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925" r:id="rId1"/>
    <p:sldMasterId id="2147483937" r:id="rId2"/>
  </p:sldMasterIdLst>
  <p:notesMasterIdLst>
    <p:notesMasterId r:id="rId26"/>
  </p:notesMasterIdLst>
  <p:sldIdLst>
    <p:sldId id="400" r:id="rId3"/>
    <p:sldId id="376" r:id="rId4"/>
    <p:sldId id="256" r:id="rId5"/>
    <p:sldId id="375" r:id="rId6"/>
    <p:sldId id="357" r:id="rId7"/>
    <p:sldId id="377" r:id="rId8"/>
    <p:sldId id="402" r:id="rId9"/>
    <p:sldId id="403" r:id="rId10"/>
    <p:sldId id="401" r:id="rId11"/>
    <p:sldId id="404" r:id="rId12"/>
    <p:sldId id="405" r:id="rId13"/>
    <p:sldId id="406" r:id="rId14"/>
    <p:sldId id="407" r:id="rId15"/>
    <p:sldId id="408" r:id="rId16"/>
    <p:sldId id="411" r:id="rId17"/>
    <p:sldId id="409" r:id="rId18"/>
    <p:sldId id="410" r:id="rId19"/>
    <p:sldId id="412" r:id="rId20"/>
    <p:sldId id="413" r:id="rId21"/>
    <p:sldId id="414" r:id="rId22"/>
    <p:sldId id="397" r:id="rId23"/>
    <p:sldId id="389" r:id="rId24"/>
    <p:sldId id="355" r:id="rId25"/>
  </p:sldIdLst>
  <p:sldSz cx="9144000" cy="5715000" type="screen16x10"/>
  <p:notesSz cx="6858000" cy="9144000"/>
  <p:defaultTextStyle>
    <a:defPPr>
      <a:defRPr lang="fa-IR"/>
    </a:defPPr>
    <a:lvl1pPr marL="0" algn="r" defTabSz="713232" rtl="1" eaLnBrk="1" latinLnBrk="0" hangingPunct="1">
      <a:defRPr sz="1400" kern="1200">
        <a:solidFill>
          <a:schemeClr val="tx1"/>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99"/>
    <a:srgbClr val="FF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96173" autoAdjust="0"/>
    <p:restoredTop sz="94660"/>
  </p:normalViewPr>
  <p:slideViewPr>
    <p:cSldViewPr snapToGrid="0">
      <p:cViewPr varScale="1">
        <p:scale>
          <a:sx n="118" d="100"/>
          <a:sy n="118" d="100"/>
        </p:scale>
        <p:origin x="1146" y="12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64E1F19-CF7C-4B41-9E3F-6C1FFA79F8CE}" type="datetimeFigureOut">
              <a:rPr lang="fa-IR" smtClean="0"/>
              <a:pPr/>
              <a:t>08/25/1441</a:t>
            </a:fld>
            <a:endParaRPr lang="fa-IR"/>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8434409-1E00-4BB4-8BDF-481B6B15E683}" type="slidenum">
              <a:rPr lang="fa-IR" smtClean="0"/>
              <a:pPr/>
              <a:t>‹#›</a:t>
            </a:fld>
            <a:endParaRPr lang="fa-IR"/>
          </a:p>
        </p:txBody>
      </p:sp>
    </p:spTree>
    <p:extLst>
      <p:ext uri="{BB962C8B-B14F-4D97-AF65-F5344CB8AC3E}">
        <p14:creationId xmlns:p14="http://schemas.microsoft.com/office/powerpoint/2010/main" val="2117755868"/>
      </p:ext>
    </p:extLst>
  </p:cSld>
  <p:clrMap bg1="lt1" tx1="dk1" bg2="lt2" tx2="dk2" accent1="accent1" accent2="accent2" accent3="accent3" accent4="accent4" accent5="accent5" accent6="accent6" hlink="hlink" folHlink="folHlink"/>
  <p:notesStyle>
    <a:lvl1pPr marL="0" algn="r" defTabSz="713232" rtl="1" eaLnBrk="1" latinLnBrk="0" hangingPunct="1">
      <a:defRPr sz="900" kern="1200">
        <a:solidFill>
          <a:schemeClr val="tx1"/>
        </a:solidFill>
        <a:latin typeface="+mn-lt"/>
        <a:ea typeface="+mn-ea"/>
        <a:cs typeface="+mn-cs"/>
      </a:defRPr>
    </a:lvl1pPr>
    <a:lvl2pPr marL="356616" algn="r" defTabSz="713232" rtl="1" eaLnBrk="1" latinLnBrk="0" hangingPunct="1">
      <a:defRPr sz="900" kern="1200">
        <a:solidFill>
          <a:schemeClr val="tx1"/>
        </a:solidFill>
        <a:latin typeface="+mn-lt"/>
        <a:ea typeface="+mn-ea"/>
        <a:cs typeface="+mn-cs"/>
      </a:defRPr>
    </a:lvl2pPr>
    <a:lvl3pPr marL="713232" algn="r" defTabSz="713232" rtl="1" eaLnBrk="1" latinLnBrk="0" hangingPunct="1">
      <a:defRPr sz="900" kern="1200">
        <a:solidFill>
          <a:schemeClr val="tx1"/>
        </a:solidFill>
        <a:latin typeface="+mn-lt"/>
        <a:ea typeface="+mn-ea"/>
        <a:cs typeface="+mn-cs"/>
      </a:defRPr>
    </a:lvl3pPr>
    <a:lvl4pPr marL="1069848" algn="r" defTabSz="713232" rtl="1" eaLnBrk="1" latinLnBrk="0" hangingPunct="1">
      <a:defRPr sz="900" kern="1200">
        <a:solidFill>
          <a:schemeClr val="tx1"/>
        </a:solidFill>
        <a:latin typeface="+mn-lt"/>
        <a:ea typeface="+mn-ea"/>
        <a:cs typeface="+mn-cs"/>
      </a:defRPr>
    </a:lvl4pPr>
    <a:lvl5pPr marL="1426464" algn="r" defTabSz="713232" rtl="1" eaLnBrk="1" latinLnBrk="0" hangingPunct="1">
      <a:defRPr sz="900" kern="1200">
        <a:solidFill>
          <a:schemeClr val="tx1"/>
        </a:solidFill>
        <a:latin typeface="+mn-lt"/>
        <a:ea typeface="+mn-ea"/>
        <a:cs typeface="+mn-cs"/>
      </a:defRPr>
    </a:lvl5pPr>
    <a:lvl6pPr marL="1783080" algn="r" defTabSz="713232" rtl="1" eaLnBrk="1" latinLnBrk="0" hangingPunct="1">
      <a:defRPr sz="900" kern="1200">
        <a:solidFill>
          <a:schemeClr val="tx1"/>
        </a:solidFill>
        <a:latin typeface="+mn-lt"/>
        <a:ea typeface="+mn-ea"/>
        <a:cs typeface="+mn-cs"/>
      </a:defRPr>
    </a:lvl6pPr>
    <a:lvl7pPr marL="2139696" algn="r" defTabSz="713232" rtl="1" eaLnBrk="1" latinLnBrk="0" hangingPunct="1">
      <a:defRPr sz="900" kern="1200">
        <a:solidFill>
          <a:schemeClr val="tx1"/>
        </a:solidFill>
        <a:latin typeface="+mn-lt"/>
        <a:ea typeface="+mn-ea"/>
        <a:cs typeface="+mn-cs"/>
      </a:defRPr>
    </a:lvl7pPr>
    <a:lvl8pPr marL="2496312" algn="r" defTabSz="713232" rtl="1" eaLnBrk="1" latinLnBrk="0" hangingPunct="1">
      <a:defRPr sz="900" kern="1200">
        <a:solidFill>
          <a:schemeClr val="tx1"/>
        </a:solidFill>
        <a:latin typeface="+mn-lt"/>
        <a:ea typeface="+mn-ea"/>
        <a:cs typeface="+mn-cs"/>
      </a:defRPr>
    </a:lvl8pPr>
    <a:lvl9pPr marL="2852928" algn="r" defTabSz="713232" rtl="1"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2</a:t>
            </a:fld>
            <a:endParaRPr lang="fa-IR"/>
          </a:p>
        </p:txBody>
      </p:sp>
    </p:spTree>
    <p:extLst>
      <p:ext uri="{BB962C8B-B14F-4D97-AF65-F5344CB8AC3E}">
        <p14:creationId xmlns:p14="http://schemas.microsoft.com/office/powerpoint/2010/main" val="287230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11</a:t>
            </a:fld>
            <a:endParaRPr lang="fa-IR"/>
          </a:p>
        </p:txBody>
      </p:sp>
    </p:spTree>
    <p:extLst>
      <p:ext uri="{BB962C8B-B14F-4D97-AF65-F5344CB8AC3E}">
        <p14:creationId xmlns:p14="http://schemas.microsoft.com/office/powerpoint/2010/main" val="20641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12</a:t>
            </a:fld>
            <a:endParaRPr lang="fa-IR"/>
          </a:p>
        </p:txBody>
      </p:sp>
    </p:spTree>
    <p:extLst>
      <p:ext uri="{BB962C8B-B14F-4D97-AF65-F5344CB8AC3E}">
        <p14:creationId xmlns:p14="http://schemas.microsoft.com/office/powerpoint/2010/main" val="169806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13</a:t>
            </a:fld>
            <a:endParaRPr lang="fa-IR"/>
          </a:p>
        </p:txBody>
      </p:sp>
    </p:spTree>
    <p:extLst>
      <p:ext uri="{BB962C8B-B14F-4D97-AF65-F5344CB8AC3E}">
        <p14:creationId xmlns:p14="http://schemas.microsoft.com/office/powerpoint/2010/main" val="233753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14</a:t>
            </a:fld>
            <a:endParaRPr lang="fa-IR"/>
          </a:p>
        </p:txBody>
      </p:sp>
    </p:spTree>
    <p:extLst>
      <p:ext uri="{BB962C8B-B14F-4D97-AF65-F5344CB8AC3E}">
        <p14:creationId xmlns:p14="http://schemas.microsoft.com/office/powerpoint/2010/main" val="91836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15</a:t>
            </a:fld>
            <a:endParaRPr lang="fa-IR"/>
          </a:p>
        </p:txBody>
      </p:sp>
    </p:spTree>
    <p:extLst>
      <p:ext uri="{BB962C8B-B14F-4D97-AF65-F5344CB8AC3E}">
        <p14:creationId xmlns:p14="http://schemas.microsoft.com/office/powerpoint/2010/main" val="310959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16</a:t>
            </a:fld>
            <a:endParaRPr lang="fa-IR"/>
          </a:p>
        </p:txBody>
      </p:sp>
    </p:spTree>
    <p:extLst>
      <p:ext uri="{BB962C8B-B14F-4D97-AF65-F5344CB8AC3E}">
        <p14:creationId xmlns:p14="http://schemas.microsoft.com/office/powerpoint/2010/main" val="2192529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17</a:t>
            </a:fld>
            <a:endParaRPr lang="fa-IR"/>
          </a:p>
        </p:txBody>
      </p:sp>
    </p:spTree>
    <p:extLst>
      <p:ext uri="{BB962C8B-B14F-4D97-AF65-F5344CB8AC3E}">
        <p14:creationId xmlns:p14="http://schemas.microsoft.com/office/powerpoint/2010/main" val="133371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18</a:t>
            </a:fld>
            <a:endParaRPr lang="fa-IR"/>
          </a:p>
        </p:txBody>
      </p:sp>
    </p:spTree>
    <p:extLst>
      <p:ext uri="{BB962C8B-B14F-4D97-AF65-F5344CB8AC3E}">
        <p14:creationId xmlns:p14="http://schemas.microsoft.com/office/powerpoint/2010/main" val="393402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19</a:t>
            </a:fld>
            <a:endParaRPr lang="fa-IR"/>
          </a:p>
        </p:txBody>
      </p:sp>
    </p:spTree>
    <p:extLst>
      <p:ext uri="{BB962C8B-B14F-4D97-AF65-F5344CB8AC3E}">
        <p14:creationId xmlns:p14="http://schemas.microsoft.com/office/powerpoint/2010/main" val="53676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20</a:t>
            </a:fld>
            <a:endParaRPr lang="fa-IR"/>
          </a:p>
        </p:txBody>
      </p:sp>
    </p:spTree>
    <p:extLst>
      <p:ext uri="{BB962C8B-B14F-4D97-AF65-F5344CB8AC3E}">
        <p14:creationId xmlns:p14="http://schemas.microsoft.com/office/powerpoint/2010/main" val="53147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3</a:t>
            </a:fld>
            <a:endParaRPr lang="fa-IR"/>
          </a:p>
        </p:txBody>
      </p:sp>
    </p:spTree>
    <p:extLst>
      <p:ext uri="{BB962C8B-B14F-4D97-AF65-F5344CB8AC3E}">
        <p14:creationId xmlns:p14="http://schemas.microsoft.com/office/powerpoint/2010/main" val="179585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21</a:t>
            </a:fld>
            <a:endParaRPr lang="fa-IR"/>
          </a:p>
        </p:txBody>
      </p:sp>
    </p:spTree>
    <p:extLst>
      <p:ext uri="{BB962C8B-B14F-4D97-AF65-F5344CB8AC3E}">
        <p14:creationId xmlns:p14="http://schemas.microsoft.com/office/powerpoint/2010/main" val="81515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22</a:t>
            </a:fld>
            <a:endParaRPr lang="fa-IR"/>
          </a:p>
        </p:txBody>
      </p:sp>
    </p:spTree>
    <p:extLst>
      <p:ext uri="{BB962C8B-B14F-4D97-AF65-F5344CB8AC3E}">
        <p14:creationId xmlns:p14="http://schemas.microsoft.com/office/powerpoint/2010/main" val="4125733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23</a:t>
            </a:fld>
            <a:endParaRPr lang="fa-IR"/>
          </a:p>
        </p:txBody>
      </p:sp>
    </p:spTree>
    <p:extLst>
      <p:ext uri="{BB962C8B-B14F-4D97-AF65-F5344CB8AC3E}">
        <p14:creationId xmlns:p14="http://schemas.microsoft.com/office/powerpoint/2010/main" val="161601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4</a:t>
            </a:fld>
            <a:endParaRPr lang="fa-IR"/>
          </a:p>
        </p:txBody>
      </p:sp>
    </p:spTree>
    <p:extLst>
      <p:ext uri="{BB962C8B-B14F-4D97-AF65-F5344CB8AC3E}">
        <p14:creationId xmlns:p14="http://schemas.microsoft.com/office/powerpoint/2010/main" val="208113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5</a:t>
            </a:fld>
            <a:endParaRPr lang="fa-IR"/>
          </a:p>
        </p:txBody>
      </p:sp>
    </p:spTree>
    <p:extLst>
      <p:ext uri="{BB962C8B-B14F-4D97-AF65-F5344CB8AC3E}">
        <p14:creationId xmlns:p14="http://schemas.microsoft.com/office/powerpoint/2010/main" val="160936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6</a:t>
            </a:fld>
            <a:endParaRPr lang="fa-IR"/>
          </a:p>
        </p:txBody>
      </p:sp>
    </p:spTree>
    <p:extLst>
      <p:ext uri="{BB962C8B-B14F-4D97-AF65-F5344CB8AC3E}">
        <p14:creationId xmlns:p14="http://schemas.microsoft.com/office/powerpoint/2010/main" val="412233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7</a:t>
            </a:fld>
            <a:endParaRPr lang="fa-IR"/>
          </a:p>
        </p:txBody>
      </p:sp>
    </p:spTree>
    <p:extLst>
      <p:ext uri="{BB962C8B-B14F-4D97-AF65-F5344CB8AC3E}">
        <p14:creationId xmlns:p14="http://schemas.microsoft.com/office/powerpoint/2010/main" val="263073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8</a:t>
            </a:fld>
            <a:endParaRPr lang="fa-IR"/>
          </a:p>
        </p:txBody>
      </p:sp>
    </p:spTree>
    <p:extLst>
      <p:ext uri="{BB962C8B-B14F-4D97-AF65-F5344CB8AC3E}">
        <p14:creationId xmlns:p14="http://schemas.microsoft.com/office/powerpoint/2010/main" val="274836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9</a:t>
            </a:fld>
            <a:endParaRPr lang="fa-IR"/>
          </a:p>
        </p:txBody>
      </p:sp>
    </p:spTree>
    <p:extLst>
      <p:ext uri="{BB962C8B-B14F-4D97-AF65-F5344CB8AC3E}">
        <p14:creationId xmlns:p14="http://schemas.microsoft.com/office/powerpoint/2010/main" val="60603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434409-1E00-4BB4-8BDF-481B6B15E683}" type="slidenum">
              <a:rPr lang="fa-IR" smtClean="0"/>
              <a:pPr/>
              <a:t>10</a:t>
            </a:fld>
            <a:endParaRPr lang="fa-IR"/>
          </a:p>
        </p:txBody>
      </p:sp>
    </p:spTree>
    <p:extLst>
      <p:ext uri="{BB962C8B-B14F-4D97-AF65-F5344CB8AC3E}">
        <p14:creationId xmlns:p14="http://schemas.microsoft.com/office/powerpoint/2010/main" val="102052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667000"/>
            <a:ext cx="7543800" cy="1270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937000"/>
            <a:ext cx="6858000" cy="8255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50F66D-808B-4E60-BBFF-DDB5ABC996AA}"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
        <p:nvSpPr>
          <p:cNvPr id="7" name="Rectangle 6"/>
          <p:cNvSpPr/>
          <p:nvPr/>
        </p:nvSpPr>
        <p:spPr>
          <a:xfrm>
            <a:off x="777240" y="5143500"/>
            <a:ext cx="754380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71500"/>
            <a:ext cx="7239000" cy="32385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D6493-F067-40B9-8192-B00F87E3A48E}"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71501"/>
            <a:ext cx="1828800" cy="4508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71501"/>
            <a:ext cx="5715000" cy="40640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64F8A-CC79-40AC-AE93-ED1F8C7F8752}"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713512"/>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559276"/>
            <a:ext cx="5111752" cy="1262944"/>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047998"/>
            <a:ext cx="5111752" cy="1100668"/>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4198053"/>
            <a:ext cx="673100" cy="232833"/>
          </a:xfrm>
        </p:spPr>
        <p:txBody>
          <a:bodyPr/>
          <a:lstStyle/>
          <a:p>
            <a:fld id="{8250F66D-808B-4E60-BBFF-DDB5ABC996AA}" type="datetime8">
              <a:rPr lang="fa-IR" smtClean="0"/>
              <a:t>آوريل 18، 20</a:t>
            </a:fld>
            <a:endParaRPr lang="fa-IR"/>
          </a:p>
        </p:txBody>
      </p:sp>
      <p:sp>
        <p:nvSpPr>
          <p:cNvPr id="5" name="Footer Placeholder 4"/>
          <p:cNvSpPr>
            <a:spLocks noGrp="1"/>
          </p:cNvSpPr>
          <p:nvPr>
            <p:ph type="ftr" sz="quarter" idx="11"/>
          </p:nvPr>
        </p:nvSpPr>
        <p:spPr>
          <a:xfrm>
            <a:off x="2019298" y="4198053"/>
            <a:ext cx="3910976" cy="232833"/>
          </a:xfrm>
        </p:spPr>
        <p:txBody>
          <a:bodyPr/>
          <a:lstStyle/>
          <a:p>
            <a:r>
              <a:rPr lang="fa-IR" smtClean="0"/>
              <a:t>محمد علي نژاد</a:t>
            </a:r>
            <a:endParaRPr lang="fa-IR"/>
          </a:p>
        </p:txBody>
      </p:sp>
      <p:sp>
        <p:nvSpPr>
          <p:cNvPr id="6" name="Slide Number Placeholder 5"/>
          <p:cNvSpPr>
            <a:spLocks noGrp="1"/>
          </p:cNvSpPr>
          <p:nvPr>
            <p:ph type="sldNum" sz="quarter" idx="12"/>
          </p:nvPr>
        </p:nvSpPr>
        <p:spPr>
          <a:xfrm>
            <a:off x="6717676" y="4198053"/>
            <a:ext cx="413375" cy="232833"/>
          </a:xfrm>
        </p:spPr>
        <p:txBody>
          <a:bodyPr/>
          <a:lstStyle/>
          <a:p>
            <a:fld id="{D4CCA928-7052-4FDA-A32F-759082E81CC8}" type="slidenum">
              <a:rPr lang="fa-IR" smtClean="0"/>
              <a:pPr/>
              <a:t>‹#›</a:t>
            </a:fld>
            <a:endParaRPr lang="fa-IR"/>
          </a:p>
        </p:txBody>
      </p:sp>
      <p:cxnSp>
        <p:nvCxnSpPr>
          <p:cNvPr id="15" name="Straight Connector 14"/>
          <p:cNvCxnSpPr/>
          <p:nvPr/>
        </p:nvCxnSpPr>
        <p:spPr>
          <a:xfrm>
            <a:off x="2019299" y="2935109"/>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93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930AF-F13D-44A6-A586-142D31D296DE}"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01079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460505"/>
            <a:ext cx="6119016" cy="1518762"/>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205043"/>
            <a:ext cx="6119018" cy="79545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EA9AAE-D7BA-49F1-A12A-2E326CA81EC6}"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cxnSp>
        <p:nvCxnSpPr>
          <p:cNvPr id="16" name="Straight Connector 15"/>
          <p:cNvCxnSpPr/>
          <p:nvPr/>
        </p:nvCxnSpPr>
        <p:spPr>
          <a:xfrm>
            <a:off x="1509542" y="3092154"/>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133600"/>
            <a:ext cx="3538728" cy="275844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133600"/>
            <a:ext cx="3538728" cy="275844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73E186-C818-4071-8FCE-1F70D3EE8F7A}" type="datetime8">
              <a:rPr lang="fa-IR" smtClean="0"/>
              <a:t>آوريل 18، 20</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24895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215444"/>
            <a:ext cx="3538728" cy="480218"/>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71550" y="2702719"/>
            <a:ext cx="3538728" cy="21938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215444"/>
            <a:ext cx="3538728" cy="480218"/>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35503" y="2702719"/>
            <a:ext cx="3538728" cy="21938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4C2FF5-B2D6-42BD-B9C4-CC83F30AF7A7}" type="datetime8">
              <a:rPr lang="fa-IR" smtClean="0"/>
              <a:t>آوريل 18، 20</a:t>
            </a:fld>
            <a:endParaRPr lang="fa-IR"/>
          </a:p>
        </p:txBody>
      </p:sp>
      <p:sp>
        <p:nvSpPr>
          <p:cNvPr id="8" name="Footer Placeholder 7"/>
          <p:cNvSpPr>
            <a:spLocks noGrp="1"/>
          </p:cNvSpPr>
          <p:nvPr>
            <p:ph type="ftr" sz="quarter" idx="11"/>
          </p:nvPr>
        </p:nvSpPr>
        <p:spPr/>
        <p:txBody>
          <a:bodyPr/>
          <a:lstStyle/>
          <a:p>
            <a:r>
              <a:rPr lang="fa-IR" smtClean="0"/>
              <a:t>محمد علي نژاد</a:t>
            </a:r>
            <a:endParaRPr lang="fa-IR"/>
          </a:p>
        </p:txBody>
      </p:sp>
      <p:sp>
        <p:nvSpPr>
          <p:cNvPr id="9" name="Slide Number Placeholder 8"/>
          <p:cNvSpPr>
            <a:spLocks noGrp="1"/>
          </p:cNvSpPr>
          <p:nvPr>
            <p:ph type="sldNum" sz="quarter" idx="12"/>
          </p:nvPr>
        </p:nvSpPr>
        <p:spPr/>
        <p:txBody>
          <a:bodyPr/>
          <a:lstStyle/>
          <a:p>
            <a:fld id="{D4CCA928-7052-4FDA-A32F-759082E81CC8}" type="slidenum">
              <a:rPr lang="fa-IR" smtClean="0"/>
              <a:pPr/>
              <a:t>‹#›</a:t>
            </a:fld>
            <a:endParaRPr lang="fa-IR"/>
          </a:p>
        </p:txBody>
      </p:sp>
      <p:cxnSp>
        <p:nvCxnSpPr>
          <p:cNvPr id="18" name="Straight Connector 17"/>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3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6614A4-E091-4B4A-A042-A1C2D1A87AC2}" type="datetime8">
              <a:rPr lang="fa-IR" smtClean="0"/>
              <a:t>آوريل 18، 20</a:t>
            </a:fld>
            <a:endParaRPr lang="fa-IR"/>
          </a:p>
        </p:txBody>
      </p:sp>
      <p:sp>
        <p:nvSpPr>
          <p:cNvPr id="4" name="Footer Placeholder 3"/>
          <p:cNvSpPr>
            <a:spLocks noGrp="1"/>
          </p:cNvSpPr>
          <p:nvPr>
            <p:ph type="ftr" sz="quarter" idx="11"/>
          </p:nvPr>
        </p:nvSpPr>
        <p:spPr/>
        <p:txBody>
          <a:bodyPr/>
          <a:lstStyle/>
          <a:p>
            <a:r>
              <a:rPr lang="fa-IR" smtClean="0"/>
              <a:t>محمد علي نژاد</a:t>
            </a:r>
            <a:endParaRPr lang="fa-IR"/>
          </a:p>
        </p:txBody>
      </p:sp>
      <p:sp>
        <p:nvSpPr>
          <p:cNvPr id="5" name="Slide Number Placeholder 4"/>
          <p:cNvSpPr>
            <a:spLocks noGrp="1"/>
          </p:cNvSpPr>
          <p:nvPr>
            <p:ph type="sldNum" sz="quarter" idx="12"/>
          </p:nvPr>
        </p:nvSpPr>
        <p:spPr/>
        <p:txBody>
          <a:bodyPr/>
          <a:lstStyle/>
          <a:p>
            <a:fld id="{D4CCA928-7052-4FDA-A32F-759082E81CC8}" type="slidenum">
              <a:rPr lang="fa-IR" smtClean="0"/>
              <a:pPr/>
              <a:t>‹#›</a:t>
            </a:fld>
            <a:endParaRPr lang="fa-IR"/>
          </a:p>
        </p:txBody>
      </p:sp>
      <p:cxnSp>
        <p:nvCxnSpPr>
          <p:cNvPr id="14" name="Straight Connector 13"/>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18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9D665-986B-45FF-89D7-8FAA0EB13175}" type="datetime8">
              <a:rPr lang="fa-IR" smtClean="0"/>
              <a:t>آوريل 18، 20</a:t>
            </a:fld>
            <a:endParaRPr lang="fa-IR"/>
          </a:p>
        </p:txBody>
      </p:sp>
      <p:sp>
        <p:nvSpPr>
          <p:cNvPr id="3" name="Footer Placeholder 2"/>
          <p:cNvSpPr>
            <a:spLocks noGrp="1"/>
          </p:cNvSpPr>
          <p:nvPr>
            <p:ph type="ftr" sz="quarter" idx="11"/>
          </p:nvPr>
        </p:nvSpPr>
        <p:spPr/>
        <p:txBody>
          <a:bodyPr/>
          <a:lstStyle/>
          <a:p>
            <a:r>
              <a:rPr lang="fa-IR" smtClean="0"/>
              <a:t>محمد علي نژاد</a:t>
            </a:r>
            <a:endParaRPr lang="fa-IR"/>
          </a:p>
        </p:txBody>
      </p:sp>
      <p:sp>
        <p:nvSpPr>
          <p:cNvPr id="4" name="Slide Number Placeholder 3"/>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94639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157112"/>
            <a:ext cx="2788841" cy="11430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818443"/>
            <a:ext cx="4102100" cy="407811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525888"/>
            <a:ext cx="2788841" cy="20320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3F6583F-2CCF-44D5-AD25-5A4552BFD961}" type="datetime8">
              <a:rPr lang="fa-IR" smtClean="0"/>
              <a:t>آوريل 18، 20</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cxnSp>
        <p:nvCxnSpPr>
          <p:cNvPr id="16" name="Straight Connector 15"/>
          <p:cNvCxnSpPr/>
          <p:nvPr/>
        </p:nvCxnSpPr>
        <p:spPr>
          <a:xfrm>
            <a:off x="1047127" y="2427111"/>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5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930AF-F13D-44A6-A586-142D31D296DE}"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569860"/>
            <a:ext cx="4681362" cy="11430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867834"/>
            <a:ext cx="2297510" cy="397933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712860"/>
            <a:ext cx="4681362" cy="15240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3EAED1A8-154C-4705-85BB-5A48DAE7FDA1}" type="datetime8">
              <a:rPr lang="fa-IR" smtClean="0"/>
              <a:t>آوريل 18، 20</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424398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012846"/>
            <a:ext cx="7207250" cy="472282"/>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867833"/>
            <a:ext cx="7579479" cy="2779891"/>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485127"/>
            <a:ext cx="7207250" cy="411427"/>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EB7B4C45-1BE5-43F8-B85A-1B644F1106F1}" type="datetime8">
              <a:rPr lang="fa-IR" smtClean="0"/>
              <a:t>آوريل 18، 20</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29349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818443"/>
            <a:ext cx="7194549" cy="246239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619500"/>
            <a:ext cx="7194549" cy="1277056"/>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7B4C45-1BE5-43F8-B85A-1B644F1106F1}"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cxnSp>
        <p:nvCxnSpPr>
          <p:cNvPr id="15" name="Straight Connector 14"/>
          <p:cNvCxnSpPr/>
          <p:nvPr/>
        </p:nvCxnSpPr>
        <p:spPr>
          <a:xfrm>
            <a:off x="1047127" y="34501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3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818443"/>
            <a:ext cx="6972299" cy="1975557"/>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794000"/>
            <a:ext cx="6629402" cy="486833"/>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971551" y="3619500"/>
            <a:ext cx="7207250" cy="1277056"/>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7B4C45-1BE5-43F8-B85A-1B644F1106F1}"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
        <p:nvSpPr>
          <p:cNvPr id="14" name="TextBox 13"/>
          <p:cNvSpPr txBox="1"/>
          <p:nvPr/>
        </p:nvSpPr>
        <p:spPr>
          <a:xfrm>
            <a:off x="646510" y="733301"/>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356559"/>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4501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0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757151"/>
            <a:ext cx="7207251" cy="12240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981151"/>
            <a:ext cx="7207251" cy="7170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7B4C45-1BE5-43F8-B85A-1B644F1106F1}"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16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818443"/>
            <a:ext cx="6972299" cy="1869723"/>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3032760"/>
            <a:ext cx="7207251" cy="739140"/>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1" y="3774723"/>
            <a:ext cx="7207251" cy="1121833"/>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7B4C45-1BE5-43F8-B85A-1B644F1106F1}"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
        <p:nvSpPr>
          <p:cNvPr id="12" name="TextBox 11"/>
          <p:cNvSpPr txBox="1"/>
          <p:nvPr/>
        </p:nvSpPr>
        <p:spPr>
          <a:xfrm>
            <a:off x="646510" y="733301"/>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166051"/>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8575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9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818443"/>
            <a:ext cx="7207250" cy="1869723"/>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3025140"/>
            <a:ext cx="7207251" cy="701040"/>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0" y="3725333"/>
            <a:ext cx="7207253" cy="1171223"/>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7B4C45-1BE5-43F8-B85A-1B644F1106F1}"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cxnSp>
        <p:nvCxnSpPr>
          <p:cNvPr id="15" name="Straight Connector 14"/>
          <p:cNvCxnSpPr/>
          <p:nvPr/>
        </p:nvCxnSpPr>
        <p:spPr>
          <a:xfrm>
            <a:off x="1047127" y="28575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83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D6493-F067-40B9-8192-B00F87E3A48E}"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cxnSp>
        <p:nvCxnSpPr>
          <p:cNvPr id="14" name="Straight Connector 13"/>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13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818443"/>
            <a:ext cx="1418171" cy="40781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818443"/>
            <a:ext cx="5574769" cy="407811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864F8A-CC79-40AC-AE93-ED1F8C7F8752}"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cxnSp>
        <p:nvCxnSpPr>
          <p:cNvPr id="14" name="Straight Connector 13"/>
          <p:cNvCxnSpPr/>
          <p:nvPr/>
        </p:nvCxnSpPr>
        <p:spPr>
          <a:xfrm>
            <a:off x="6647918" y="825500"/>
            <a:ext cx="0" cy="40640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70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730500"/>
            <a:ext cx="7543800" cy="13970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127500"/>
            <a:ext cx="6858000" cy="7620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A9AAE-D7BA-49F1-A12A-2E326CA81EC6}" type="datetime8">
              <a:rPr lang="fa-IR" smtClean="0"/>
              <a:t>آوريل 18، 20</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
        <p:nvSpPr>
          <p:cNvPr id="8" name="Rectangle 7"/>
          <p:cNvSpPr/>
          <p:nvPr/>
        </p:nvSpPr>
        <p:spPr>
          <a:xfrm>
            <a:off x="777240" y="5143500"/>
            <a:ext cx="754380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508001"/>
            <a:ext cx="3657600" cy="3139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08001"/>
            <a:ext cx="3657600" cy="3139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3E186-C818-4071-8FCE-1F70D3EE8F7A}" type="datetime8">
              <a:rPr lang="fa-IR" smtClean="0"/>
              <a:t>آوريل 18، 20</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508000"/>
            <a:ext cx="3657600" cy="533135"/>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107720"/>
            <a:ext cx="3657600" cy="2540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508000"/>
            <a:ext cx="3657600" cy="533135"/>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107720"/>
            <a:ext cx="3657600" cy="2540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C2FF5-B2D6-42BD-B9C4-CC83F30AF7A7}" type="datetime8">
              <a:rPr lang="fa-IR" smtClean="0"/>
              <a:t>آوريل 18، 20</a:t>
            </a:fld>
            <a:endParaRPr lang="fa-IR"/>
          </a:p>
        </p:txBody>
      </p:sp>
      <p:sp>
        <p:nvSpPr>
          <p:cNvPr id="8" name="Footer Placeholder 7"/>
          <p:cNvSpPr>
            <a:spLocks noGrp="1"/>
          </p:cNvSpPr>
          <p:nvPr>
            <p:ph type="ftr" sz="quarter" idx="11"/>
          </p:nvPr>
        </p:nvSpPr>
        <p:spPr/>
        <p:txBody>
          <a:bodyPr/>
          <a:lstStyle/>
          <a:p>
            <a:r>
              <a:rPr lang="fa-IR" smtClean="0"/>
              <a:t>محمد علي نژاد</a:t>
            </a:r>
            <a:endParaRPr lang="fa-IR"/>
          </a:p>
        </p:txBody>
      </p:sp>
      <p:sp>
        <p:nvSpPr>
          <p:cNvPr id="9" name="Slide Number Placeholder 8"/>
          <p:cNvSpPr>
            <a:spLocks noGrp="1"/>
          </p:cNvSpPr>
          <p:nvPr>
            <p:ph type="sldNum" sz="quarter" idx="12"/>
          </p:nvPr>
        </p:nvSpPr>
        <p:spPr/>
        <p:txBody>
          <a:bodyPr/>
          <a:lstStyle/>
          <a:p>
            <a:fld id="{D4CCA928-7052-4FDA-A32F-759082E81CC8}" type="slidenum">
              <a:rPr lang="fa-IR" smtClean="0"/>
              <a:pPr/>
              <a:t>‹#›</a:t>
            </a:fld>
            <a:endParaRPr lang="fa-IR"/>
          </a:p>
        </p:txBody>
      </p:sp>
      <p:cxnSp>
        <p:nvCxnSpPr>
          <p:cNvPr id="11" name="Straight Connector 10"/>
          <p:cNvCxnSpPr/>
          <p:nvPr/>
        </p:nvCxnSpPr>
        <p:spPr>
          <a:xfrm>
            <a:off x="758952" y="1041135"/>
            <a:ext cx="3657600" cy="1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041135"/>
            <a:ext cx="3657600" cy="132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6614A4-E091-4B4A-A042-A1C2D1A87AC2}" type="datetime8">
              <a:rPr lang="fa-IR" smtClean="0"/>
              <a:t>آوريل 18، 20</a:t>
            </a:fld>
            <a:endParaRPr lang="fa-IR"/>
          </a:p>
        </p:txBody>
      </p:sp>
      <p:sp>
        <p:nvSpPr>
          <p:cNvPr id="4" name="Footer Placeholder 3"/>
          <p:cNvSpPr>
            <a:spLocks noGrp="1"/>
          </p:cNvSpPr>
          <p:nvPr>
            <p:ph type="ftr" sz="quarter" idx="11"/>
          </p:nvPr>
        </p:nvSpPr>
        <p:spPr/>
        <p:txBody>
          <a:bodyPr/>
          <a:lstStyle/>
          <a:p>
            <a:r>
              <a:rPr lang="fa-IR" smtClean="0"/>
              <a:t>محمد علي نژاد</a:t>
            </a:r>
            <a:endParaRPr lang="fa-IR"/>
          </a:p>
        </p:txBody>
      </p:sp>
      <p:sp>
        <p:nvSpPr>
          <p:cNvPr id="5" name="Slide Number Placeholder 4"/>
          <p:cNvSpPr>
            <a:spLocks noGrp="1"/>
          </p:cNvSpPr>
          <p:nvPr>
            <p:ph type="sldNum" sz="quarter" idx="12"/>
          </p:nvPr>
        </p:nvSpPr>
        <p:spPr/>
        <p:txBody>
          <a:bodyPr/>
          <a:lstStyle/>
          <a:p>
            <a:fld id="{D4CCA928-7052-4FDA-A32F-759082E81CC8}"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9D665-986B-45FF-89D7-8FAA0EB13175}" type="datetime8">
              <a:rPr lang="fa-IR" smtClean="0"/>
              <a:t>آوريل 18، 20</a:t>
            </a:fld>
            <a:endParaRPr lang="fa-IR"/>
          </a:p>
        </p:txBody>
      </p:sp>
      <p:sp>
        <p:nvSpPr>
          <p:cNvPr id="3" name="Footer Placeholder 2"/>
          <p:cNvSpPr>
            <a:spLocks noGrp="1"/>
          </p:cNvSpPr>
          <p:nvPr>
            <p:ph type="ftr" sz="quarter" idx="11"/>
          </p:nvPr>
        </p:nvSpPr>
        <p:spPr/>
        <p:txBody>
          <a:bodyPr/>
          <a:lstStyle/>
          <a:p>
            <a:r>
              <a:rPr lang="fa-IR" smtClean="0"/>
              <a:t>محمد علي نژاد</a:t>
            </a:r>
            <a:endParaRPr lang="fa-IR"/>
          </a:p>
        </p:txBody>
      </p:sp>
      <p:sp>
        <p:nvSpPr>
          <p:cNvPr id="4" name="Slide Number Placeholder 3"/>
          <p:cNvSpPr>
            <a:spLocks noGrp="1"/>
          </p:cNvSpPr>
          <p:nvPr>
            <p:ph type="sldNum" sz="quarter" idx="12"/>
          </p:nvPr>
        </p:nvSpPr>
        <p:spPr/>
        <p:txBody>
          <a:bodyPr/>
          <a:lstStyle/>
          <a:p>
            <a:fld id="{D4CCA928-7052-4FDA-A32F-759082E81CC8}"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0"/>
            <a:ext cx="6784848" cy="13335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81000"/>
            <a:ext cx="4594934" cy="34289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81000"/>
            <a:ext cx="2673657" cy="34290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6583F-2CCF-44D5-AD25-5A4552BFD961}" type="datetime8">
              <a:rPr lang="fa-IR" smtClean="0"/>
              <a:t>آوريل 18، 20</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cxnSp>
        <p:nvCxnSpPr>
          <p:cNvPr id="10" name="Straight Connector 9"/>
          <p:cNvCxnSpPr/>
          <p:nvPr/>
        </p:nvCxnSpPr>
        <p:spPr>
          <a:xfrm rot="5400000">
            <a:off x="1994694" y="2095368"/>
            <a:ext cx="3175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810000"/>
            <a:ext cx="6784848" cy="13335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81000"/>
            <a:ext cx="7543800" cy="24130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921000"/>
            <a:ext cx="7391400" cy="670718"/>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ED1A8-154C-4705-85BB-5A48DAE7FDA1}" type="datetime8">
              <a:rPr lang="fa-IR" smtClean="0"/>
              <a:t>آوريل 18، 20</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810000"/>
            <a:ext cx="6781800" cy="13335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71500"/>
            <a:ext cx="7543800" cy="32385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5173980"/>
            <a:ext cx="2133600" cy="304271"/>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B7B4C45-1BE5-43F8-B85A-1B644F1106F1}" type="datetime8">
              <a:rPr lang="fa-IR" smtClean="0"/>
              <a:t>آوريل 18، 20</a:t>
            </a:fld>
            <a:endParaRPr lang="fa-IR"/>
          </a:p>
        </p:txBody>
      </p:sp>
      <p:sp>
        <p:nvSpPr>
          <p:cNvPr id="5" name="Footer Placeholder 4"/>
          <p:cNvSpPr>
            <a:spLocks noGrp="1"/>
          </p:cNvSpPr>
          <p:nvPr>
            <p:ph type="ftr" sz="quarter" idx="3"/>
          </p:nvPr>
        </p:nvSpPr>
        <p:spPr>
          <a:xfrm>
            <a:off x="762000" y="5173980"/>
            <a:ext cx="4873869" cy="304271"/>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fa-IR" smtClean="0"/>
              <a:t>محمد علي نژاد</a:t>
            </a:r>
            <a:endParaRPr lang="fa-IR"/>
          </a:p>
        </p:txBody>
      </p:sp>
      <p:sp>
        <p:nvSpPr>
          <p:cNvPr id="6" name="Slide Number Placeholder 5"/>
          <p:cNvSpPr>
            <a:spLocks noGrp="1"/>
          </p:cNvSpPr>
          <p:nvPr>
            <p:ph type="sldNum" sz="quarter" idx="4"/>
          </p:nvPr>
        </p:nvSpPr>
        <p:spPr>
          <a:xfrm>
            <a:off x="7620000" y="4739640"/>
            <a:ext cx="762000" cy="304271"/>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4CCA928-7052-4FDA-A32F-759082E81CC8}" type="slidenum">
              <a:rPr lang="fa-IR" smtClean="0"/>
              <a:pPr/>
              <a:t>‹#›</a:t>
            </a:fld>
            <a:endParaRPr lang="fa-IR"/>
          </a:p>
        </p:txBody>
      </p:sp>
      <p:sp>
        <p:nvSpPr>
          <p:cNvPr id="8" name="Rectangle 7"/>
          <p:cNvSpPr/>
          <p:nvPr/>
        </p:nvSpPr>
        <p:spPr>
          <a:xfrm>
            <a:off x="777240" y="0"/>
            <a:ext cx="7543800" cy="31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5143500"/>
            <a:ext cx="754380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713512"/>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818444"/>
            <a:ext cx="7200897" cy="1086556"/>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130777"/>
            <a:ext cx="7200897" cy="2765780"/>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974167"/>
            <a:ext cx="1200150" cy="232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EB7B4C45-1BE5-43F8-B85A-1B644F1106F1}" type="datetime8">
              <a:rPr lang="fa-IR" smtClean="0"/>
              <a:t>آوريل 18، 20</a:t>
            </a:fld>
            <a:endParaRPr lang="fa-IR"/>
          </a:p>
        </p:txBody>
      </p:sp>
      <p:sp>
        <p:nvSpPr>
          <p:cNvPr id="5" name="Footer Placeholder 4"/>
          <p:cNvSpPr>
            <a:spLocks noGrp="1"/>
          </p:cNvSpPr>
          <p:nvPr>
            <p:ph type="ftr" sz="quarter" idx="3"/>
          </p:nvPr>
        </p:nvSpPr>
        <p:spPr>
          <a:xfrm>
            <a:off x="971551" y="4974167"/>
            <a:ext cx="5479425" cy="23283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r>
              <a:rPr lang="fa-IR" smtClean="0"/>
              <a:t>محمد علي نژاد</a:t>
            </a:r>
            <a:endParaRPr lang="fa-IR"/>
          </a:p>
        </p:txBody>
      </p:sp>
      <p:sp>
        <p:nvSpPr>
          <p:cNvPr id="6" name="Slide Number Placeholder 5"/>
          <p:cNvSpPr>
            <a:spLocks noGrp="1"/>
          </p:cNvSpPr>
          <p:nvPr>
            <p:ph type="sldNum" sz="quarter" idx="4"/>
          </p:nvPr>
        </p:nvSpPr>
        <p:spPr>
          <a:xfrm>
            <a:off x="7765426" y="4974167"/>
            <a:ext cx="407023" cy="232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4CCA928-7052-4FDA-A32F-759082E81CC8}" type="slidenum">
              <a:rPr lang="fa-IR" smtClean="0"/>
              <a:pPr/>
              <a:t>‹#›</a:t>
            </a:fld>
            <a:endParaRPr lang="fa-IR"/>
          </a:p>
        </p:txBody>
      </p:sp>
    </p:spTree>
    <p:extLst>
      <p:ext uri="{BB962C8B-B14F-4D97-AF65-F5344CB8AC3E}">
        <p14:creationId xmlns:p14="http://schemas.microsoft.com/office/powerpoint/2010/main" val="3313257348"/>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342900"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13" indent="-214313" algn="r" defTabSz="342900"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r" defTabSz="342900"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r" defTabSz="342900"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r" defTabSz="342900"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dunew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9144000" cy="5715000"/>
          </a:xfrm>
        </p:spPr>
      </p:pic>
      <p:sp>
        <p:nvSpPr>
          <p:cNvPr id="4" name="Slide Number Placeholder 3"/>
          <p:cNvSpPr>
            <a:spLocks noGrp="1"/>
          </p:cNvSpPr>
          <p:nvPr>
            <p:ph type="sldNum" sz="quarter" idx="12"/>
          </p:nvPr>
        </p:nvSpPr>
        <p:spPr/>
        <p:txBody>
          <a:bodyPr/>
          <a:lstStyle/>
          <a:p>
            <a:fld id="{D4CCA928-7052-4FDA-A32F-759082E81CC8}" type="slidenum">
              <a:rPr lang="fa-IR" smtClean="0"/>
              <a:pPr/>
              <a:t>1</a:t>
            </a:fld>
            <a:endParaRPr lang="fa-IR"/>
          </a:p>
        </p:txBody>
      </p:sp>
    </p:spTree>
    <p:extLst>
      <p:ext uri="{BB962C8B-B14F-4D97-AF65-F5344CB8AC3E}">
        <p14:creationId xmlns:p14="http://schemas.microsoft.com/office/powerpoint/2010/main" val="28300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pPr>
            <a:r>
              <a:rPr lang="fa-IR" altLang="fa-IR" sz="1800" b="1" dirty="0">
                <a:cs typeface="B Zar" panose="00000400000000000000" pitchFamily="2" charset="-78"/>
              </a:rPr>
              <a:t>مثال </a:t>
            </a:r>
            <a:r>
              <a:rPr lang="fa-IR" altLang="fa-IR" sz="1800" b="1" dirty="0" smtClean="0">
                <a:cs typeface="B Zar" panose="00000400000000000000" pitchFamily="2" charset="-78"/>
              </a:rPr>
              <a:t>2 </a:t>
            </a:r>
            <a:r>
              <a:rPr lang="fa-IR" altLang="fa-IR" sz="1800" b="1" dirty="0">
                <a:cs typeface="B Zar" panose="00000400000000000000" pitchFamily="2" charset="-78"/>
              </a:rPr>
              <a:t>: </a:t>
            </a:r>
            <a:r>
              <a:rPr lang="fa-IR" sz="1800" b="1" dirty="0">
                <a:cs typeface="B Zar" panose="00000400000000000000" pitchFamily="2" charset="-78"/>
              </a:rPr>
              <a:t>برنامه ای بنویسید که دو عدد را به عنوان طول و عرض مستطیل خوانده سپس محیط </a:t>
            </a:r>
            <a:r>
              <a:rPr lang="fa-IR" sz="1800" b="1" dirty="0" smtClean="0">
                <a:cs typeface="B Zar" panose="00000400000000000000" pitchFamily="2" charset="-78"/>
              </a:rPr>
              <a:t>و مساحت مستطیل </a:t>
            </a:r>
            <a:r>
              <a:rPr lang="fa-IR" sz="1800" b="1" dirty="0">
                <a:cs typeface="B Zar" panose="00000400000000000000" pitchFamily="2" charset="-78"/>
              </a:rPr>
              <a:t>را محاسبه نماید؟</a:t>
            </a:r>
            <a:endParaRPr lang="en-US" sz="1800" b="1" dirty="0">
              <a:cs typeface="B Zar" panose="00000400000000000000" pitchFamily="2" charset="-78"/>
            </a:endParaRPr>
          </a:p>
          <a:p>
            <a:pPr marL="0" indent="0" algn="just">
              <a:lnSpc>
                <a:spcPct val="150000"/>
              </a:lnSpc>
              <a:buNone/>
            </a:pPr>
            <a:endParaRPr lang="fa-IR" sz="1800" b="1" dirty="0" smtClean="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10</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757381" y="411765"/>
            <a:ext cx="7245467" cy="556532"/>
          </a:xfrm>
        </p:spPr>
        <p:txBody>
          <a:bodyPr anchor="t">
            <a:noAutofit/>
          </a:bodyPr>
          <a:lstStyle/>
          <a:p>
            <a:pPr algn="r"/>
            <a:r>
              <a:rPr lang="fa-IR" sz="2800" dirty="0">
                <a:solidFill>
                  <a:srgbClr val="C00000"/>
                </a:solidFill>
                <a:latin typeface="Times New Roman" pitchFamily="18" charset="0"/>
                <a:cs typeface="B Titr" pitchFamily="2" charset="-78"/>
              </a:rPr>
              <a:t>نمونه مثال برنامه های ساده در </a:t>
            </a:r>
            <a:r>
              <a:rPr lang="en-US" sz="2800" b="1" dirty="0">
                <a:solidFill>
                  <a:srgbClr val="C00000"/>
                </a:solidFill>
                <a:latin typeface="Times New Roman" pitchFamily="18" charset="0"/>
                <a:cs typeface="B Titr" pitchFamily="2" charset="-78"/>
              </a:rPr>
              <a:t>C#</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12" name="Content Placeholder 2"/>
          <p:cNvSpPr txBox="1">
            <a:spLocks/>
          </p:cNvSpPr>
          <p:nvPr/>
        </p:nvSpPr>
        <p:spPr>
          <a:xfrm>
            <a:off x="833479" y="4588235"/>
            <a:ext cx="7463853" cy="491425"/>
          </a:xfrm>
          <a:prstGeom prst="rect">
            <a:avLst/>
          </a:prstGeom>
        </p:spPr>
        <p:txBody>
          <a:bodyPr vert="horz" lIns="91440" tIns="45720" rIns="91440" bIns="45720" rtlCol="0" anchor="t" anchorCtr="0">
            <a:normAutofit fontScale="92500" lnSpcReduction="20000"/>
          </a:bodyPr>
          <a:lst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ct val="150000"/>
              </a:lnSpc>
              <a:buFont typeface="Arial" pitchFamily="34" charset="0"/>
              <a:buNone/>
              <a:defRPr/>
            </a:pPr>
            <a:r>
              <a:rPr lang="fa-IR" sz="2000" b="1" dirty="0" smtClean="0">
                <a:solidFill>
                  <a:srgbClr val="7030A0"/>
                </a:solidFill>
                <a:cs typeface="B Zar" panose="00000400000000000000" pitchFamily="2" charset="-78"/>
              </a:rPr>
              <a:t>« انجام کار عملی »</a:t>
            </a:r>
            <a:endParaRPr lang="fa-IR" sz="2000" b="1" dirty="0">
              <a:solidFill>
                <a:srgbClr val="7030A0"/>
              </a:solidFill>
              <a:cs typeface="B Zar" panose="00000400000000000000" pitchFamily="2" charset="-78"/>
            </a:endParaRPr>
          </a:p>
        </p:txBody>
      </p:sp>
      <p:sp>
        <p:nvSpPr>
          <p:cNvPr id="4" name="Rectangle 3"/>
          <p:cNvSpPr/>
          <p:nvPr/>
        </p:nvSpPr>
        <p:spPr>
          <a:xfrm>
            <a:off x="886835" y="1888744"/>
            <a:ext cx="4572000" cy="2800767"/>
          </a:xfrm>
          <a:prstGeom prst="rect">
            <a:avLst/>
          </a:prstGeom>
        </p:spPr>
        <p:txBody>
          <a:bodyPr>
            <a:spAutoFit/>
          </a:bodyPr>
          <a:lstStyle/>
          <a:p>
            <a:pPr algn="l" rtl="0"/>
            <a:r>
              <a:rPr lang="en-US" sz="1600" b="1" dirty="0"/>
              <a:t>long a = long.Parse(textBox1.Text</a:t>
            </a:r>
            <a:r>
              <a:rPr lang="en-US" sz="1600" b="1" dirty="0" smtClean="0"/>
              <a:t>);</a:t>
            </a:r>
          </a:p>
          <a:p>
            <a:pPr algn="l" rtl="0"/>
            <a:endParaRPr lang="en-US" sz="1600" b="1" dirty="0"/>
          </a:p>
          <a:p>
            <a:pPr algn="l" rtl="0"/>
            <a:r>
              <a:rPr lang="en-US" sz="1600" b="1" dirty="0"/>
              <a:t>long b = long.Parse(textBox2.Text);</a:t>
            </a:r>
          </a:p>
          <a:p>
            <a:pPr algn="l" rtl="0"/>
            <a:endParaRPr lang="en-US" sz="1600" b="1" dirty="0"/>
          </a:p>
          <a:p>
            <a:pPr algn="l" rtl="0"/>
            <a:r>
              <a:rPr lang="en-US" sz="1600" b="1" dirty="0"/>
              <a:t>long Mohit = ( a + b ) *2;</a:t>
            </a:r>
          </a:p>
          <a:p>
            <a:pPr algn="l" rtl="0"/>
            <a:endParaRPr lang="en-US" sz="1600" b="1" dirty="0"/>
          </a:p>
          <a:p>
            <a:pPr algn="l" rtl="0"/>
            <a:r>
              <a:rPr lang="en-US" sz="1600" b="1" dirty="0"/>
              <a:t>long Masahat = a * b;</a:t>
            </a:r>
          </a:p>
          <a:p>
            <a:pPr algn="l" rtl="0"/>
            <a:endParaRPr lang="en-US" sz="1600" b="1" dirty="0"/>
          </a:p>
          <a:p>
            <a:pPr algn="l" rtl="0"/>
            <a:r>
              <a:rPr lang="en-US" sz="1600" b="1" dirty="0"/>
              <a:t>lbl1.Text = Mohit.ToString();</a:t>
            </a:r>
          </a:p>
          <a:p>
            <a:pPr algn="l" rtl="0"/>
            <a:endParaRPr lang="en-US" sz="1600" b="1" dirty="0"/>
          </a:p>
          <a:p>
            <a:pPr algn="l" rtl="0"/>
            <a:r>
              <a:rPr lang="en-US" sz="1600" b="1" dirty="0"/>
              <a:t>lbl2.Text = Masahat.ToString();</a:t>
            </a:r>
            <a:endParaRPr lang="en-US" sz="2400" b="1" dirty="0"/>
          </a:p>
        </p:txBody>
      </p:sp>
      <p:pic>
        <p:nvPicPr>
          <p:cNvPr id="8" name="Picture 7"/>
          <p:cNvPicPr>
            <a:picLocks noChangeAspect="1"/>
          </p:cNvPicPr>
          <p:nvPr/>
        </p:nvPicPr>
        <p:blipFill>
          <a:blip r:embed="rId3"/>
          <a:stretch>
            <a:fillRect/>
          </a:stretch>
        </p:blipFill>
        <p:spPr>
          <a:xfrm>
            <a:off x="5458835" y="1894398"/>
            <a:ext cx="2733675" cy="2790825"/>
          </a:xfrm>
          <a:prstGeom prst="rect">
            <a:avLst/>
          </a:prstGeom>
        </p:spPr>
      </p:pic>
    </p:spTree>
    <p:extLst>
      <p:ext uri="{BB962C8B-B14F-4D97-AF65-F5344CB8AC3E}">
        <p14:creationId xmlns:p14="http://schemas.microsoft.com/office/powerpoint/2010/main" val="380140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pPr>
            <a:r>
              <a:rPr lang="fa-IR" altLang="fa-IR" sz="1800" b="1" dirty="0">
                <a:cs typeface="B Zar" panose="00000400000000000000" pitchFamily="2" charset="-78"/>
              </a:rPr>
              <a:t>مثال </a:t>
            </a:r>
            <a:r>
              <a:rPr lang="fa-IR" altLang="fa-IR" sz="1800" b="1" dirty="0" smtClean="0">
                <a:cs typeface="B Zar" panose="00000400000000000000" pitchFamily="2" charset="-78"/>
              </a:rPr>
              <a:t>3 </a:t>
            </a:r>
            <a:r>
              <a:rPr lang="fa-IR" altLang="fa-IR" sz="1800" b="1" dirty="0">
                <a:cs typeface="B Zar" panose="00000400000000000000" pitchFamily="2" charset="-78"/>
              </a:rPr>
              <a:t>: </a:t>
            </a:r>
            <a:r>
              <a:rPr lang="fa-IR" sz="1800" b="1" dirty="0">
                <a:cs typeface="B Zar" panose="00000400000000000000" pitchFamily="2" charset="-78"/>
              </a:rPr>
              <a:t>برنامه ای بنویسید که عددی را به عنوان شعاع دایره خوانده و سپس محیط و مساحت دایره را محاسبه نماید؟ </a:t>
            </a:r>
            <a:endParaRPr lang="fa-IR" sz="1800" b="1" dirty="0" smtClean="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11</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757381" y="411765"/>
            <a:ext cx="7245467" cy="556532"/>
          </a:xfrm>
        </p:spPr>
        <p:txBody>
          <a:bodyPr anchor="t">
            <a:noAutofit/>
          </a:bodyPr>
          <a:lstStyle/>
          <a:p>
            <a:pPr algn="r"/>
            <a:r>
              <a:rPr lang="fa-IR" sz="2800" dirty="0">
                <a:solidFill>
                  <a:srgbClr val="C00000"/>
                </a:solidFill>
                <a:latin typeface="Times New Roman" pitchFamily="18" charset="0"/>
                <a:cs typeface="B Titr" pitchFamily="2" charset="-78"/>
              </a:rPr>
              <a:t>نمونه مثال برنامه های ساده در </a:t>
            </a:r>
            <a:r>
              <a:rPr lang="en-US" sz="2800" b="1" dirty="0">
                <a:solidFill>
                  <a:srgbClr val="C00000"/>
                </a:solidFill>
                <a:latin typeface="Times New Roman" pitchFamily="18" charset="0"/>
                <a:cs typeface="B Titr" pitchFamily="2" charset="-78"/>
              </a:rPr>
              <a:t>C#</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12" name="Content Placeholder 2"/>
          <p:cNvSpPr txBox="1">
            <a:spLocks/>
          </p:cNvSpPr>
          <p:nvPr/>
        </p:nvSpPr>
        <p:spPr>
          <a:xfrm>
            <a:off x="833479" y="4588235"/>
            <a:ext cx="7463853" cy="491425"/>
          </a:xfrm>
          <a:prstGeom prst="rect">
            <a:avLst/>
          </a:prstGeom>
        </p:spPr>
        <p:txBody>
          <a:bodyPr vert="horz" lIns="91440" tIns="45720" rIns="91440" bIns="45720" rtlCol="0" anchor="t" anchorCtr="0">
            <a:normAutofit fontScale="92500" lnSpcReduction="20000"/>
          </a:bodyPr>
          <a:lst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ct val="150000"/>
              </a:lnSpc>
              <a:buFont typeface="Arial" pitchFamily="34" charset="0"/>
              <a:buNone/>
              <a:defRPr/>
            </a:pPr>
            <a:r>
              <a:rPr lang="fa-IR" sz="2000" b="1" dirty="0" smtClean="0">
                <a:solidFill>
                  <a:srgbClr val="7030A0"/>
                </a:solidFill>
                <a:cs typeface="B Zar" panose="00000400000000000000" pitchFamily="2" charset="-78"/>
              </a:rPr>
              <a:t>« انجام کار عملی »</a:t>
            </a:r>
            <a:endParaRPr lang="fa-IR" sz="2000" b="1" dirty="0">
              <a:solidFill>
                <a:srgbClr val="7030A0"/>
              </a:solidFill>
              <a:cs typeface="B Zar" panose="00000400000000000000" pitchFamily="2" charset="-78"/>
            </a:endParaRPr>
          </a:p>
        </p:txBody>
      </p:sp>
      <p:sp>
        <p:nvSpPr>
          <p:cNvPr id="4" name="Rectangle 3"/>
          <p:cNvSpPr/>
          <p:nvPr/>
        </p:nvSpPr>
        <p:spPr>
          <a:xfrm>
            <a:off x="886835" y="2135649"/>
            <a:ext cx="4572000" cy="2308324"/>
          </a:xfrm>
          <a:prstGeom prst="rect">
            <a:avLst/>
          </a:prstGeom>
        </p:spPr>
        <p:txBody>
          <a:bodyPr>
            <a:spAutoFit/>
          </a:bodyPr>
          <a:lstStyle/>
          <a:p>
            <a:pPr algn="l" rtl="0"/>
            <a:r>
              <a:rPr lang="en-US" sz="1600" b="1" dirty="0"/>
              <a:t>double r = double.Parse(textBox1.Text);</a:t>
            </a:r>
          </a:p>
          <a:p>
            <a:pPr algn="l" rtl="0"/>
            <a:endParaRPr lang="en-US" sz="1600" b="1" dirty="0"/>
          </a:p>
          <a:p>
            <a:pPr algn="l" rtl="0"/>
            <a:r>
              <a:rPr lang="fr-FR" sz="1600" b="1" dirty="0"/>
              <a:t>double Mohit = r * 2 * 3.14;</a:t>
            </a:r>
          </a:p>
          <a:p>
            <a:pPr algn="l" rtl="0"/>
            <a:endParaRPr lang="en-US" sz="1600" b="1" dirty="0"/>
          </a:p>
          <a:p>
            <a:pPr algn="l" rtl="0"/>
            <a:r>
              <a:rPr lang="pt-BR" sz="1600" b="1" dirty="0"/>
              <a:t>double Masahat = r * r * 3.14;</a:t>
            </a:r>
          </a:p>
          <a:p>
            <a:pPr algn="l" rtl="0"/>
            <a:endParaRPr lang="en-US" sz="1600" b="1" dirty="0"/>
          </a:p>
          <a:p>
            <a:pPr algn="l" rtl="0"/>
            <a:r>
              <a:rPr lang="en-US" sz="1600" b="1" dirty="0"/>
              <a:t>lbl1.Text = Mohit.ToString();</a:t>
            </a:r>
          </a:p>
          <a:p>
            <a:pPr algn="l" rtl="0"/>
            <a:endParaRPr lang="en-US" sz="1600" b="1" dirty="0"/>
          </a:p>
          <a:p>
            <a:pPr algn="l" rtl="0"/>
            <a:r>
              <a:rPr lang="en-US" sz="1600" b="1" dirty="0"/>
              <a:t>lbl2.Text = Masahat.ToString();</a:t>
            </a:r>
            <a:endParaRPr lang="en-US" sz="2000" b="1" dirty="0"/>
          </a:p>
        </p:txBody>
      </p:sp>
      <p:pic>
        <p:nvPicPr>
          <p:cNvPr id="7" name="Picture 6"/>
          <p:cNvPicPr>
            <a:picLocks noChangeAspect="1"/>
          </p:cNvPicPr>
          <p:nvPr/>
        </p:nvPicPr>
        <p:blipFill>
          <a:blip r:embed="rId3"/>
          <a:stretch>
            <a:fillRect/>
          </a:stretch>
        </p:blipFill>
        <p:spPr>
          <a:xfrm>
            <a:off x="5511246" y="1968860"/>
            <a:ext cx="2733675" cy="2619375"/>
          </a:xfrm>
          <a:prstGeom prst="rect">
            <a:avLst/>
          </a:prstGeom>
        </p:spPr>
      </p:pic>
    </p:spTree>
    <p:extLst>
      <p:ext uri="{BB962C8B-B14F-4D97-AF65-F5344CB8AC3E}">
        <p14:creationId xmlns:p14="http://schemas.microsoft.com/office/powerpoint/2010/main" val="127124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pPr>
            <a:r>
              <a:rPr lang="fa-IR" altLang="fa-IR" sz="1800" b="1" dirty="0" smtClean="0">
                <a:cs typeface="B Zar" panose="00000400000000000000" pitchFamily="2" charset="-78"/>
              </a:rPr>
              <a:t>در هنگام اجرای برنامه در </a:t>
            </a:r>
            <a:r>
              <a:rPr lang="en-US" altLang="fa-IR" sz="1800" b="1" dirty="0" smtClean="0">
                <a:cs typeface="B Zar" panose="00000400000000000000" pitchFamily="2" charset="-78"/>
              </a:rPr>
              <a:t>C#</a:t>
            </a:r>
            <a:r>
              <a:rPr lang="fa-IR" altLang="fa-IR" sz="1800" b="1" dirty="0" smtClean="0">
                <a:cs typeface="B Zar" panose="00000400000000000000" pitchFamily="2" charset="-78"/>
              </a:rPr>
              <a:t> ، هر دستور یکبار توسط کامپایلر اجرا می گردد. با استفاده از دستورات شرطی، می توان اجرای برخی از دستورات را محدود کرد. بعبارت دیگر دستورات شرطی اجرا یا عدم اجرای برخی از دستورات را تعیین می نمایند . </a:t>
            </a:r>
          </a:p>
          <a:p>
            <a:pPr marL="0" indent="0" algn="just">
              <a:lnSpc>
                <a:spcPct val="150000"/>
              </a:lnSpc>
              <a:buNone/>
            </a:pPr>
            <a:endParaRPr lang="en-US" altLang="fa-IR" sz="1800" b="1" dirty="0" smtClean="0">
              <a:cs typeface="B Zar" panose="00000400000000000000" pitchFamily="2" charset="-78"/>
            </a:endParaRPr>
          </a:p>
          <a:p>
            <a:pPr marL="0" indent="0" algn="just">
              <a:lnSpc>
                <a:spcPct val="150000"/>
              </a:lnSpc>
              <a:buNone/>
            </a:pPr>
            <a:r>
              <a:rPr lang="fa-IR" altLang="fa-IR" sz="1800" b="1" dirty="0" smtClean="0">
                <a:cs typeface="B Zar" panose="00000400000000000000" pitchFamily="2" charset="-78"/>
              </a:rPr>
              <a:t>در </a:t>
            </a:r>
            <a:r>
              <a:rPr lang="en-US" altLang="fa-IR" sz="1800" b="1" dirty="0" smtClean="0">
                <a:cs typeface="B Zar" panose="00000400000000000000" pitchFamily="2" charset="-78"/>
              </a:rPr>
              <a:t>C#</a:t>
            </a:r>
            <a:r>
              <a:rPr lang="fa-IR" altLang="fa-IR" sz="1800" b="1" dirty="0" smtClean="0">
                <a:cs typeface="B Zar" panose="00000400000000000000" pitchFamily="2" charset="-78"/>
              </a:rPr>
              <a:t> دستورات شرطی عبارتند از : </a:t>
            </a:r>
            <a:endParaRPr lang="en-US" altLang="fa-IR" sz="1800" b="1" dirty="0" smtClean="0">
              <a:cs typeface="B Zar" panose="00000400000000000000" pitchFamily="2" charset="-78"/>
            </a:endParaRPr>
          </a:p>
          <a:p>
            <a:pPr algn="just">
              <a:lnSpc>
                <a:spcPct val="150000"/>
              </a:lnSpc>
            </a:pPr>
            <a:r>
              <a:rPr lang="fa-IR" altLang="fa-IR" sz="1800" b="1" dirty="0" smtClean="0">
                <a:cs typeface="B Zar" panose="00000400000000000000" pitchFamily="2" charset="-78"/>
              </a:rPr>
              <a:t>دستور </a:t>
            </a:r>
            <a:r>
              <a:rPr lang="en-US" altLang="fa-IR" sz="1800" b="1" dirty="0" smtClean="0">
                <a:cs typeface="B Zar" panose="00000400000000000000" pitchFamily="2" charset="-78"/>
              </a:rPr>
              <a:t>IF</a:t>
            </a:r>
            <a:r>
              <a:rPr lang="fa-IR" altLang="fa-IR" sz="1800" b="1" dirty="0" smtClean="0">
                <a:cs typeface="B Zar" panose="00000400000000000000" pitchFamily="2" charset="-78"/>
              </a:rPr>
              <a:t> </a:t>
            </a:r>
          </a:p>
          <a:p>
            <a:pPr algn="just">
              <a:lnSpc>
                <a:spcPct val="150000"/>
              </a:lnSpc>
            </a:pPr>
            <a:r>
              <a:rPr lang="fa-IR" altLang="fa-IR" sz="1800" b="1" dirty="0" smtClean="0">
                <a:cs typeface="B Zar" panose="00000400000000000000" pitchFamily="2" charset="-78"/>
              </a:rPr>
              <a:t>دستور </a:t>
            </a:r>
            <a:r>
              <a:rPr lang="en-US" altLang="fa-IR" sz="1800" b="1" dirty="0" smtClean="0">
                <a:cs typeface="B Zar" panose="00000400000000000000" pitchFamily="2" charset="-78"/>
              </a:rPr>
              <a:t>Switch</a:t>
            </a:r>
            <a:r>
              <a:rPr lang="fa-IR" altLang="fa-IR" sz="1800" b="1" dirty="0" smtClean="0">
                <a:cs typeface="B Zar" panose="00000400000000000000" pitchFamily="2" charset="-78"/>
              </a:rPr>
              <a:t> </a:t>
            </a: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12</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3837248" y="411765"/>
            <a:ext cx="4165600" cy="556532"/>
          </a:xfrm>
        </p:spPr>
        <p:txBody>
          <a:bodyPr anchor="t">
            <a:noAutofit/>
          </a:bodyPr>
          <a:lstStyle/>
          <a:p>
            <a:pPr algn="r"/>
            <a:r>
              <a:rPr lang="fa-IR" sz="2800" dirty="0" smtClean="0">
                <a:solidFill>
                  <a:srgbClr val="C00000"/>
                </a:solidFill>
                <a:latin typeface="Times New Roman" pitchFamily="18" charset="0"/>
                <a:cs typeface="B Titr" pitchFamily="2" charset="-78"/>
              </a:rPr>
              <a:t>دستورات شرطی در </a:t>
            </a:r>
            <a:r>
              <a:rPr lang="en-US" sz="2800" b="1" dirty="0" smtClean="0">
                <a:solidFill>
                  <a:srgbClr val="C00000"/>
                </a:solidFill>
                <a:latin typeface="Times New Roman" pitchFamily="18" charset="0"/>
                <a:cs typeface="B Titr" pitchFamily="2" charset="-78"/>
              </a:rPr>
              <a:t>C#</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72122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fontScale="70000" lnSpcReduction="20000"/>
          </a:bodyPr>
          <a:lstStyle/>
          <a:p>
            <a:pPr marL="0" indent="0" algn="just">
              <a:lnSpc>
                <a:spcPct val="150000"/>
              </a:lnSpc>
              <a:buNone/>
            </a:pPr>
            <a:r>
              <a:rPr lang="fa-IR" altLang="fa-IR" sz="1800" b="1" dirty="0" smtClean="0">
                <a:cs typeface="B Zar" panose="00000400000000000000" pitchFamily="2" charset="-78"/>
              </a:rPr>
              <a:t>ساده ترین حالت دستورات شرطی که تقریبا در تمامی زبان های برنامه نویسی وجود دارد، دستور </a:t>
            </a:r>
            <a:r>
              <a:rPr lang="en-US" altLang="fa-IR" sz="1800" b="1" dirty="0" smtClean="0">
                <a:cs typeface="B Zar" panose="00000400000000000000" pitchFamily="2" charset="-78"/>
              </a:rPr>
              <a:t>IF</a:t>
            </a:r>
            <a:r>
              <a:rPr lang="fa-IR" altLang="fa-IR" sz="1800" b="1" dirty="0" smtClean="0">
                <a:cs typeface="B Zar" panose="00000400000000000000" pitchFamily="2" charset="-78"/>
              </a:rPr>
              <a:t> می باشد . این دستور با بررسی یک عبارت شرطی، در صورت </a:t>
            </a:r>
            <a:r>
              <a:rPr lang="fa-IR" altLang="fa-IR" sz="1800" b="1" dirty="0" smtClean="0">
                <a:solidFill>
                  <a:srgbClr val="FF0000"/>
                </a:solidFill>
                <a:cs typeface="B Zar" panose="00000400000000000000" pitchFamily="2" charset="-78"/>
              </a:rPr>
              <a:t>صحیح </a:t>
            </a:r>
            <a:r>
              <a:rPr lang="fa-IR" altLang="fa-IR" sz="1800" b="1" dirty="0" smtClean="0">
                <a:cs typeface="B Zar" panose="00000400000000000000" pitchFamily="2" charset="-78"/>
              </a:rPr>
              <a:t>بودن آن یک مجموعه از دستورات و در صورت </a:t>
            </a:r>
            <a:r>
              <a:rPr lang="fa-IR" altLang="fa-IR" sz="1800" b="1" dirty="0" smtClean="0">
                <a:solidFill>
                  <a:srgbClr val="FF0000"/>
                </a:solidFill>
                <a:cs typeface="B Zar" panose="00000400000000000000" pitchFamily="2" charset="-78"/>
              </a:rPr>
              <a:t>غلط </a:t>
            </a:r>
            <a:r>
              <a:rPr lang="fa-IR" altLang="fa-IR" sz="1800" b="1" dirty="0" smtClean="0">
                <a:cs typeface="B Zar" panose="00000400000000000000" pitchFamily="2" charset="-78"/>
              </a:rPr>
              <a:t>بودن آن مجموعه دیگری از دستورات را اجرا می نماید.</a:t>
            </a:r>
          </a:p>
          <a:p>
            <a:pPr marL="0" indent="0" algn="just">
              <a:lnSpc>
                <a:spcPct val="150000"/>
              </a:lnSpc>
              <a:buNone/>
            </a:pPr>
            <a:endParaRPr lang="fa-IR" altLang="fa-IR" sz="1800" b="1" dirty="0" smtClean="0">
              <a:cs typeface="B Zar" panose="00000400000000000000" pitchFamily="2" charset="-78"/>
            </a:endParaRPr>
          </a:p>
          <a:p>
            <a:pPr marL="0" indent="0" algn="just">
              <a:lnSpc>
                <a:spcPct val="150000"/>
              </a:lnSpc>
              <a:buNone/>
            </a:pPr>
            <a:r>
              <a:rPr lang="fa-IR" altLang="fa-IR" sz="1800" b="1" dirty="0" smtClean="0">
                <a:cs typeface="B Zar" panose="00000400000000000000" pitchFamily="2" charset="-78"/>
              </a:rPr>
              <a:t>برای دستور </a:t>
            </a:r>
            <a:r>
              <a:rPr lang="en-US" altLang="fa-IR" sz="1800" b="1" dirty="0" smtClean="0">
                <a:cs typeface="B Zar" panose="00000400000000000000" pitchFamily="2" charset="-78"/>
              </a:rPr>
              <a:t>IF</a:t>
            </a:r>
            <a:r>
              <a:rPr lang="fa-IR" altLang="fa-IR" sz="1800" b="1" dirty="0" smtClean="0">
                <a:cs typeface="B Zar" panose="00000400000000000000" pitchFamily="2" charset="-78"/>
              </a:rPr>
              <a:t> چندین حالت وجود دارد: </a:t>
            </a:r>
          </a:p>
          <a:p>
            <a:pPr algn="just">
              <a:lnSpc>
                <a:spcPct val="150000"/>
              </a:lnSpc>
            </a:pPr>
            <a:r>
              <a:rPr lang="fa-IR" altLang="fa-IR" sz="1800" b="1" dirty="0" smtClean="0">
                <a:cs typeface="B Zar" panose="00000400000000000000" pitchFamily="2" charset="-78"/>
              </a:rPr>
              <a:t>حالت اول : دستور </a:t>
            </a:r>
            <a:r>
              <a:rPr lang="en-US" altLang="fa-IR" sz="1800" b="1" dirty="0" smtClean="0">
                <a:cs typeface="B Zar" panose="00000400000000000000" pitchFamily="2" charset="-78"/>
              </a:rPr>
              <a:t>IF</a:t>
            </a:r>
            <a:r>
              <a:rPr lang="fa-IR" altLang="fa-IR" sz="1800" b="1" dirty="0" smtClean="0">
                <a:cs typeface="B Zar" panose="00000400000000000000" pitchFamily="2" charset="-78"/>
              </a:rPr>
              <a:t> </a:t>
            </a:r>
            <a:r>
              <a:rPr lang="fa-IR" altLang="fa-IR" sz="1800" b="1" dirty="0" smtClean="0">
                <a:solidFill>
                  <a:srgbClr val="FF0000"/>
                </a:solidFill>
                <a:cs typeface="B Zar" panose="00000400000000000000" pitchFamily="2" charset="-78"/>
              </a:rPr>
              <a:t>تنها یک دستور </a:t>
            </a:r>
            <a:r>
              <a:rPr lang="fa-IR" altLang="fa-IR" sz="1800" b="1" dirty="0" smtClean="0">
                <a:cs typeface="B Zar" panose="00000400000000000000" pitchFamily="2" charset="-78"/>
              </a:rPr>
              <a:t>برای اجرا در زمان </a:t>
            </a:r>
            <a:r>
              <a:rPr lang="fa-IR" altLang="fa-IR" sz="1800" b="1" dirty="0" smtClean="0">
                <a:solidFill>
                  <a:srgbClr val="FF0000"/>
                </a:solidFill>
                <a:cs typeface="B Zar" panose="00000400000000000000" pitchFamily="2" charset="-78"/>
              </a:rPr>
              <a:t>صحیح بودن </a:t>
            </a:r>
            <a:r>
              <a:rPr lang="fa-IR" altLang="fa-IR" sz="1800" b="1" dirty="0" smtClean="0">
                <a:cs typeface="B Zar" panose="00000400000000000000" pitchFamily="2" charset="-78"/>
              </a:rPr>
              <a:t>عبارت شرطی را داشته باشد و برای غلط بودن عبارت شرطی ، هیچ دستوری نداشته باشد.</a:t>
            </a:r>
          </a:p>
          <a:p>
            <a:pPr algn="just">
              <a:lnSpc>
                <a:spcPct val="150000"/>
              </a:lnSpc>
            </a:pPr>
            <a:r>
              <a:rPr lang="fa-IR" altLang="fa-IR" sz="1800" b="1" dirty="0">
                <a:cs typeface="B Zar" panose="00000400000000000000" pitchFamily="2" charset="-78"/>
              </a:rPr>
              <a:t>حالت </a:t>
            </a:r>
            <a:r>
              <a:rPr lang="fa-IR" altLang="fa-IR" sz="1800" b="1" dirty="0" smtClean="0">
                <a:cs typeface="B Zar" panose="00000400000000000000" pitchFamily="2" charset="-78"/>
              </a:rPr>
              <a:t>دوم : </a:t>
            </a:r>
            <a:r>
              <a:rPr lang="fa-IR" altLang="fa-IR" sz="1800" b="1" dirty="0">
                <a:cs typeface="B Zar" panose="00000400000000000000" pitchFamily="2" charset="-78"/>
              </a:rPr>
              <a:t>دستور </a:t>
            </a:r>
            <a:r>
              <a:rPr lang="en-US" altLang="fa-IR" sz="1800" b="1" dirty="0">
                <a:cs typeface="B Zar" panose="00000400000000000000" pitchFamily="2" charset="-78"/>
              </a:rPr>
              <a:t>IF</a:t>
            </a:r>
            <a:r>
              <a:rPr lang="fa-IR" altLang="fa-IR" sz="1800" b="1" dirty="0">
                <a:cs typeface="B Zar" panose="00000400000000000000" pitchFamily="2" charset="-78"/>
              </a:rPr>
              <a:t> </a:t>
            </a:r>
            <a:r>
              <a:rPr lang="fa-IR" altLang="fa-IR" sz="1800" b="1" dirty="0">
                <a:solidFill>
                  <a:srgbClr val="FF0000"/>
                </a:solidFill>
                <a:cs typeface="B Zar" panose="00000400000000000000" pitchFamily="2" charset="-78"/>
              </a:rPr>
              <a:t>تنها یک دستور </a:t>
            </a:r>
            <a:r>
              <a:rPr lang="fa-IR" altLang="fa-IR" sz="1800" b="1" dirty="0">
                <a:cs typeface="B Zar" panose="00000400000000000000" pitchFamily="2" charset="-78"/>
              </a:rPr>
              <a:t>برای اجرا در زمان </a:t>
            </a:r>
            <a:r>
              <a:rPr lang="fa-IR" altLang="fa-IR" sz="1800" b="1" dirty="0">
                <a:solidFill>
                  <a:srgbClr val="FF0000"/>
                </a:solidFill>
                <a:cs typeface="B Zar" panose="00000400000000000000" pitchFamily="2" charset="-78"/>
              </a:rPr>
              <a:t>صحیح بودن </a:t>
            </a:r>
            <a:r>
              <a:rPr lang="fa-IR" altLang="fa-IR" sz="1800" b="1" dirty="0" smtClean="0">
                <a:cs typeface="B Zar" panose="00000400000000000000" pitchFamily="2" charset="-78"/>
              </a:rPr>
              <a:t>و </a:t>
            </a:r>
            <a:r>
              <a:rPr lang="fa-IR" altLang="fa-IR" sz="1800" b="1" dirty="0">
                <a:solidFill>
                  <a:srgbClr val="FF0000"/>
                </a:solidFill>
                <a:cs typeface="B Zar" panose="00000400000000000000" pitchFamily="2" charset="-78"/>
              </a:rPr>
              <a:t>یک دستور </a:t>
            </a:r>
            <a:r>
              <a:rPr lang="fa-IR" altLang="fa-IR" sz="1800" b="1" dirty="0" smtClean="0">
                <a:cs typeface="B Zar" panose="00000400000000000000" pitchFamily="2" charset="-78"/>
              </a:rPr>
              <a:t>دیگر برای </a:t>
            </a:r>
            <a:r>
              <a:rPr lang="fa-IR" altLang="fa-IR" sz="1800" b="1" dirty="0">
                <a:cs typeface="B Zar" panose="00000400000000000000" pitchFamily="2" charset="-78"/>
              </a:rPr>
              <a:t>اجرا در زمان </a:t>
            </a:r>
            <a:r>
              <a:rPr lang="fa-IR" altLang="fa-IR" sz="1800" b="1" dirty="0" smtClean="0">
                <a:solidFill>
                  <a:srgbClr val="FF0000"/>
                </a:solidFill>
                <a:cs typeface="B Zar" panose="00000400000000000000" pitchFamily="2" charset="-78"/>
              </a:rPr>
              <a:t>غلط بودن </a:t>
            </a:r>
            <a:r>
              <a:rPr lang="fa-IR" altLang="fa-IR" sz="1800" b="1" dirty="0" smtClean="0">
                <a:cs typeface="B Zar" panose="00000400000000000000" pitchFamily="2" charset="-78"/>
              </a:rPr>
              <a:t>عبارت </a:t>
            </a:r>
            <a:r>
              <a:rPr lang="fa-IR" altLang="fa-IR" sz="1800" b="1" dirty="0">
                <a:cs typeface="B Zar" panose="00000400000000000000" pitchFamily="2" charset="-78"/>
              </a:rPr>
              <a:t>شرطی </a:t>
            </a:r>
            <a:r>
              <a:rPr lang="fa-IR" altLang="fa-IR" sz="1800" b="1" dirty="0" smtClean="0">
                <a:cs typeface="B Zar" panose="00000400000000000000" pitchFamily="2" charset="-78"/>
              </a:rPr>
              <a:t>داشته باشد</a:t>
            </a:r>
            <a:r>
              <a:rPr lang="fa-IR" altLang="fa-IR" sz="1800" b="1" dirty="0">
                <a:cs typeface="B Zar" panose="00000400000000000000" pitchFamily="2" charset="-78"/>
              </a:rPr>
              <a:t>.</a:t>
            </a:r>
          </a:p>
          <a:p>
            <a:pPr algn="just">
              <a:lnSpc>
                <a:spcPct val="150000"/>
              </a:lnSpc>
            </a:pPr>
            <a:r>
              <a:rPr lang="fa-IR" altLang="fa-IR" sz="1800" b="1" dirty="0" smtClean="0">
                <a:cs typeface="B Zar" panose="00000400000000000000" pitchFamily="2" charset="-78"/>
              </a:rPr>
              <a:t>حالت سوم : دستور </a:t>
            </a:r>
            <a:r>
              <a:rPr lang="en-US" altLang="fa-IR" sz="1800" b="1" dirty="0" smtClean="0">
                <a:cs typeface="B Zar" panose="00000400000000000000" pitchFamily="2" charset="-78"/>
              </a:rPr>
              <a:t>IF</a:t>
            </a:r>
            <a:r>
              <a:rPr lang="fa-IR" altLang="fa-IR" sz="1800" b="1" dirty="0" smtClean="0">
                <a:cs typeface="B Zar" panose="00000400000000000000" pitchFamily="2" charset="-78"/>
              </a:rPr>
              <a:t> </a:t>
            </a:r>
            <a:r>
              <a:rPr lang="fa-IR" altLang="fa-IR" sz="1800" b="1" dirty="0" smtClean="0">
                <a:solidFill>
                  <a:srgbClr val="FF0000"/>
                </a:solidFill>
                <a:cs typeface="B Zar" panose="00000400000000000000" pitchFamily="2" charset="-78"/>
              </a:rPr>
              <a:t>مجموعه ای از دستورات </a:t>
            </a:r>
            <a:r>
              <a:rPr lang="fa-IR" altLang="fa-IR" sz="1800" b="1" dirty="0" smtClean="0">
                <a:cs typeface="B Zar" panose="00000400000000000000" pitchFamily="2" charset="-78"/>
              </a:rPr>
              <a:t>برای اجرا در زمان </a:t>
            </a:r>
            <a:r>
              <a:rPr lang="fa-IR" altLang="fa-IR" sz="1800" b="1" dirty="0" smtClean="0">
                <a:solidFill>
                  <a:srgbClr val="FF0000"/>
                </a:solidFill>
                <a:cs typeface="B Zar" panose="00000400000000000000" pitchFamily="2" charset="-78"/>
              </a:rPr>
              <a:t>صحیح بودن </a:t>
            </a:r>
            <a:r>
              <a:rPr lang="fa-IR" altLang="fa-IR" sz="1800" b="1" dirty="0" smtClean="0">
                <a:cs typeface="B Zar" panose="00000400000000000000" pitchFamily="2" charset="-78"/>
              </a:rPr>
              <a:t>عبارت شرطی داشته باشد </a:t>
            </a:r>
          </a:p>
          <a:p>
            <a:pPr algn="just">
              <a:lnSpc>
                <a:spcPct val="150000"/>
              </a:lnSpc>
            </a:pPr>
            <a:r>
              <a:rPr lang="fa-IR" altLang="fa-IR" sz="1800" b="1" dirty="0" smtClean="0">
                <a:cs typeface="B Zar" panose="00000400000000000000" pitchFamily="2" charset="-78"/>
              </a:rPr>
              <a:t>حالت چهارم : دستور </a:t>
            </a:r>
            <a:r>
              <a:rPr lang="en-US" altLang="fa-IR" sz="1800" b="1" dirty="0" smtClean="0">
                <a:cs typeface="B Zar" panose="00000400000000000000" pitchFamily="2" charset="-78"/>
              </a:rPr>
              <a:t>IF</a:t>
            </a:r>
            <a:r>
              <a:rPr lang="fa-IR" altLang="fa-IR" sz="1800" b="1" dirty="0" smtClean="0">
                <a:cs typeface="B Zar" panose="00000400000000000000" pitchFamily="2" charset="-78"/>
              </a:rPr>
              <a:t> </a:t>
            </a:r>
            <a:r>
              <a:rPr lang="fa-IR" altLang="fa-IR" sz="1800" b="1" dirty="0" smtClean="0">
                <a:solidFill>
                  <a:srgbClr val="FF0000"/>
                </a:solidFill>
                <a:cs typeface="B Zar" panose="00000400000000000000" pitchFamily="2" charset="-78"/>
              </a:rPr>
              <a:t>مجموعه ای از دستورات </a:t>
            </a:r>
            <a:r>
              <a:rPr lang="fa-IR" altLang="fa-IR" sz="1800" b="1" dirty="0" smtClean="0">
                <a:cs typeface="B Zar" panose="00000400000000000000" pitchFamily="2" charset="-78"/>
              </a:rPr>
              <a:t>برای اجرا در زمان </a:t>
            </a:r>
            <a:r>
              <a:rPr lang="fa-IR" altLang="fa-IR" sz="1800" b="1" dirty="0" smtClean="0">
                <a:solidFill>
                  <a:srgbClr val="FF0000"/>
                </a:solidFill>
                <a:cs typeface="B Zar" panose="00000400000000000000" pitchFamily="2" charset="-78"/>
              </a:rPr>
              <a:t>صحیح بودن </a:t>
            </a:r>
            <a:r>
              <a:rPr lang="fa-IR" altLang="fa-IR" sz="1800" b="1" dirty="0" smtClean="0">
                <a:cs typeface="B Zar" panose="00000400000000000000" pitchFamily="2" charset="-78"/>
              </a:rPr>
              <a:t>عبارت شرطی و </a:t>
            </a:r>
            <a:r>
              <a:rPr lang="fa-IR" altLang="fa-IR" sz="1800" b="1" dirty="0" smtClean="0">
                <a:solidFill>
                  <a:srgbClr val="FF0000"/>
                </a:solidFill>
                <a:cs typeface="B Zar" panose="00000400000000000000" pitchFamily="2" charset="-78"/>
              </a:rPr>
              <a:t>مجموعه دیگری از دستورات </a:t>
            </a:r>
            <a:r>
              <a:rPr lang="fa-IR" altLang="fa-IR" sz="1800" b="1" dirty="0" smtClean="0">
                <a:cs typeface="B Zar" panose="00000400000000000000" pitchFamily="2" charset="-78"/>
              </a:rPr>
              <a:t>برای اجرا در زمان </a:t>
            </a:r>
            <a:r>
              <a:rPr lang="fa-IR" altLang="fa-IR" sz="1800" b="1" dirty="0" smtClean="0">
                <a:solidFill>
                  <a:srgbClr val="FF0000"/>
                </a:solidFill>
                <a:cs typeface="B Zar" panose="00000400000000000000" pitchFamily="2" charset="-78"/>
              </a:rPr>
              <a:t>صحیح نبودن </a:t>
            </a:r>
            <a:r>
              <a:rPr lang="fa-IR" altLang="fa-IR" sz="1800" b="1" dirty="0" smtClean="0">
                <a:cs typeface="B Zar" panose="00000400000000000000" pitchFamily="2" charset="-78"/>
              </a:rPr>
              <a:t>عبارت شرطی داشته باشد . </a:t>
            </a:r>
          </a:p>
          <a:p>
            <a:pPr algn="just">
              <a:lnSpc>
                <a:spcPct val="150000"/>
              </a:lnSpc>
            </a:pPr>
            <a:r>
              <a:rPr lang="fa-IR" altLang="fa-IR" sz="1800" b="1" dirty="0" smtClean="0">
                <a:cs typeface="B Zar" panose="00000400000000000000" pitchFamily="2" charset="-78"/>
              </a:rPr>
              <a:t>حالت پنجم : دستور </a:t>
            </a:r>
            <a:r>
              <a:rPr lang="en-US" altLang="fa-IR" sz="1800" b="1" dirty="0" smtClean="0">
                <a:cs typeface="B Zar" panose="00000400000000000000" pitchFamily="2" charset="-78"/>
              </a:rPr>
              <a:t>IF</a:t>
            </a:r>
            <a:r>
              <a:rPr lang="fa-IR" altLang="fa-IR" sz="1800" b="1" dirty="0" smtClean="0">
                <a:cs typeface="B Zar" panose="00000400000000000000" pitchFamily="2" charset="-78"/>
              </a:rPr>
              <a:t> بیش از یک عبارت شرطی و چندین مجموعه دستور العمل برای حالتهای مختلف داشته باشد. </a:t>
            </a:r>
            <a:endParaRPr lang="fa-IR" altLang="fa-IR" sz="1800" b="1" dirty="0">
              <a:cs typeface="B Zar" panose="00000400000000000000" pitchFamily="2" charset="-78"/>
            </a:endParaRPr>
          </a:p>
          <a:p>
            <a:pPr marL="0" indent="0" algn="ctr">
              <a:lnSpc>
                <a:spcPct val="150000"/>
              </a:lnSpc>
              <a:buNone/>
            </a:pPr>
            <a:r>
              <a:rPr lang="fa-IR" altLang="fa-IR" sz="1800" b="1" dirty="0" smtClean="0">
                <a:solidFill>
                  <a:schemeClr val="accent2">
                    <a:lumMod val="75000"/>
                  </a:schemeClr>
                </a:solidFill>
                <a:cs typeface="B Zar" panose="00000400000000000000" pitchFamily="2" charset="-78"/>
              </a:rPr>
              <a:t>در ادامه ، حالتهای گفته شده بررسی خواهند شد </a:t>
            </a: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13</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2115127" y="411765"/>
            <a:ext cx="5887721" cy="556532"/>
          </a:xfrm>
        </p:spPr>
        <p:txBody>
          <a:bodyPr anchor="t">
            <a:noAutofit/>
          </a:bodyPr>
          <a:lstStyle/>
          <a:p>
            <a:pPr algn="r"/>
            <a:r>
              <a:rPr lang="fa-IR" sz="2800" dirty="0" smtClean="0">
                <a:solidFill>
                  <a:srgbClr val="C00000"/>
                </a:solidFill>
                <a:latin typeface="Times New Roman" pitchFamily="18" charset="0"/>
                <a:cs typeface="B Titr" pitchFamily="2" charset="-78"/>
              </a:rPr>
              <a:t>تعریف و استفاده از دستور </a:t>
            </a:r>
            <a:r>
              <a:rPr lang="en-US" sz="2800" b="1" dirty="0" smtClean="0">
                <a:solidFill>
                  <a:srgbClr val="C00000"/>
                </a:solidFill>
                <a:latin typeface="Times New Roman" pitchFamily="18" charset="0"/>
                <a:cs typeface="B Titr" pitchFamily="2" charset="-78"/>
              </a:rPr>
              <a:t>IF</a:t>
            </a:r>
            <a:endParaRPr lang="fa-IR" sz="2800"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402694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pPr>
            <a:r>
              <a:rPr lang="fa-IR" altLang="fa-IR" sz="1800" b="1" dirty="0" smtClean="0">
                <a:cs typeface="B Zar" panose="00000400000000000000" pitchFamily="2" charset="-78"/>
              </a:rPr>
              <a:t>حالت اول : </a:t>
            </a:r>
          </a:p>
          <a:p>
            <a:pPr marL="0" indent="0" algn="just">
              <a:lnSpc>
                <a:spcPct val="150000"/>
              </a:lnSpc>
              <a:buNone/>
            </a:pPr>
            <a:r>
              <a:rPr lang="fa-IR" altLang="fa-IR" sz="1800" b="1" dirty="0" smtClean="0">
                <a:cs typeface="B Zar" panose="00000400000000000000" pitchFamily="2" charset="-78"/>
              </a:rPr>
              <a:t>در این حالت فرض می کنیم تنها یک دستور داریم و می خواهیم در صورت صحیح بودن یک عبارت شرطی، آن دستور اجرا گردد. </a:t>
            </a:r>
          </a:p>
          <a:p>
            <a:pPr marL="0" indent="0" algn="ctr">
              <a:lnSpc>
                <a:spcPct val="150000"/>
              </a:lnSpc>
              <a:buNone/>
            </a:pPr>
            <a:endParaRPr lang="fa-IR" sz="900" b="1" dirty="0" smtClean="0">
              <a:solidFill>
                <a:srgbClr val="FF0000"/>
              </a:solidFill>
              <a:cs typeface="B Zar" panose="00000400000000000000" pitchFamily="2" charset="-78"/>
            </a:endParaRPr>
          </a:p>
          <a:p>
            <a:pPr marL="0" indent="0" algn="ctr">
              <a:lnSpc>
                <a:spcPct val="150000"/>
              </a:lnSpc>
              <a:buNone/>
            </a:pPr>
            <a:r>
              <a:rPr lang="fa-IR" sz="1800" b="1" dirty="0" smtClean="0">
                <a:solidFill>
                  <a:srgbClr val="FF0000"/>
                </a:solidFill>
                <a:cs typeface="B Zar" panose="00000400000000000000" pitchFamily="2" charset="-78"/>
              </a:rPr>
              <a:t>شکل </a:t>
            </a:r>
            <a:r>
              <a:rPr lang="fa-IR" sz="1800" b="1" dirty="0">
                <a:solidFill>
                  <a:srgbClr val="FF0000"/>
                </a:solidFill>
                <a:cs typeface="B Zar" panose="00000400000000000000" pitchFamily="2" charset="-78"/>
              </a:rPr>
              <a:t>کلی :           </a:t>
            </a:r>
            <a:r>
              <a:rPr lang="en-US" sz="1800" b="1" dirty="0">
                <a:solidFill>
                  <a:srgbClr val="FF0000"/>
                </a:solidFill>
                <a:cs typeface="B Zar" panose="00000400000000000000" pitchFamily="2" charset="-78"/>
              </a:rPr>
              <a:t>     </a:t>
            </a:r>
            <a:r>
              <a:rPr lang="fa-IR" sz="1800" b="1" dirty="0">
                <a:solidFill>
                  <a:srgbClr val="FF0000"/>
                </a:solidFill>
                <a:cs typeface="B Zar" panose="00000400000000000000" pitchFamily="2" charset="-78"/>
              </a:rPr>
              <a:t>      </a:t>
            </a:r>
            <a:r>
              <a:rPr lang="fa-IR" sz="1800" b="1" dirty="0" smtClean="0">
                <a:solidFill>
                  <a:srgbClr val="FF0000"/>
                </a:solidFill>
                <a:cs typeface="B Zar" panose="00000400000000000000" pitchFamily="2" charset="-78"/>
              </a:rPr>
              <a:t>             </a:t>
            </a:r>
            <a:r>
              <a:rPr lang="en-US" sz="1800" b="1" dirty="0">
                <a:cs typeface="B Zar" panose="00000400000000000000" pitchFamily="2" charset="-78"/>
              </a:rPr>
              <a:t>;</a:t>
            </a:r>
            <a:r>
              <a:rPr lang="fa-IR" sz="1800" b="1" dirty="0">
                <a:cs typeface="B Zar" panose="00000400000000000000" pitchFamily="2" charset="-78"/>
              </a:rPr>
              <a:t> </a:t>
            </a:r>
            <a:r>
              <a:rPr lang="fa-IR" sz="1800" b="1" dirty="0" smtClean="0">
                <a:cs typeface="B Zar" panose="00000400000000000000" pitchFamily="2" charset="-78"/>
              </a:rPr>
              <a:t>دستور ( عبارت شرطی ) </a:t>
            </a:r>
            <a:r>
              <a:rPr lang="en-US" sz="1800" b="1" dirty="0" smtClean="0">
                <a:cs typeface="B Zar" panose="00000400000000000000" pitchFamily="2" charset="-78"/>
              </a:rPr>
              <a:t>if</a:t>
            </a:r>
            <a:endParaRPr lang="fa-IR" sz="1800" b="1" dirty="0" smtClean="0">
              <a:cs typeface="B Zar" panose="00000400000000000000" pitchFamily="2" charset="-78"/>
            </a:endParaRPr>
          </a:p>
          <a:p>
            <a:pPr marL="0" indent="0" algn="ctr">
              <a:lnSpc>
                <a:spcPct val="150000"/>
              </a:lnSpc>
              <a:buNone/>
            </a:pPr>
            <a:endParaRPr lang="fa-IR" sz="1800" b="1" dirty="0">
              <a:cs typeface="B Zar" panose="00000400000000000000" pitchFamily="2" charset="-78"/>
            </a:endParaRPr>
          </a:p>
          <a:p>
            <a:pPr marL="0" indent="0" algn="just">
              <a:lnSpc>
                <a:spcPct val="150000"/>
              </a:lnSpc>
              <a:buNone/>
            </a:pPr>
            <a:r>
              <a:rPr lang="fa-IR" sz="1600" b="1" dirty="0" smtClean="0">
                <a:cs typeface="B Zar" panose="00000400000000000000" pitchFamily="2" charset="-78"/>
              </a:rPr>
              <a:t>مثال :</a:t>
            </a:r>
            <a:r>
              <a:rPr lang="fa-IR" sz="1600" b="1" dirty="0">
                <a:cs typeface="B Zar" panose="00000400000000000000" pitchFamily="2" charset="-78"/>
              </a:rPr>
              <a:t> </a:t>
            </a:r>
            <a:r>
              <a:rPr lang="fa-IR" sz="1600" b="1" dirty="0" smtClean="0">
                <a:cs typeface="B Zar" panose="00000400000000000000" pitchFamily="2" charset="-78"/>
              </a:rPr>
              <a:t>در دستور زیر اگر مقدار متغیر </a:t>
            </a:r>
            <a:r>
              <a:rPr lang="en-US" sz="1600" b="1" dirty="0" smtClean="0">
                <a:cs typeface="B Zar" panose="00000400000000000000" pitchFamily="2" charset="-78"/>
              </a:rPr>
              <a:t>a</a:t>
            </a:r>
            <a:r>
              <a:rPr lang="fa-IR" sz="1600" b="1" dirty="0" smtClean="0">
                <a:cs typeface="B Zar" panose="00000400000000000000" pitchFamily="2" charset="-78"/>
              </a:rPr>
              <a:t> برابر 1 باشد، نام دانشجو در </a:t>
            </a:r>
            <a:r>
              <a:rPr lang="en-US" sz="1600" b="1" dirty="0" smtClean="0">
                <a:cs typeface="B Zar" panose="00000400000000000000" pitchFamily="2" charset="-78"/>
              </a:rPr>
              <a:t>Label</a:t>
            </a:r>
            <a:r>
              <a:rPr lang="fa-IR" sz="1600" b="1" dirty="0" smtClean="0">
                <a:cs typeface="B Zar" panose="00000400000000000000" pitchFamily="2" charset="-78"/>
              </a:rPr>
              <a:t> نشان داده خواهد شد. </a:t>
            </a:r>
          </a:p>
          <a:p>
            <a:pPr marL="0" indent="0" algn="l">
              <a:lnSpc>
                <a:spcPct val="150000"/>
              </a:lnSpc>
              <a:buNone/>
            </a:pPr>
            <a:r>
              <a:rPr lang="en-US" b="1" dirty="0"/>
              <a:t>if (a </a:t>
            </a:r>
            <a:r>
              <a:rPr lang="en-US" b="1" dirty="0" smtClean="0"/>
              <a:t>= = </a:t>
            </a:r>
            <a:r>
              <a:rPr lang="en-US" b="1" dirty="0"/>
              <a:t>1) lbl1.Text = </a:t>
            </a:r>
            <a:r>
              <a:rPr lang="en-US" b="1" dirty="0" smtClean="0"/>
              <a:t>“AmirReza” ;</a:t>
            </a:r>
            <a:endParaRPr lang="fa-IR" sz="1800" b="1" dirty="0">
              <a:cs typeface="B Zar" panose="00000400000000000000" pitchFamily="2" charset="-78"/>
            </a:endParaRPr>
          </a:p>
          <a:p>
            <a:pPr marL="0" indent="0" algn="just">
              <a:lnSpc>
                <a:spcPct val="150000"/>
              </a:lnSpc>
              <a:buNone/>
            </a:pPr>
            <a:endParaRPr lang="fa-IR" altLang="fa-IR" sz="1800" b="1" dirty="0" smtClean="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14</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2115127" y="411765"/>
            <a:ext cx="5887721" cy="556532"/>
          </a:xfrm>
        </p:spPr>
        <p:txBody>
          <a:bodyPr anchor="t">
            <a:noAutofit/>
          </a:bodyPr>
          <a:lstStyle/>
          <a:p>
            <a:pPr algn="r"/>
            <a:r>
              <a:rPr lang="fa-IR" sz="2800" dirty="0" smtClean="0">
                <a:solidFill>
                  <a:srgbClr val="C00000"/>
                </a:solidFill>
                <a:latin typeface="Times New Roman" pitchFamily="18" charset="0"/>
                <a:cs typeface="B Titr" pitchFamily="2" charset="-78"/>
              </a:rPr>
              <a:t>تعریف و استفاده از دستور </a:t>
            </a:r>
            <a:r>
              <a:rPr lang="en-US" sz="2800" b="1" dirty="0" smtClean="0">
                <a:solidFill>
                  <a:srgbClr val="C00000"/>
                </a:solidFill>
                <a:latin typeface="Times New Roman" pitchFamily="18" charset="0"/>
                <a:cs typeface="B Titr" pitchFamily="2" charset="-78"/>
              </a:rPr>
              <a:t>IF</a:t>
            </a:r>
            <a:endParaRPr lang="fa-IR" sz="2800"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8" name="Rounded Rectangle 7"/>
          <p:cNvSpPr/>
          <p:nvPr/>
        </p:nvSpPr>
        <p:spPr>
          <a:xfrm>
            <a:off x="1619442" y="2484573"/>
            <a:ext cx="5704994" cy="757382"/>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0850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pPr>
            <a:r>
              <a:rPr lang="fa-IR" altLang="fa-IR" sz="1800" b="1" dirty="0" smtClean="0">
                <a:cs typeface="B Zar" panose="00000400000000000000" pitchFamily="2" charset="-78"/>
              </a:rPr>
              <a:t>حالت دوم : </a:t>
            </a:r>
          </a:p>
          <a:p>
            <a:pPr marL="0" indent="0" algn="just">
              <a:lnSpc>
                <a:spcPct val="150000"/>
              </a:lnSpc>
              <a:buNone/>
            </a:pPr>
            <a:r>
              <a:rPr lang="fa-IR" altLang="fa-IR" sz="1800" b="1" dirty="0" smtClean="0">
                <a:cs typeface="B Zar" panose="00000400000000000000" pitchFamily="2" charset="-78"/>
              </a:rPr>
              <a:t>در این حالت فرض می کنیم تنها یک دستور برای صحیح بودن عبارت شرطی و یک دستور دیگر برای غلط بودن آن وجود دارد.</a:t>
            </a:r>
          </a:p>
          <a:p>
            <a:pPr marL="0" indent="0" algn="ctr">
              <a:lnSpc>
                <a:spcPct val="150000"/>
              </a:lnSpc>
              <a:buNone/>
            </a:pPr>
            <a:endParaRPr lang="fa-IR" sz="900" b="1" dirty="0" smtClean="0">
              <a:solidFill>
                <a:srgbClr val="FF0000"/>
              </a:solidFill>
              <a:cs typeface="B Zar" panose="00000400000000000000" pitchFamily="2" charset="-78"/>
            </a:endParaRPr>
          </a:p>
          <a:p>
            <a:pPr marL="0" indent="0" algn="ctr">
              <a:lnSpc>
                <a:spcPct val="150000"/>
              </a:lnSpc>
              <a:buNone/>
            </a:pPr>
            <a:r>
              <a:rPr lang="fa-IR" sz="1800" b="1" dirty="0" smtClean="0">
                <a:solidFill>
                  <a:srgbClr val="FF0000"/>
                </a:solidFill>
                <a:cs typeface="B Zar" panose="00000400000000000000" pitchFamily="2" charset="-78"/>
              </a:rPr>
              <a:t>شکل </a:t>
            </a:r>
            <a:r>
              <a:rPr lang="fa-IR" sz="1800" b="1" dirty="0">
                <a:solidFill>
                  <a:srgbClr val="FF0000"/>
                </a:solidFill>
                <a:cs typeface="B Zar" panose="00000400000000000000" pitchFamily="2" charset="-78"/>
              </a:rPr>
              <a:t>کلی </a:t>
            </a:r>
            <a:r>
              <a:rPr lang="fa-IR" sz="1800" b="1" dirty="0" smtClean="0">
                <a:solidFill>
                  <a:srgbClr val="FF0000"/>
                </a:solidFill>
                <a:cs typeface="B Zar" panose="00000400000000000000" pitchFamily="2" charset="-78"/>
              </a:rPr>
              <a:t>:    </a:t>
            </a:r>
            <a:r>
              <a:rPr lang="en-US" sz="1800" b="1" dirty="0">
                <a:solidFill>
                  <a:srgbClr val="FF0000"/>
                </a:solidFill>
                <a:cs typeface="B Zar" panose="00000400000000000000" pitchFamily="2" charset="-78"/>
              </a:rPr>
              <a:t>;</a:t>
            </a:r>
            <a:r>
              <a:rPr lang="fa-IR" sz="1800" b="1" dirty="0" smtClean="0">
                <a:solidFill>
                  <a:srgbClr val="FF0000"/>
                </a:solidFill>
                <a:cs typeface="B Zar" panose="00000400000000000000" pitchFamily="2" charset="-78"/>
              </a:rPr>
              <a:t> </a:t>
            </a:r>
            <a:r>
              <a:rPr lang="fa-IR" sz="1800" b="1" dirty="0" smtClean="0">
                <a:cs typeface="B Zar" panose="00000400000000000000" pitchFamily="2" charset="-78"/>
              </a:rPr>
              <a:t>دستور غلط بودن شرط </a:t>
            </a:r>
            <a:r>
              <a:rPr lang="en-US" sz="1800" b="1" dirty="0" smtClean="0">
                <a:cs typeface="B Zar" panose="00000400000000000000" pitchFamily="2" charset="-78"/>
              </a:rPr>
              <a:t>else</a:t>
            </a:r>
            <a:r>
              <a:rPr lang="fa-IR" sz="1800" b="1" dirty="0" smtClean="0">
                <a:solidFill>
                  <a:srgbClr val="FF0000"/>
                </a:solidFill>
                <a:cs typeface="B Zar" panose="00000400000000000000" pitchFamily="2" charset="-78"/>
              </a:rPr>
              <a:t> </a:t>
            </a:r>
            <a:r>
              <a:rPr lang="en-US" sz="1800" b="1" dirty="0" smtClean="0">
                <a:cs typeface="B Zar" panose="00000400000000000000" pitchFamily="2" charset="-78"/>
              </a:rPr>
              <a:t>;</a:t>
            </a:r>
            <a:r>
              <a:rPr lang="fa-IR" sz="1800" b="1" dirty="0" smtClean="0">
                <a:cs typeface="B Zar" panose="00000400000000000000" pitchFamily="2" charset="-78"/>
              </a:rPr>
              <a:t> دستور صحیح بودن شرط ( عبارت شرطی ) </a:t>
            </a:r>
            <a:r>
              <a:rPr lang="en-US" sz="1800" b="1" dirty="0" smtClean="0">
                <a:cs typeface="B Zar" panose="00000400000000000000" pitchFamily="2" charset="-78"/>
              </a:rPr>
              <a:t>if</a:t>
            </a:r>
            <a:endParaRPr lang="fa-IR" sz="1800" b="1" dirty="0" smtClean="0">
              <a:cs typeface="B Zar" panose="00000400000000000000" pitchFamily="2" charset="-78"/>
            </a:endParaRPr>
          </a:p>
          <a:p>
            <a:pPr marL="0" indent="0" algn="ctr">
              <a:lnSpc>
                <a:spcPct val="150000"/>
              </a:lnSpc>
              <a:buNone/>
            </a:pPr>
            <a:endParaRPr lang="fa-IR" sz="1800" b="1" dirty="0">
              <a:cs typeface="B Zar" panose="00000400000000000000" pitchFamily="2" charset="-78"/>
            </a:endParaRPr>
          </a:p>
          <a:p>
            <a:pPr marL="0" indent="0" algn="just">
              <a:lnSpc>
                <a:spcPct val="150000"/>
              </a:lnSpc>
              <a:buNone/>
            </a:pPr>
            <a:r>
              <a:rPr lang="fa-IR" sz="1600" b="1" dirty="0" smtClean="0">
                <a:cs typeface="B Zar" panose="00000400000000000000" pitchFamily="2" charset="-78"/>
              </a:rPr>
              <a:t>مثال :</a:t>
            </a:r>
            <a:r>
              <a:rPr lang="fa-IR" sz="1600" b="1" dirty="0">
                <a:cs typeface="B Zar" panose="00000400000000000000" pitchFamily="2" charset="-78"/>
              </a:rPr>
              <a:t> </a:t>
            </a:r>
            <a:r>
              <a:rPr lang="fa-IR" sz="1600" b="1" dirty="0" smtClean="0">
                <a:cs typeface="B Zar" panose="00000400000000000000" pitchFamily="2" charset="-78"/>
              </a:rPr>
              <a:t>در دستور زیر اگر مقدار متغیر </a:t>
            </a:r>
            <a:r>
              <a:rPr lang="en-US" sz="1600" b="1" dirty="0" smtClean="0">
                <a:cs typeface="B Zar" panose="00000400000000000000" pitchFamily="2" charset="-78"/>
              </a:rPr>
              <a:t>a</a:t>
            </a:r>
            <a:r>
              <a:rPr lang="fa-IR" sz="1600" b="1" dirty="0" smtClean="0">
                <a:cs typeface="B Zar" panose="00000400000000000000" pitchFamily="2" charset="-78"/>
              </a:rPr>
              <a:t> برابر 1 باشد، کلمه صحیح و برابر 1 نباشد کلمه غلط نشان داده خواهد شد . </a:t>
            </a:r>
          </a:p>
          <a:p>
            <a:pPr marL="0" indent="0" algn="just" rtl="0">
              <a:lnSpc>
                <a:spcPct val="150000"/>
              </a:lnSpc>
              <a:buNone/>
            </a:pPr>
            <a:r>
              <a:rPr lang="en-US" sz="2000" b="1" dirty="0"/>
              <a:t>if (a </a:t>
            </a:r>
            <a:r>
              <a:rPr lang="en-US" sz="2000" b="1" dirty="0" smtClean="0"/>
              <a:t>= = </a:t>
            </a:r>
            <a:r>
              <a:rPr lang="en-US" sz="2000" b="1" dirty="0"/>
              <a:t>1) lbl1.Text </a:t>
            </a:r>
            <a:r>
              <a:rPr lang="en-US" sz="2000" b="1" dirty="0" smtClean="0"/>
              <a:t>= ”</a:t>
            </a:r>
            <a:r>
              <a:rPr lang="fa-IR" sz="2000" b="1" dirty="0" smtClean="0"/>
              <a:t>صحیح</a:t>
            </a:r>
            <a:r>
              <a:rPr lang="en-US" sz="2000" b="1" dirty="0" smtClean="0"/>
              <a:t>” ;  else   </a:t>
            </a:r>
            <a:r>
              <a:rPr lang="en-US" sz="2000" b="1" dirty="0"/>
              <a:t>lbl1.Text = </a:t>
            </a:r>
            <a:r>
              <a:rPr lang="en-US" sz="2000" b="1" dirty="0" smtClean="0"/>
              <a:t>“</a:t>
            </a:r>
            <a:r>
              <a:rPr lang="fa-IR" sz="2000" b="1" dirty="0" smtClean="0"/>
              <a:t>غلط</a:t>
            </a:r>
            <a:r>
              <a:rPr lang="en-US" sz="2000" b="1" dirty="0" smtClean="0"/>
              <a:t>” ;</a:t>
            </a:r>
            <a:endParaRPr lang="fa-IR" altLang="fa-IR" sz="1600" b="1" dirty="0" smtClean="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15</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2115127" y="411765"/>
            <a:ext cx="5887721" cy="556532"/>
          </a:xfrm>
        </p:spPr>
        <p:txBody>
          <a:bodyPr anchor="t">
            <a:noAutofit/>
          </a:bodyPr>
          <a:lstStyle/>
          <a:p>
            <a:pPr algn="r"/>
            <a:r>
              <a:rPr lang="fa-IR" sz="2800" dirty="0" smtClean="0">
                <a:solidFill>
                  <a:srgbClr val="C00000"/>
                </a:solidFill>
                <a:latin typeface="Times New Roman" pitchFamily="18" charset="0"/>
                <a:cs typeface="B Titr" pitchFamily="2" charset="-78"/>
              </a:rPr>
              <a:t>تعریف و استفاده از دستور </a:t>
            </a:r>
            <a:r>
              <a:rPr lang="en-US" sz="2800" b="1" dirty="0" smtClean="0">
                <a:solidFill>
                  <a:srgbClr val="C00000"/>
                </a:solidFill>
                <a:latin typeface="Times New Roman" pitchFamily="18" charset="0"/>
                <a:cs typeface="B Titr" pitchFamily="2" charset="-78"/>
              </a:rPr>
              <a:t>IF</a:t>
            </a:r>
            <a:endParaRPr lang="fa-IR" sz="2800"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8" name="Rounded Rectangle 7"/>
          <p:cNvSpPr/>
          <p:nvPr/>
        </p:nvSpPr>
        <p:spPr>
          <a:xfrm>
            <a:off x="646545" y="2484573"/>
            <a:ext cx="7650788" cy="757382"/>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9927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0"/>
            <a:ext cx="7650788" cy="4583289"/>
          </a:xfrm>
        </p:spPr>
        <p:txBody>
          <a:bodyPr anchor="t">
            <a:normAutofit fontScale="70000" lnSpcReduction="20000"/>
          </a:bodyPr>
          <a:lstStyle/>
          <a:p>
            <a:pPr marL="0" indent="0" algn="just">
              <a:lnSpc>
                <a:spcPct val="150000"/>
              </a:lnSpc>
              <a:buNone/>
            </a:pPr>
            <a:r>
              <a:rPr lang="fa-IR" altLang="fa-IR" sz="2000" b="1" dirty="0" smtClean="0">
                <a:cs typeface="B Zar" panose="00000400000000000000" pitchFamily="2" charset="-78"/>
              </a:rPr>
              <a:t>حالت سوم  : </a:t>
            </a:r>
          </a:p>
          <a:p>
            <a:pPr marL="0" indent="0" algn="just">
              <a:lnSpc>
                <a:spcPct val="150000"/>
              </a:lnSpc>
              <a:buNone/>
            </a:pPr>
            <a:r>
              <a:rPr lang="fa-IR" altLang="fa-IR" sz="2000" b="1" dirty="0" smtClean="0">
                <a:cs typeface="B Zar" panose="00000400000000000000" pitchFamily="2" charset="-78"/>
              </a:rPr>
              <a:t>در صورتیکه تعداد دستورات محدود شده به عبارت شرطی، بیش از یک دستور باشد (مجموعه ای از دستورات)، از این حالت استفاده می کنیم. </a:t>
            </a:r>
            <a:endParaRPr lang="en-US" altLang="fa-IR" sz="2000" b="1" dirty="0" smtClean="0">
              <a:cs typeface="B Zar" panose="00000400000000000000" pitchFamily="2" charset="-78"/>
            </a:endParaRPr>
          </a:p>
          <a:p>
            <a:pPr marL="0" indent="0" algn="just">
              <a:lnSpc>
                <a:spcPct val="150000"/>
              </a:lnSpc>
              <a:buNone/>
            </a:pPr>
            <a:endParaRPr lang="fa-IR" altLang="fa-IR" sz="2000" b="1" dirty="0" smtClean="0">
              <a:cs typeface="B Zar" panose="00000400000000000000" pitchFamily="2" charset="-78"/>
            </a:endParaRPr>
          </a:p>
          <a:p>
            <a:pPr marL="0" indent="0" algn="ctr">
              <a:lnSpc>
                <a:spcPct val="150000"/>
              </a:lnSpc>
              <a:buNone/>
            </a:pPr>
            <a:r>
              <a:rPr lang="fa-IR" sz="2300" b="1" dirty="0" smtClean="0">
                <a:solidFill>
                  <a:srgbClr val="FF0000"/>
                </a:solidFill>
                <a:cs typeface="B Zar" panose="00000400000000000000" pitchFamily="2" charset="-78"/>
              </a:rPr>
              <a:t>شکل </a:t>
            </a:r>
            <a:r>
              <a:rPr lang="fa-IR" sz="2300" b="1" dirty="0">
                <a:solidFill>
                  <a:srgbClr val="FF0000"/>
                </a:solidFill>
                <a:cs typeface="B Zar" panose="00000400000000000000" pitchFamily="2" charset="-78"/>
              </a:rPr>
              <a:t>کلی </a:t>
            </a:r>
            <a:r>
              <a:rPr lang="fa-IR" sz="2300" b="1" dirty="0" smtClean="0">
                <a:solidFill>
                  <a:srgbClr val="FF0000"/>
                </a:solidFill>
                <a:cs typeface="B Zar" panose="00000400000000000000" pitchFamily="2" charset="-78"/>
              </a:rPr>
              <a:t>:                                            </a:t>
            </a:r>
            <a:r>
              <a:rPr lang="fa-IR" sz="2300" b="1" dirty="0" smtClean="0">
                <a:cs typeface="B Zar" panose="00000400000000000000" pitchFamily="2" charset="-78"/>
              </a:rPr>
              <a:t>( عبارت شرطی ) </a:t>
            </a:r>
            <a:r>
              <a:rPr lang="en-US" sz="2300" b="1" dirty="0" smtClean="0">
                <a:cs typeface="B Zar" panose="00000400000000000000" pitchFamily="2" charset="-78"/>
              </a:rPr>
              <a:t>if</a:t>
            </a:r>
          </a:p>
          <a:p>
            <a:pPr marL="0" indent="1792288" algn="l" rtl="0">
              <a:lnSpc>
                <a:spcPct val="150000"/>
              </a:lnSpc>
              <a:buNone/>
            </a:pPr>
            <a:r>
              <a:rPr lang="en-US" sz="2300" b="1" dirty="0" smtClean="0">
                <a:cs typeface="B Zar" panose="00000400000000000000" pitchFamily="2" charset="-78"/>
              </a:rPr>
              <a:t>{</a:t>
            </a:r>
          </a:p>
          <a:p>
            <a:pPr marL="0" indent="1792288" algn="l" rtl="0">
              <a:lnSpc>
                <a:spcPct val="150000"/>
              </a:lnSpc>
              <a:buNone/>
            </a:pPr>
            <a:r>
              <a:rPr lang="fa-IR" sz="2300" b="1" dirty="0" smtClean="0">
                <a:cs typeface="B Zar" panose="00000400000000000000" pitchFamily="2" charset="-78"/>
              </a:rPr>
              <a:t>مجموعه </a:t>
            </a:r>
            <a:r>
              <a:rPr lang="fa-IR" sz="2300" b="1" dirty="0" smtClean="0">
                <a:cs typeface="B Zar" panose="00000400000000000000" pitchFamily="2" charset="-78"/>
              </a:rPr>
              <a:t>دستورات محدود به شرط</a:t>
            </a:r>
            <a:endParaRPr lang="en-US" sz="2300" b="1" dirty="0" smtClean="0">
              <a:cs typeface="B Zar" panose="00000400000000000000" pitchFamily="2" charset="-78"/>
            </a:endParaRPr>
          </a:p>
          <a:p>
            <a:pPr marL="0" indent="1792288" algn="l" rtl="0">
              <a:lnSpc>
                <a:spcPct val="150000"/>
              </a:lnSpc>
              <a:buNone/>
            </a:pPr>
            <a:r>
              <a:rPr lang="en-US" sz="2300" b="1" dirty="0" smtClean="0">
                <a:cs typeface="B Zar" panose="00000400000000000000" pitchFamily="2" charset="-78"/>
              </a:rPr>
              <a:t>}</a:t>
            </a:r>
            <a:endParaRPr lang="fa-IR" sz="2300" b="1" dirty="0" smtClean="0">
              <a:cs typeface="B Zar" panose="00000400000000000000" pitchFamily="2" charset="-78"/>
            </a:endParaRPr>
          </a:p>
          <a:p>
            <a:pPr marL="0" indent="0" algn="just">
              <a:lnSpc>
                <a:spcPct val="150000"/>
              </a:lnSpc>
              <a:buNone/>
            </a:pPr>
            <a:r>
              <a:rPr lang="fa-IR" sz="2000" b="1" dirty="0" smtClean="0">
                <a:cs typeface="B Zar" panose="00000400000000000000" pitchFamily="2" charset="-78"/>
              </a:rPr>
              <a:t>مثال </a:t>
            </a:r>
            <a:r>
              <a:rPr lang="fa-IR" sz="2000" b="1" dirty="0" smtClean="0">
                <a:cs typeface="B Zar" panose="00000400000000000000" pitchFamily="2" charset="-78"/>
              </a:rPr>
              <a:t>:</a:t>
            </a:r>
            <a:r>
              <a:rPr lang="fa-IR" sz="2000" b="1" dirty="0">
                <a:cs typeface="B Zar" panose="00000400000000000000" pitchFamily="2" charset="-78"/>
              </a:rPr>
              <a:t> </a:t>
            </a:r>
            <a:r>
              <a:rPr lang="fa-IR" sz="2000" b="1" dirty="0" smtClean="0">
                <a:cs typeface="B Zar" panose="00000400000000000000" pitchFamily="2" charset="-78"/>
              </a:rPr>
              <a:t>در دستور زیر اگر مقدار متغیر </a:t>
            </a:r>
            <a:r>
              <a:rPr lang="en-US" sz="2000" b="1" dirty="0" smtClean="0">
                <a:cs typeface="B Zar" panose="00000400000000000000" pitchFamily="2" charset="-78"/>
              </a:rPr>
              <a:t>a</a:t>
            </a:r>
            <a:r>
              <a:rPr lang="fa-IR" sz="2000" b="1" dirty="0" smtClean="0">
                <a:cs typeface="B Zar" panose="00000400000000000000" pitchFamily="2" charset="-78"/>
              </a:rPr>
              <a:t> برابر 1 باشد، توان دوم متغیر </a:t>
            </a:r>
            <a:r>
              <a:rPr lang="en-US" sz="2000" b="1" dirty="0" smtClean="0">
                <a:cs typeface="B Zar" panose="00000400000000000000" pitchFamily="2" charset="-78"/>
              </a:rPr>
              <a:t>a</a:t>
            </a:r>
            <a:r>
              <a:rPr lang="fa-IR" sz="2000" b="1" dirty="0" smtClean="0">
                <a:cs typeface="B Zar" panose="00000400000000000000" pitchFamily="2" charset="-78"/>
              </a:rPr>
              <a:t> محاسبه شده و نشان داده خواهد شد. </a:t>
            </a:r>
          </a:p>
          <a:p>
            <a:pPr marL="0" indent="0" algn="l" rtl="0">
              <a:buNone/>
            </a:pPr>
            <a:r>
              <a:rPr lang="en-US" sz="2000" b="1" dirty="0"/>
              <a:t>if (a </a:t>
            </a:r>
            <a:r>
              <a:rPr lang="en-US" sz="2000" b="1" dirty="0" smtClean="0"/>
              <a:t>= = </a:t>
            </a:r>
            <a:r>
              <a:rPr lang="en-US" sz="2000" b="1" dirty="0"/>
              <a:t>1)</a:t>
            </a:r>
          </a:p>
          <a:p>
            <a:pPr marL="0" indent="0" algn="l" rtl="0">
              <a:buNone/>
            </a:pPr>
            <a:r>
              <a:rPr lang="en-US" sz="2000" b="1" dirty="0"/>
              <a:t>{</a:t>
            </a:r>
          </a:p>
          <a:p>
            <a:pPr marL="0" indent="0" algn="l" rtl="0">
              <a:buNone/>
            </a:pPr>
            <a:r>
              <a:rPr lang="en-US" sz="2000" b="1" dirty="0" smtClean="0"/>
              <a:t>     a </a:t>
            </a:r>
            <a:r>
              <a:rPr lang="en-US" sz="2000" b="1" dirty="0"/>
              <a:t>= a * a;</a:t>
            </a:r>
          </a:p>
          <a:p>
            <a:pPr marL="0" indent="0" algn="l" rtl="0">
              <a:buNone/>
            </a:pPr>
            <a:r>
              <a:rPr lang="en-US" sz="2000" b="1" dirty="0" smtClean="0"/>
              <a:t>     lbl1.Text </a:t>
            </a:r>
            <a:r>
              <a:rPr lang="en-US" sz="2000" b="1" dirty="0"/>
              <a:t>= </a:t>
            </a:r>
            <a:r>
              <a:rPr lang="en-US" sz="2000" b="1" dirty="0" err="1"/>
              <a:t>a.ToString</a:t>
            </a:r>
            <a:r>
              <a:rPr lang="en-US" sz="2000" b="1" dirty="0"/>
              <a:t>();</a:t>
            </a:r>
          </a:p>
          <a:p>
            <a:pPr marL="0" indent="0" algn="l" rtl="0">
              <a:buNone/>
            </a:pPr>
            <a:r>
              <a:rPr lang="en-US" sz="2000" b="1" dirty="0"/>
              <a:t>}</a:t>
            </a:r>
            <a:endParaRPr lang="fa-IR" altLang="fa-IR" sz="1600" b="1" dirty="0" smtClean="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16</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2115127" y="411765"/>
            <a:ext cx="5887721" cy="556532"/>
          </a:xfrm>
        </p:spPr>
        <p:txBody>
          <a:bodyPr anchor="t">
            <a:noAutofit/>
          </a:bodyPr>
          <a:lstStyle/>
          <a:p>
            <a:pPr algn="r"/>
            <a:r>
              <a:rPr lang="fa-IR" sz="2800" dirty="0" smtClean="0">
                <a:solidFill>
                  <a:srgbClr val="C00000"/>
                </a:solidFill>
                <a:latin typeface="Times New Roman" pitchFamily="18" charset="0"/>
                <a:cs typeface="B Titr" pitchFamily="2" charset="-78"/>
              </a:rPr>
              <a:t>تعریف و استفاده از دستور </a:t>
            </a:r>
            <a:r>
              <a:rPr lang="en-US" sz="2800" b="1" dirty="0" smtClean="0">
                <a:solidFill>
                  <a:srgbClr val="C00000"/>
                </a:solidFill>
                <a:latin typeface="Times New Roman" pitchFamily="18" charset="0"/>
                <a:cs typeface="B Titr" pitchFamily="2" charset="-78"/>
              </a:rPr>
              <a:t>IF</a:t>
            </a:r>
            <a:endParaRPr lang="fa-IR" sz="2800"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8" name="Rounded Rectangle 7"/>
          <p:cNvSpPr/>
          <p:nvPr/>
        </p:nvSpPr>
        <p:spPr>
          <a:xfrm>
            <a:off x="2256751" y="2050472"/>
            <a:ext cx="4430376" cy="1696139"/>
          </a:xfrm>
          <a:prstGeom prst="roundRect">
            <a:avLst>
              <a:gd name="adj" fmla="val 9919"/>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8910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0"/>
            <a:ext cx="7650788" cy="1165835"/>
          </a:xfrm>
        </p:spPr>
        <p:txBody>
          <a:bodyPr anchor="t">
            <a:normAutofit/>
          </a:bodyPr>
          <a:lstStyle/>
          <a:p>
            <a:pPr marL="0" indent="0" algn="just">
              <a:lnSpc>
                <a:spcPct val="150000"/>
              </a:lnSpc>
              <a:buNone/>
            </a:pPr>
            <a:r>
              <a:rPr lang="fa-IR" altLang="fa-IR" sz="1400" b="1" dirty="0" smtClean="0">
                <a:cs typeface="B Zar" panose="00000400000000000000" pitchFamily="2" charset="-78"/>
              </a:rPr>
              <a:t>حالت چهارم : </a:t>
            </a:r>
          </a:p>
          <a:p>
            <a:pPr marL="0" indent="0" algn="just">
              <a:lnSpc>
                <a:spcPct val="150000"/>
              </a:lnSpc>
              <a:buNone/>
            </a:pPr>
            <a:r>
              <a:rPr lang="fa-IR" altLang="fa-IR" sz="1400" b="1" dirty="0" smtClean="0">
                <a:cs typeface="B Zar" panose="00000400000000000000" pitchFamily="2" charset="-78"/>
              </a:rPr>
              <a:t>در صورتیکه برای حالت صحیح بودن و غلط بودن عبارت شرطی ، مجموعه ای از دستورات متفاوت داشته باشیم ، از حالت چهارم </a:t>
            </a:r>
            <a:r>
              <a:rPr lang="en-US" altLang="fa-IR" sz="1400" b="1" dirty="0" smtClean="0">
                <a:cs typeface="B Zar" panose="00000400000000000000" pitchFamily="2" charset="-78"/>
              </a:rPr>
              <a:t>IF</a:t>
            </a:r>
            <a:r>
              <a:rPr lang="fa-IR" altLang="fa-IR" sz="1400" b="1" dirty="0" smtClean="0">
                <a:cs typeface="B Zar" panose="00000400000000000000" pitchFamily="2" charset="-78"/>
              </a:rPr>
              <a:t> استفاده می کنیم . </a:t>
            </a:r>
          </a:p>
          <a:p>
            <a:pPr marL="0" indent="0" algn="just">
              <a:lnSpc>
                <a:spcPct val="150000"/>
              </a:lnSpc>
              <a:buNone/>
            </a:pPr>
            <a:endParaRPr lang="en-US" sz="2000" b="1" dirty="0" smtClean="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17</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2115127" y="411765"/>
            <a:ext cx="5887721" cy="556532"/>
          </a:xfrm>
        </p:spPr>
        <p:txBody>
          <a:bodyPr anchor="t">
            <a:noAutofit/>
          </a:bodyPr>
          <a:lstStyle/>
          <a:p>
            <a:pPr algn="r"/>
            <a:r>
              <a:rPr lang="fa-IR" sz="2800" dirty="0" smtClean="0">
                <a:solidFill>
                  <a:srgbClr val="C00000"/>
                </a:solidFill>
                <a:latin typeface="Times New Roman" pitchFamily="18" charset="0"/>
                <a:cs typeface="B Titr" pitchFamily="2" charset="-78"/>
              </a:rPr>
              <a:t>تعریف و استفاده از دستور </a:t>
            </a:r>
            <a:r>
              <a:rPr lang="en-US" sz="2800" b="1" dirty="0" smtClean="0">
                <a:solidFill>
                  <a:srgbClr val="C00000"/>
                </a:solidFill>
                <a:latin typeface="Times New Roman" pitchFamily="18" charset="0"/>
                <a:cs typeface="B Titr" pitchFamily="2" charset="-78"/>
              </a:rPr>
              <a:t>IF</a:t>
            </a:r>
            <a:endParaRPr lang="fa-IR" sz="2800"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8" name="Rounded Rectangle 7"/>
          <p:cNvSpPr/>
          <p:nvPr/>
        </p:nvSpPr>
        <p:spPr>
          <a:xfrm>
            <a:off x="767644" y="2151003"/>
            <a:ext cx="3536501" cy="2891515"/>
          </a:xfrm>
          <a:prstGeom prst="roundRect">
            <a:avLst>
              <a:gd name="adj" fmla="val 6765"/>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lnSpc>
                <a:spcPct val="150000"/>
              </a:lnSpc>
            </a:pPr>
            <a:r>
              <a:rPr lang="fa-IR" b="1" dirty="0">
                <a:solidFill>
                  <a:srgbClr val="FF0000"/>
                </a:solidFill>
                <a:cs typeface="B Zar" panose="00000400000000000000" pitchFamily="2" charset="-78"/>
              </a:rPr>
              <a:t>شکل کلی : </a:t>
            </a:r>
            <a:r>
              <a:rPr lang="fa-IR" b="1" dirty="0">
                <a:solidFill>
                  <a:schemeClr val="tx1"/>
                </a:solidFill>
                <a:cs typeface="B Zar" panose="00000400000000000000" pitchFamily="2" charset="-78"/>
              </a:rPr>
              <a:t>        </a:t>
            </a:r>
            <a:r>
              <a:rPr lang="fa-IR" b="1" dirty="0" smtClean="0">
                <a:solidFill>
                  <a:schemeClr val="tx1"/>
                </a:solidFill>
                <a:cs typeface="B Zar" panose="00000400000000000000" pitchFamily="2" charset="-78"/>
              </a:rPr>
              <a:t>                       </a:t>
            </a:r>
            <a:r>
              <a:rPr lang="fa-IR" b="1" dirty="0">
                <a:solidFill>
                  <a:schemeClr val="tx1"/>
                </a:solidFill>
                <a:cs typeface="B Zar" panose="00000400000000000000" pitchFamily="2" charset="-78"/>
              </a:rPr>
              <a:t>( عبارت شرطی ) </a:t>
            </a:r>
            <a:r>
              <a:rPr lang="en-US" b="1" dirty="0" smtClean="0">
                <a:solidFill>
                  <a:schemeClr val="tx1"/>
                </a:solidFill>
                <a:cs typeface="B Zar" panose="00000400000000000000" pitchFamily="2" charset="-78"/>
              </a:rPr>
              <a:t>if</a:t>
            </a:r>
            <a:endParaRPr lang="fa-IR" b="1" dirty="0">
              <a:solidFill>
                <a:schemeClr val="tx1"/>
              </a:solidFill>
              <a:cs typeface="B Zar" panose="00000400000000000000" pitchFamily="2" charset="-78"/>
            </a:endParaRPr>
          </a:p>
          <a:p>
            <a:pPr algn="l" rtl="0">
              <a:lnSpc>
                <a:spcPct val="150000"/>
              </a:lnSpc>
            </a:pPr>
            <a:r>
              <a:rPr lang="en-US" b="1" dirty="0">
                <a:solidFill>
                  <a:schemeClr val="tx1"/>
                </a:solidFill>
                <a:cs typeface="B Zar" panose="00000400000000000000" pitchFamily="2" charset="-78"/>
              </a:rPr>
              <a:t>{</a:t>
            </a:r>
          </a:p>
          <a:p>
            <a:pPr algn="l" rtl="0">
              <a:lnSpc>
                <a:spcPct val="150000"/>
              </a:lnSpc>
            </a:pPr>
            <a:r>
              <a:rPr lang="fa-IR" b="1" dirty="0">
                <a:solidFill>
                  <a:schemeClr val="tx1"/>
                </a:solidFill>
                <a:cs typeface="B Zar" panose="00000400000000000000" pitchFamily="2" charset="-78"/>
              </a:rPr>
              <a:t>مجموعه دستورات </a:t>
            </a:r>
            <a:r>
              <a:rPr lang="fa-IR" b="1" dirty="0" smtClean="0">
                <a:solidFill>
                  <a:schemeClr val="tx1"/>
                </a:solidFill>
                <a:cs typeface="B Zar" panose="00000400000000000000" pitchFamily="2" charset="-78"/>
              </a:rPr>
              <a:t>درصورت صحیح بودن شرط</a:t>
            </a:r>
            <a:endParaRPr lang="en-US" b="1" dirty="0">
              <a:solidFill>
                <a:schemeClr val="tx1"/>
              </a:solidFill>
              <a:cs typeface="B Zar" panose="00000400000000000000" pitchFamily="2" charset="-78"/>
            </a:endParaRPr>
          </a:p>
          <a:p>
            <a:pPr algn="l" rtl="0">
              <a:lnSpc>
                <a:spcPct val="150000"/>
              </a:lnSpc>
            </a:pPr>
            <a:r>
              <a:rPr lang="en-US" b="1" dirty="0" smtClean="0">
                <a:solidFill>
                  <a:schemeClr val="tx1"/>
                </a:solidFill>
                <a:cs typeface="B Zar" panose="00000400000000000000" pitchFamily="2" charset="-78"/>
              </a:rPr>
              <a:t>}</a:t>
            </a:r>
            <a:endParaRPr lang="fa-IR" b="1" dirty="0" smtClean="0">
              <a:solidFill>
                <a:schemeClr val="tx1"/>
              </a:solidFill>
              <a:cs typeface="B Zar" panose="00000400000000000000" pitchFamily="2" charset="-78"/>
            </a:endParaRPr>
          </a:p>
          <a:p>
            <a:pPr algn="l" rtl="0">
              <a:lnSpc>
                <a:spcPct val="150000"/>
              </a:lnSpc>
            </a:pPr>
            <a:r>
              <a:rPr lang="en-US" b="1" dirty="0" smtClean="0">
                <a:solidFill>
                  <a:schemeClr val="tx1"/>
                </a:solidFill>
                <a:cs typeface="B Zar" panose="00000400000000000000" pitchFamily="2" charset="-78"/>
              </a:rPr>
              <a:t>else</a:t>
            </a:r>
          </a:p>
          <a:p>
            <a:pPr algn="l" rtl="0">
              <a:lnSpc>
                <a:spcPct val="150000"/>
              </a:lnSpc>
            </a:pPr>
            <a:r>
              <a:rPr lang="en-US" b="1" dirty="0" smtClean="0">
                <a:solidFill>
                  <a:schemeClr val="tx1"/>
                </a:solidFill>
                <a:cs typeface="B Zar" panose="00000400000000000000" pitchFamily="2" charset="-78"/>
              </a:rPr>
              <a:t>{</a:t>
            </a:r>
          </a:p>
          <a:p>
            <a:pPr algn="l" rtl="0">
              <a:lnSpc>
                <a:spcPct val="150000"/>
              </a:lnSpc>
            </a:pPr>
            <a:r>
              <a:rPr lang="fa-IR" b="1" dirty="0" smtClean="0">
                <a:solidFill>
                  <a:schemeClr val="tx1"/>
                </a:solidFill>
                <a:cs typeface="B Zar" panose="00000400000000000000" pitchFamily="2" charset="-78"/>
              </a:rPr>
              <a:t>مجموعه دستورات درصورت غلط بودن شرط</a:t>
            </a:r>
            <a:endParaRPr lang="en-US" b="1" dirty="0" smtClean="0">
              <a:solidFill>
                <a:schemeClr val="tx1"/>
              </a:solidFill>
              <a:cs typeface="B Zar" panose="00000400000000000000" pitchFamily="2" charset="-78"/>
            </a:endParaRPr>
          </a:p>
          <a:p>
            <a:pPr algn="l" rtl="0">
              <a:lnSpc>
                <a:spcPct val="150000"/>
              </a:lnSpc>
            </a:pPr>
            <a:r>
              <a:rPr lang="en-US" b="1" dirty="0" smtClean="0">
                <a:solidFill>
                  <a:schemeClr val="tx1"/>
                </a:solidFill>
                <a:cs typeface="B Zar" panose="00000400000000000000" pitchFamily="2" charset="-78"/>
              </a:rPr>
              <a:t>}</a:t>
            </a:r>
            <a:endParaRPr lang="fa-IR" b="1" dirty="0">
              <a:solidFill>
                <a:schemeClr val="tx1"/>
              </a:solidFill>
              <a:cs typeface="B Zar" panose="00000400000000000000" pitchFamily="2" charset="-78"/>
            </a:endParaRPr>
          </a:p>
        </p:txBody>
      </p:sp>
      <p:sp>
        <p:nvSpPr>
          <p:cNvPr id="12" name="Rounded Rectangle 11"/>
          <p:cNvSpPr/>
          <p:nvPr/>
        </p:nvSpPr>
        <p:spPr>
          <a:xfrm>
            <a:off x="4760832" y="2151003"/>
            <a:ext cx="3536501" cy="2891515"/>
          </a:xfrm>
          <a:prstGeom prst="roundRect">
            <a:avLst>
              <a:gd name="adj" fmla="val 6765"/>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pPr>
            <a:r>
              <a:rPr lang="fa-IR" b="1" dirty="0" smtClean="0">
                <a:solidFill>
                  <a:srgbClr val="FF0000"/>
                </a:solidFill>
                <a:cs typeface="B Zar" panose="00000400000000000000" pitchFamily="2" charset="-78"/>
              </a:rPr>
              <a:t>مثال : </a:t>
            </a:r>
            <a:r>
              <a:rPr lang="fa-IR" b="1" dirty="0" smtClean="0">
                <a:solidFill>
                  <a:schemeClr val="tx1"/>
                </a:solidFill>
                <a:cs typeface="B Zar" panose="00000400000000000000" pitchFamily="2" charset="-78"/>
              </a:rPr>
              <a:t>برنامه ای که اگر مقدار </a:t>
            </a:r>
            <a:r>
              <a:rPr lang="en-US" b="1" dirty="0" smtClean="0">
                <a:solidFill>
                  <a:schemeClr val="tx1"/>
                </a:solidFill>
                <a:cs typeface="B Zar" panose="00000400000000000000" pitchFamily="2" charset="-78"/>
              </a:rPr>
              <a:t>a</a:t>
            </a:r>
            <a:r>
              <a:rPr lang="fa-IR" b="1" dirty="0" smtClean="0">
                <a:solidFill>
                  <a:schemeClr val="tx1"/>
                </a:solidFill>
                <a:cs typeface="B Zar" panose="00000400000000000000" pitchFamily="2" charset="-78"/>
              </a:rPr>
              <a:t> برابر 1 باشد توان دوم آن و درغیر اینصورت توان سوم آنرا نشان دهد.</a:t>
            </a:r>
          </a:p>
          <a:p>
            <a:pPr algn="just">
              <a:lnSpc>
                <a:spcPct val="150000"/>
              </a:lnSpc>
            </a:pPr>
            <a:endParaRPr lang="en-US" sz="800" b="1" dirty="0" smtClean="0">
              <a:solidFill>
                <a:schemeClr val="tx1"/>
              </a:solidFill>
              <a:cs typeface="B Zar" panose="00000400000000000000" pitchFamily="2" charset="-78"/>
            </a:endParaRPr>
          </a:p>
          <a:p>
            <a:pPr algn="l" rtl="0"/>
            <a:r>
              <a:rPr lang="en-US" sz="1200" dirty="0">
                <a:solidFill>
                  <a:schemeClr val="tx1"/>
                </a:solidFill>
              </a:rPr>
              <a:t>if (a </a:t>
            </a:r>
            <a:r>
              <a:rPr lang="en-US" sz="1200" dirty="0" smtClean="0">
                <a:solidFill>
                  <a:schemeClr val="tx1"/>
                </a:solidFill>
              </a:rPr>
              <a:t>= = </a:t>
            </a:r>
            <a:r>
              <a:rPr lang="en-US" sz="1200" dirty="0">
                <a:solidFill>
                  <a:schemeClr val="tx1"/>
                </a:solidFill>
              </a:rPr>
              <a:t>1)</a:t>
            </a:r>
          </a:p>
          <a:p>
            <a:pPr algn="l" rtl="0"/>
            <a:r>
              <a:rPr lang="en-US" sz="1200" dirty="0">
                <a:solidFill>
                  <a:schemeClr val="tx1"/>
                </a:solidFill>
              </a:rPr>
              <a:t>{</a:t>
            </a:r>
          </a:p>
          <a:p>
            <a:pPr algn="l" rtl="0"/>
            <a:r>
              <a:rPr lang="en-US" sz="1200" dirty="0" smtClean="0">
                <a:solidFill>
                  <a:schemeClr val="tx1"/>
                </a:solidFill>
              </a:rPr>
              <a:t>      a </a:t>
            </a:r>
            <a:r>
              <a:rPr lang="en-US" sz="1200" dirty="0">
                <a:solidFill>
                  <a:schemeClr val="tx1"/>
                </a:solidFill>
              </a:rPr>
              <a:t>= a * a;</a:t>
            </a:r>
          </a:p>
          <a:p>
            <a:pPr algn="l" rtl="0"/>
            <a:r>
              <a:rPr lang="en-US" sz="1200" dirty="0" smtClean="0">
                <a:solidFill>
                  <a:schemeClr val="tx1"/>
                </a:solidFill>
              </a:rPr>
              <a:t>      lbl1.Text </a:t>
            </a:r>
            <a:r>
              <a:rPr lang="en-US" sz="1200" dirty="0">
                <a:solidFill>
                  <a:schemeClr val="tx1"/>
                </a:solidFill>
              </a:rPr>
              <a:t>= </a:t>
            </a:r>
            <a:r>
              <a:rPr lang="en-US" sz="1200" dirty="0" err="1">
                <a:solidFill>
                  <a:schemeClr val="tx1"/>
                </a:solidFill>
              </a:rPr>
              <a:t>a.ToString</a:t>
            </a:r>
            <a:r>
              <a:rPr lang="en-US" sz="1200" dirty="0">
                <a:solidFill>
                  <a:schemeClr val="tx1"/>
                </a:solidFill>
              </a:rPr>
              <a:t>();</a:t>
            </a:r>
          </a:p>
          <a:p>
            <a:pPr algn="l" rtl="0"/>
            <a:r>
              <a:rPr lang="en-US" sz="1200" dirty="0">
                <a:solidFill>
                  <a:schemeClr val="tx1"/>
                </a:solidFill>
              </a:rPr>
              <a:t>}</a:t>
            </a:r>
          </a:p>
          <a:p>
            <a:pPr algn="l" rtl="0"/>
            <a:r>
              <a:rPr lang="en-US" sz="1200" dirty="0">
                <a:solidFill>
                  <a:schemeClr val="tx1"/>
                </a:solidFill>
              </a:rPr>
              <a:t>else</a:t>
            </a:r>
          </a:p>
          <a:p>
            <a:pPr algn="l" rtl="0"/>
            <a:r>
              <a:rPr lang="en-US" sz="1200" dirty="0">
                <a:solidFill>
                  <a:schemeClr val="tx1"/>
                </a:solidFill>
              </a:rPr>
              <a:t>{</a:t>
            </a:r>
          </a:p>
          <a:p>
            <a:pPr algn="l" rtl="0"/>
            <a:r>
              <a:rPr lang="en-US" sz="1200" dirty="0" smtClean="0">
                <a:solidFill>
                  <a:schemeClr val="tx1"/>
                </a:solidFill>
              </a:rPr>
              <a:t>      a </a:t>
            </a:r>
            <a:r>
              <a:rPr lang="en-US" sz="1200" dirty="0">
                <a:solidFill>
                  <a:schemeClr val="tx1"/>
                </a:solidFill>
              </a:rPr>
              <a:t>= a * a * a;</a:t>
            </a:r>
          </a:p>
          <a:p>
            <a:pPr algn="l" rtl="0"/>
            <a:r>
              <a:rPr lang="en-US" sz="1200" dirty="0" smtClean="0">
                <a:solidFill>
                  <a:schemeClr val="tx1"/>
                </a:solidFill>
              </a:rPr>
              <a:t>      lbl1.Text </a:t>
            </a:r>
            <a:r>
              <a:rPr lang="en-US" sz="1200" dirty="0">
                <a:solidFill>
                  <a:schemeClr val="tx1"/>
                </a:solidFill>
              </a:rPr>
              <a:t>= </a:t>
            </a:r>
            <a:r>
              <a:rPr lang="en-US" sz="1200" dirty="0" err="1">
                <a:solidFill>
                  <a:schemeClr val="tx1"/>
                </a:solidFill>
              </a:rPr>
              <a:t>a.ToString</a:t>
            </a:r>
            <a:r>
              <a:rPr lang="en-US" sz="1200" dirty="0">
                <a:solidFill>
                  <a:schemeClr val="tx1"/>
                </a:solidFill>
              </a:rPr>
              <a:t>();</a:t>
            </a:r>
          </a:p>
          <a:p>
            <a:pPr algn="l" rtl="0"/>
            <a:r>
              <a:rPr lang="en-US" sz="1200" dirty="0">
                <a:solidFill>
                  <a:schemeClr val="tx1"/>
                </a:solidFill>
              </a:rPr>
              <a:t>}</a:t>
            </a:r>
            <a:endParaRPr lang="fa-IR" sz="1200" b="1" dirty="0">
              <a:solidFill>
                <a:schemeClr val="tx1"/>
              </a:solidFill>
              <a:cs typeface="B Zar" panose="00000400000000000000" pitchFamily="2" charset="-78"/>
            </a:endParaRPr>
          </a:p>
        </p:txBody>
      </p:sp>
    </p:spTree>
    <p:extLst>
      <p:ext uri="{BB962C8B-B14F-4D97-AF65-F5344CB8AC3E}">
        <p14:creationId xmlns:p14="http://schemas.microsoft.com/office/powerpoint/2010/main" val="14986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0"/>
            <a:ext cx="7650788" cy="1165835"/>
          </a:xfrm>
        </p:spPr>
        <p:txBody>
          <a:bodyPr anchor="t">
            <a:normAutofit/>
          </a:bodyPr>
          <a:lstStyle/>
          <a:p>
            <a:pPr marL="0" indent="0" algn="just">
              <a:lnSpc>
                <a:spcPct val="150000"/>
              </a:lnSpc>
              <a:buNone/>
            </a:pPr>
            <a:r>
              <a:rPr lang="fa-IR" altLang="fa-IR" sz="1400" b="1" dirty="0" smtClean="0">
                <a:cs typeface="B Zar" panose="00000400000000000000" pitchFamily="2" charset="-78"/>
              </a:rPr>
              <a:t>حالت پنجم : </a:t>
            </a:r>
          </a:p>
          <a:p>
            <a:pPr marL="0" indent="0" algn="just">
              <a:lnSpc>
                <a:spcPct val="150000"/>
              </a:lnSpc>
              <a:buNone/>
            </a:pPr>
            <a:r>
              <a:rPr lang="fa-IR" altLang="fa-IR" sz="1400" b="1" dirty="0" smtClean="0">
                <a:cs typeface="B Zar" panose="00000400000000000000" pitchFamily="2" charset="-78"/>
              </a:rPr>
              <a:t>در صورتیکه بیش از یک عبارت شرطی را بخواهیم بررسی کنیم، دستور </a:t>
            </a:r>
            <a:r>
              <a:rPr lang="en-US" altLang="fa-IR" sz="1400" b="1" dirty="0" smtClean="0">
                <a:cs typeface="B Zar" panose="00000400000000000000" pitchFamily="2" charset="-78"/>
              </a:rPr>
              <a:t>IF</a:t>
            </a:r>
            <a:r>
              <a:rPr lang="fa-IR" altLang="fa-IR" sz="1400" b="1" dirty="0" smtClean="0">
                <a:cs typeface="B Zar" panose="00000400000000000000" pitchFamily="2" charset="-78"/>
              </a:rPr>
              <a:t> را به شکل زیر می نویسیم. </a:t>
            </a:r>
          </a:p>
          <a:p>
            <a:pPr marL="0" indent="0" algn="just">
              <a:lnSpc>
                <a:spcPct val="150000"/>
              </a:lnSpc>
              <a:buNone/>
            </a:pPr>
            <a:endParaRPr lang="en-US" sz="2000" b="1" dirty="0" smtClean="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18</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2115127" y="411765"/>
            <a:ext cx="5887721" cy="556532"/>
          </a:xfrm>
        </p:spPr>
        <p:txBody>
          <a:bodyPr anchor="t">
            <a:noAutofit/>
          </a:bodyPr>
          <a:lstStyle/>
          <a:p>
            <a:pPr algn="r"/>
            <a:r>
              <a:rPr lang="fa-IR" sz="2800" dirty="0" smtClean="0">
                <a:solidFill>
                  <a:srgbClr val="C00000"/>
                </a:solidFill>
                <a:latin typeface="Times New Roman" pitchFamily="18" charset="0"/>
                <a:cs typeface="B Titr" pitchFamily="2" charset="-78"/>
              </a:rPr>
              <a:t>تعریف و استفاده از دستور </a:t>
            </a:r>
            <a:r>
              <a:rPr lang="en-US" sz="2800" b="1" dirty="0" smtClean="0">
                <a:solidFill>
                  <a:srgbClr val="C00000"/>
                </a:solidFill>
                <a:latin typeface="Times New Roman" pitchFamily="18" charset="0"/>
                <a:cs typeface="B Titr" pitchFamily="2" charset="-78"/>
              </a:rPr>
              <a:t>IF</a:t>
            </a:r>
            <a:endParaRPr lang="fa-IR" sz="2800"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8" name="Rounded Rectangle 7"/>
          <p:cNvSpPr/>
          <p:nvPr/>
        </p:nvSpPr>
        <p:spPr>
          <a:xfrm>
            <a:off x="767644" y="2151003"/>
            <a:ext cx="3536501" cy="2891515"/>
          </a:xfrm>
          <a:prstGeom prst="roundRect">
            <a:avLst>
              <a:gd name="adj" fmla="val 6765"/>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lnSpc>
                <a:spcPct val="150000"/>
              </a:lnSpc>
            </a:pPr>
            <a:r>
              <a:rPr lang="fa-IR" b="1" dirty="0">
                <a:solidFill>
                  <a:srgbClr val="FF0000"/>
                </a:solidFill>
                <a:cs typeface="B Zar" panose="00000400000000000000" pitchFamily="2" charset="-78"/>
              </a:rPr>
              <a:t>شکل کلی : </a:t>
            </a:r>
            <a:r>
              <a:rPr lang="fa-IR" b="1" dirty="0">
                <a:solidFill>
                  <a:schemeClr val="tx1"/>
                </a:solidFill>
                <a:cs typeface="B Zar" panose="00000400000000000000" pitchFamily="2" charset="-78"/>
              </a:rPr>
              <a:t>        </a:t>
            </a:r>
            <a:r>
              <a:rPr lang="fa-IR" b="1" dirty="0" smtClean="0">
                <a:solidFill>
                  <a:schemeClr val="tx1"/>
                </a:solidFill>
                <a:cs typeface="B Zar" panose="00000400000000000000" pitchFamily="2" charset="-78"/>
              </a:rPr>
              <a:t>                       </a:t>
            </a:r>
            <a:r>
              <a:rPr lang="fa-IR" b="1" dirty="0">
                <a:solidFill>
                  <a:schemeClr val="tx1"/>
                </a:solidFill>
                <a:cs typeface="B Zar" panose="00000400000000000000" pitchFamily="2" charset="-78"/>
              </a:rPr>
              <a:t>( عبارت شرطی ) </a:t>
            </a:r>
            <a:r>
              <a:rPr lang="en-US" b="1" dirty="0" smtClean="0">
                <a:solidFill>
                  <a:schemeClr val="tx1"/>
                </a:solidFill>
                <a:cs typeface="B Zar" panose="00000400000000000000" pitchFamily="2" charset="-78"/>
              </a:rPr>
              <a:t>if</a:t>
            </a:r>
            <a:endParaRPr lang="fa-IR" b="1" dirty="0">
              <a:solidFill>
                <a:schemeClr val="tx1"/>
              </a:solidFill>
              <a:cs typeface="B Zar" panose="00000400000000000000" pitchFamily="2" charset="-78"/>
            </a:endParaRPr>
          </a:p>
          <a:p>
            <a:pPr algn="l" rtl="0">
              <a:lnSpc>
                <a:spcPct val="150000"/>
              </a:lnSpc>
            </a:pPr>
            <a:r>
              <a:rPr lang="en-US" b="1" dirty="0">
                <a:solidFill>
                  <a:schemeClr val="tx1"/>
                </a:solidFill>
                <a:cs typeface="B Zar" panose="00000400000000000000" pitchFamily="2" charset="-78"/>
              </a:rPr>
              <a:t>{</a:t>
            </a:r>
          </a:p>
          <a:p>
            <a:pPr algn="l" rtl="0">
              <a:lnSpc>
                <a:spcPct val="150000"/>
              </a:lnSpc>
            </a:pPr>
            <a:r>
              <a:rPr lang="fa-IR" b="1" dirty="0">
                <a:solidFill>
                  <a:schemeClr val="tx1"/>
                </a:solidFill>
                <a:cs typeface="B Zar" panose="00000400000000000000" pitchFamily="2" charset="-78"/>
              </a:rPr>
              <a:t>مجموعه </a:t>
            </a:r>
            <a:r>
              <a:rPr lang="fa-IR" b="1" dirty="0" smtClean="0">
                <a:solidFill>
                  <a:schemeClr val="tx1"/>
                </a:solidFill>
                <a:cs typeface="B Zar" panose="00000400000000000000" pitchFamily="2" charset="-78"/>
              </a:rPr>
              <a:t>دستورات</a:t>
            </a:r>
            <a:endParaRPr lang="en-US" b="1" dirty="0">
              <a:solidFill>
                <a:schemeClr val="tx1"/>
              </a:solidFill>
              <a:cs typeface="B Zar" panose="00000400000000000000" pitchFamily="2" charset="-78"/>
            </a:endParaRPr>
          </a:p>
          <a:p>
            <a:pPr algn="l" rtl="0">
              <a:lnSpc>
                <a:spcPct val="150000"/>
              </a:lnSpc>
            </a:pPr>
            <a:r>
              <a:rPr lang="en-US" b="1" dirty="0" smtClean="0">
                <a:solidFill>
                  <a:schemeClr val="tx1"/>
                </a:solidFill>
                <a:cs typeface="B Zar" panose="00000400000000000000" pitchFamily="2" charset="-78"/>
              </a:rPr>
              <a:t>}</a:t>
            </a:r>
            <a:endParaRPr lang="fa-IR" b="1" dirty="0" smtClean="0">
              <a:solidFill>
                <a:schemeClr val="tx1"/>
              </a:solidFill>
              <a:cs typeface="B Zar" panose="00000400000000000000" pitchFamily="2" charset="-78"/>
            </a:endParaRPr>
          </a:p>
          <a:p>
            <a:pPr algn="l" rtl="0">
              <a:lnSpc>
                <a:spcPct val="150000"/>
              </a:lnSpc>
            </a:pPr>
            <a:r>
              <a:rPr lang="en-US" b="1" dirty="0" smtClean="0">
                <a:solidFill>
                  <a:schemeClr val="tx1"/>
                </a:solidFill>
                <a:cs typeface="B Zar" panose="00000400000000000000" pitchFamily="2" charset="-78"/>
              </a:rPr>
              <a:t>else if ( </a:t>
            </a:r>
            <a:r>
              <a:rPr lang="fa-IR" b="1" dirty="0" smtClean="0">
                <a:solidFill>
                  <a:schemeClr val="tx1"/>
                </a:solidFill>
                <a:cs typeface="B Zar" panose="00000400000000000000" pitchFamily="2" charset="-78"/>
              </a:rPr>
              <a:t>عبارت شرطی دوم </a:t>
            </a:r>
            <a:r>
              <a:rPr lang="en-US" b="1" dirty="0" smtClean="0">
                <a:solidFill>
                  <a:schemeClr val="tx1"/>
                </a:solidFill>
                <a:cs typeface="B Zar" panose="00000400000000000000" pitchFamily="2" charset="-78"/>
              </a:rPr>
              <a:t> )</a:t>
            </a:r>
          </a:p>
          <a:p>
            <a:pPr algn="l" rtl="0">
              <a:lnSpc>
                <a:spcPct val="150000"/>
              </a:lnSpc>
            </a:pPr>
            <a:r>
              <a:rPr lang="en-US" b="1" dirty="0" smtClean="0">
                <a:solidFill>
                  <a:schemeClr val="tx1"/>
                </a:solidFill>
                <a:cs typeface="B Zar" panose="00000400000000000000" pitchFamily="2" charset="-78"/>
              </a:rPr>
              <a:t>{</a:t>
            </a:r>
          </a:p>
          <a:p>
            <a:pPr algn="l" rtl="0">
              <a:lnSpc>
                <a:spcPct val="150000"/>
              </a:lnSpc>
            </a:pPr>
            <a:r>
              <a:rPr lang="fa-IR" b="1" dirty="0">
                <a:solidFill>
                  <a:schemeClr val="tx1"/>
                </a:solidFill>
                <a:cs typeface="B Zar" panose="00000400000000000000" pitchFamily="2" charset="-78"/>
              </a:rPr>
              <a:t>مجموعه دستورات</a:t>
            </a:r>
            <a:endParaRPr lang="en-US" b="1" dirty="0">
              <a:solidFill>
                <a:schemeClr val="tx1"/>
              </a:solidFill>
              <a:cs typeface="B Zar" panose="00000400000000000000" pitchFamily="2" charset="-78"/>
            </a:endParaRPr>
          </a:p>
          <a:p>
            <a:pPr algn="l" rtl="0">
              <a:lnSpc>
                <a:spcPct val="150000"/>
              </a:lnSpc>
            </a:pPr>
            <a:r>
              <a:rPr lang="en-US" b="1" dirty="0" smtClean="0">
                <a:solidFill>
                  <a:schemeClr val="tx1"/>
                </a:solidFill>
                <a:cs typeface="B Zar" panose="00000400000000000000" pitchFamily="2" charset="-78"/>
              </a:rPr>
              <a:t>}</a:t>
            </a:r>
            <a:endParaRPr lang="fa-IR" b="1" dirty="0">
              <a:solidFill>
                <a:schemeClr val="tx1"/>
              </a:solidFill>
              <a:cs typeface="B Zar" panose="00000400000000000000" pitchFamily="2" charset="-78"/>
            </a:endParaRPr>
          </a:p>
        </p:txBody>
      </p:sp>
      <p:sp>
        <p:nvSpPr>
          <p:cNvPr id="12" name="Rounded Rectangle 11"/>
          <p:cNvSpPr/>
          <p:nvPr/>
        </p:nvSpPr>
        <p:spPr>
          <a:xfrm>
            <a:off x="4760832" y="2151003"/>
            <a:ext cx="3536501" cy="2891515"/>
          </a:xfrm>
          <a:prstGeom prst="roundRect">
            <a:avLst>
              <a:gd name="adj" fmla="val 6765"/>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pPr>
            <a:r>
              <a:rPr lang="fa-IR" b="1" dirty="0" smtClean="0">
                <a:solidFill>
                  <a:srgbClr val="FF0000"/>
                </a:solidFill>
                <a:cs typeface="B Zar" panose="00000400000000000000" pitchFamily="2" charset="-78"/>
              </a:rPr>
              <a:t>مثال : </a:t>
            </a:r>
            <a:r>
              <a:rPr lang="fa-IR" b="1" dirty="0" smtClean="0">
                <a:solidFill>
                  <a:schemeClr val="tx1"/>
                </a:solidFill>
                <a:cs typeface="B Zar" panose="00000400000000000000" pitchFamily="2" charset="-78"/>
              </a:rPr>
              <a:t>برنامه ای که اگر مقدار </a:t>
            </a:r>
            <a:r>
              <a:rPr lang="en-US" b="1" dirty="0" smtClean="0">
                <a:solidFill>
                  <a:schemeClr val="tx1"/>
                </a:solidFill>
                <a:cs typeface="B Zar" panose="00000400000000000000" pitchFamily="2" charset="-78"/>
              </a:rPr>
              <a:t>a</a:t>
            </a:r>
            <a:r>
              <a:rPr lang="fa-IR" b="1" dirty="0" smtClean="0">
                <a:solidFill>
                  <a:schemeClr val="tx1"/>
                </a:solidFill>
                <a:cs typeface="B Zar" panose="00000400000000000000" pitchFamily="2" charset="-78"/>
              </a:rPr>
              <a:t> برابر 1 باشد توان دوم آن و اگر برابر 2 باشد توان سوم آنرا نشان دهد.</a:t>
            </a:r>
          </a:p>
          <a:p>
            <a:pPr algn="just">
              <a:lnSpc>
                <a:spcPct val="150000"/>
              </a:lnSpc>
            </a:pPr>
            <a:endParaRPr lang="en-US" sz="800" b="1" dirty="0" smtClean="0">
              <a:solidFill>
                <a:schemeClr val="tx1"/>
              </a:solidFill>
              <a:cs typeface="B Zar" panose="00000400000000000000" pitchFamily="2" charset="-78"/>
            </a:endParaRPr>
          </a:p>
          <a:p>
            <a:pPr algn="l" rtl="0"/>
            <a:r>
              <a:rPr lang="en-US" sz="1200" dirty="0">
                <a:solidFill>
                  <a:schemeClr val="tx1"/>
                </a:solidFill>
              </a:rPr>
              <a:t>if (a </a:t>
            </a:r>
            <a:r>
              <a:rPr lang="en-US" sz="1200" dirty="0" smtClean="0">
                <a:solidFill>
                  <a:schemeClr val="tx1"/>
                </a:solidFill>
              </a:rPr>
              <a:t>= = </a:t>
            </a:r>
            <a:r>
              <a:rPr lang="en-US" sz="1200" dirty="0">
                <a:solidFill>
                  <a:schemeClr val="tx1"/>
                </a:solidFill>
              </a:rPr>
              <a:t>1)</a:t>
            </a:r>
          </a:p>
          <a:p>
            <a:pPr algn="l" rtl="0"/>
            <a:r>
              <a:rPr lang="en-US" sz="1200" dirty="0">
                <a:solidFill>
                  <a:schemeClr val="tx1"/>
                </a:solidFill>
              </a:rPr>
              <a:t>{</a:t>
            </a:r>
          </a:p>
          <a:p>
            <a:pPr algn="l" rtl="0"/>
            <a:r>
              <a:rPr lang="en-US" sz="1200" dirty="0" smtClean="0">
                <a:solidFill>
                  <a:schemeClr val="tx1"/>
                </a:solidFill>
              </a:rPr>
              <a:t>      a </a:t>
            </a:r>
            <a:r>
              <a:rPr lang="en-US" sz="1200" dirty="0">
                <a:solidFill>
                  <a:schemeClr val="tx1"/>
                </a:solidFill>
              </a:rPr>
              <a:t>= a * a;</a:t>
            </a:r>
          </a:p>
          <a:p>
            <a:pPr algn="l" rtl="0"/>
            <a:r>
              <a:rPr lang="en-US" sz="1200" dirty="0" smtClean="0">
                <a:solidFill>
                  <a:schemeClr val="tx1"/>
                </a:solidFill>
              </a:rPr>
              <a:t>      lbl1.Text </a:t>
            </a:r>
            <a:r>
              <a:rPr lang="en-US" sz="1200" dirty="0">
                <a:solidFill>
                  <a:schemeClr val="tx1"/>
                </a:solidFill>
              </a:rPr>
              <a:t>= </a:t>
            </a:r>
            <a:r>
              <a:rPr lang="en-US" sz="1200" dirty="0" err="1">
                <a:solidFill>
                  <a:schemeClr val="tx1"/>
                </a:solidFill>
              </a:rPr>
              <a:t>a.ToString</a:t>
            </a:r>
            <a:r>
              <a:rPr lang="en-US" sz="1200" dirty="0">
                <a:solidFill>
                  <a:schemeClr val="tx1"/>
                </a:solidFill>
              </a:rPr>
              <a:t>();</a:t>
            </a:r>
          </a:p>
          <a:p>
            <a:pPr algn="l" rtl="0"/>
            <a:r>
              <a:rPr lang="en-US" sz="1200" dirty="0">
                <a:solidFill>
                  <a:schemeClr val="tx1"/>
                </a:solidFill>
              </a:rPr>
              <a:t>}</a:t>
            </a:r>
          </a:p>
          <a:p>
            <a:pPr algn="l" rtl="0"/>
            <a:r>
              <a:rPr lang="en-US" sz="1200" dirty="0" smtClean="0">
                <a:solidFill>
                  <a:schemeClr val="tx1"/>
                </a:solidFill>
              </a:rPr>
              <a:t>else if (a = = 2)</a:t>
            </a:r>
            <a:endParaRPr lang="en-US" sz="1200" dirty="0">
              <a:solidFill>
                <a:schemeClr val="tx1"/>
              </a:solidFill>
            </a:endParaRPr>
          </a:p>
          <a:p>
            <a:pPr algn="l" rtl="0"/>
            <a:r>
              <a:rPr lang="en-US" sz="1200" dirty="0">
                <a:solidFill>
                  <a:schemeClr val="tx1"/>
                </a:solidFill>
              </a:rPr>
              <a:t>{</a:t>
            </a:r>
          </a:p>
          <a:p>
            <a:pPr algn="l" rtl="0"/>
            <a:r>
              <a:rPr lang="en-US" sz="1200" dirty="0" smtClean="0">
                <a:solidFill>
                  <a:schemeClr val="tx1"/>
                </a:solidFill>
              </a:rPr>
              <a:t>      a </a:t>
            </a:r>
            <a:r>
              <a:rPr lang="en-US" sz="1200" dirty="0">
                <a:solidFill>
                  <a:schemeClr val="tx1"/>
                </a:solidFill>
              </a:rPr>
              <a:t>= a * a * a;</a:t>
            </a:r>
          </a:p>
          <a:p>
            <a:pPr algn="l" rtl="0"/>
            <a:r>
              <a:rPr lang="en-US" sz="1200" dirty="0" smtClean="0">
                <a:solidFill>
                  <a:schemeClr val="tx1"/>
                </a:solidFill>
              </a:rPr>
              <a:t>      lbl1.Text </a:t>
            </a:r>
            <a:r>
              <a:rPr lang="en-US" sz="1200" dirty="0">
                <a:solidFill>
                  <a:schemeClr val="tx1"/>
                </a:solidFill>
              </a:rPr>
              <a:t>= </a:t>
            </a:r>
            <a:r>
              <a:rPr lang="en-US" sz="1200" dirty="0" err="1">
                <a:solidFill>
                  <a:schemeClr val="tx1"/>
                </a:solidFill>
              </a:rPr>
              <a:t>a.ToString</a:t>
            </a:r>
            <a:r>
              <a:rPr lang="en-US" sz="1200" dirty="0">
                <a:solidFill>
                  <a:schemeClr val="tx1"/>
                </a:solidFill>
              </a:rPr>
              <a:t>();</a:t>
            </a:r>
          </a:p>
          <a:p>
            <a:pPr algn="l" rtl="0"/>
            <a:r>
              <a:rPr lang="en-US" sz="1200" dirty="0">
                <a:solidFill>
                  <a:schemeClr val="tx1"/>
                </a:solidFill>
              </a:rPr>
              <a:t>}</a:t>
            </a:r>
            <a:endParaRPr lang="fa-IR" sz="1200" b="1" dirty="0">
              <a:solidFill>
                <a:schemeClr val="tx1"/>
              </a:solidFill>
              <a:cs typeface="B Zar" panose="00000400000000000000" pitchFamily="2" charset="-78"/>
            </a:endParaRPr>
          </a:p>
        </p:txBody>
      </p:sp>
    </p:spTree>
    <p:extLst>
      <p:ext uri="{BB962C8B-B14F-4D97-AF65-F5344CB8AC3E}">
        <p14:creationId xmlns:p14="http://schemas.microsoft.com/office/powerpoint/2010/main" val="1902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pPr>
            <a:r>
              <a:rPr lang="fa-IR" altLang="fa-IR" sz="1800" b="1" dirty="0">
                <a:cs typeface="B Zar" panose="00000400000000000000" pitchFamily="2" charset="-78"/>
              </a:rPr>
              <a:t>مثال </a:t>
            </a:r>
            <a:r>
              <a:rPr lang="fa-IR" altLang="fa-IR" sz="1800" b="1" dirty="0" smtClean="0">
                <a:cs typeface="B Zar" panose="00000400000000000000" pitchFamily="2" charset="-78"/>
              </a:rPr>
              <a:t>4 </a:t>
            </a:r>
            <a:r>
              <a:rPr lang="fa-IR" altLang="fa-IR" sz="1800" b="1" dirty="0">
                <a:cs typeface="B Zar" panose="00000400000000000000" pitchFamily="2" charset="-78"/>
              </a:rPr>
              <a:t>: </a:t>
            </a:r>
            <a:r>
              <a:rPr lang="fa-IR" sz="1800" b="1" dirty="0">
                <a:cs typeface="B Zar" panose="00000400000000000000" pitchFamily="2" charset="-78"/>
              </a:rPr>
              <a:t>برنامه ای بنویسید که </a:t>
            </a:r>
            <a:r>
              <a:rPr lang="fa-IR" sz="1800" b="1" dirty="0" smtClean="0">
                <a:cs typeface="B Zar" panose="00000400000000000000" pitchFamily="2" charset="-78"/>
              </a:rPr>
              <a:t>2 عدد از ورودی خوانده و مقدار بزرگتر را نشان دهد.</a:t>
            </a: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19</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757381" y="411765"/>
            <a:ext cx="7245467" cy="556532"/>
          </a:xfrm>
        </p:spPr>
        <p:txBody>
          <a:bodyPr anchor="t">
            <a:noAutofit/>
          </a:bodyPr>
          <a:lstStyle/>
          <a:p>
            <a:pPr algn="r"/>
            <a:r>
              <a:rPr lang="fa-IR" sz="2800" dirty="0" smtClean="0">
                <a:solidFill>
                  <a:srgbClr val="C00000"/>
                </a:solidFill>
                <a:latin typeface="Times New Roman" pitchFamily="18" charset="0"/>
                <a:cs typeface="B Titr" pitchFamily="2" charset="-78"/>
              </a:rPr>
              <a:t>نمونه </a:t>
            </a:r>
            <a:r>
              <a:rPr lang="fa-IR" sz="2800" dirty="0">
                <a:solidFill>
                  <a:srgbClr val="C00000"/>
                </a:solidFill>
                <a:latin typeface="Times New Roman" pitchFamily="18" charset="0"/>
                <a:cs typeface="B Titr" pitchFamily="2" charset="-78"/>
              </a:rPr>
              <a:t>مثال برنامه های شرطی </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12" name="Content Placeholder 2"/>
          <p:cNvSpPr txBox="1">
            <a:spLocks/>
          </p:cNvSpPr>
          <p:nvPr/>
        </p:nvSpPr>
        <p:spPr>
          <a:xfrm>
            <a:off x="833479" y="4588235"/>
            <a:ext cx="7463853" cy="491425"/>
          </a:xfrm>
          <a:prstGeom prst="rect">
            <a:avLst/>
          </a:prstGeom>
        </p:spPr>
        <p:txBody>
          <a:bodyPr vert="horz" lIns="91440" tIns="45720" rIns="91440" bIns="45720" rtlCol="0" anchor="t" anchorCtr="0">
            <a:normAutofit fontScale="92500" lnSpcReduction="20000"/>
          </a:bodyPr>
          <a:lst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ct val="150000"/>
              </a:lnSpc>
              <a:buFont typeface="Arial" pitchFamily="34" charset="0"/>
              <a:buNone/>
              <a:defRPr/>
            </a:pPr>
            <a:r>
              <a:rPr lang="fa-IR" sz="2000" b="1" dirty="0" smtClean="0">
                <a:solidFill>
                  <a:srgbClr val="7030A0"/>
                </a:solidFill>
                <a:cs typeface="B Zar" panose="00000400000000000000" pitchFamily="2" charset="-78"/>
              </a:rPr>
              <a:t>« انجام کار عملی »</a:t>
            </a:r>
            <a:endParaRPr lang="fa-IR" sz="2000" b="1" dirty="0">
              <a:solidFill>
                <a:srgbClr val="7030A0"/>
              </a:solidFill>
              <a:cs typeface="B Zar" panose="00000400000000000000" pitchFamily="2" charset="-78"/>
            </a:endParaRPr>
          </a:p>
        </p:txBody>
      </p:sp>
      <p:sp>
        <p:nvSpPr>
          <p:cNvPr id="4" name="Rectangle 3"/>
          <p:cNvSpPr/>
          <p:nvPr/>
        </p:nvSpPr>
        <p:spPr>
          <a:xfrm>
            <a:off x="819101" y="1741184"/>
            <a:ext cx="4572000" cy="2800767"/>
          </a:xfrm>
          <a:prstGeom prst="rect">
            <a:avLst/>
          </a:prstGeom>
        </p:spPr>
        <p:txBody>
          <a:bodyPr>
            <a:spAutoFit/>
          </a:bodyPr>
          <a:lstStyle/>
          <a:p>
            <a:pPr algn="l" rtl="0"/>
            <a:r>
              <a:rPr lang="en-US" sz="1600" b="1" dirty="0"/>
              <a:t>long a = long.Parse(textBox1.Text</a:t>
            </a:r>
            <a:r>
              <a:rPr lang="en-US" sz="1600" b="1" dirty="0" smtClean="0"/>
              <a:t>);</a:t>
            </a:r>
          </a:p>
          <a:p>
            <a:pPr algn="l" rtl="0"/>
            <a:endParaRPr lang="en-US" sz="1600" b="1" dirty="0"/>
          </a:p>
          <a:p>
            <a:pPr algn="l" rtl="0"/>
            <a:r>
              <a:rPr lang="en-US" sz="1600" b="1" dirty="0"/>
              <a:t>long b = long.Parse(textBox2.Text);</a:t>
            </a:r>
          </a:p>
          <a:p>
            <a:pPr algn="l" rtl="0"/>
            <a:endParaRPr lang="en-US" sz="1600" b="1" dirty="0"/>
          </a:p>
          <a:p>
            <a:pPr algn="l" rtl="0"/>
            <a:r>
              <a:rPr lang="en-US" sz="1600" b="1" dirty="0"/>
              <a:t>if (a &gt; b</a:t>
            </a:r>
            <a:r>
              <a:rPr lang="en-US" sz="1600" b="1" dirty="0" smtClean="0"/>
              <a:t>)</a:t>
            </a:r>
            <a:endParaRPr lang="fa-IR" sz="1600" b="1" dirty="0" smtClean="0"/>
          </a:p>
          <a:p>
            <a:pPr algn="l" rtl="0"/>
            <a:endParaRPr lang="en-US" sz="1600" b="1" dirty="0" smtClean="0"/>
          </a:p>
          <a:p>
            <a:pPr algn="l" rtl="0"/>
            <a:r>
              <a:rPr lang="en-US" sz="1600" b="1" dirty="0" smtClean="0"/>
              <a:t>     lblResult.Text </a:t>
            </a:r>
            <a:r>
              <a:rPr lang="en-US" sz="1600" b="1" dirty="0"/>
              <a:t>= </a:t>
            </a:r>
            <a:r>
              <a:rPr lang="en-US" sz="1600" b="1" dirty="0" err="1"/>
              <a:t>a.ToString</a:t>
            </a:r>
            <a:r>
              <a:rPr lang="en-US" sz="1600" b="1" dirty="0" smtClean="0"/>
              <a:t>();</a:t>
            </a:r>
            <a:endParaRPr lang="fa-IR" sz="1600" b="1" dirty="0" smtClean="0"/>
          </a:p>
          <a:p>
            <a:pPr algn="l" rtl="0"/>
            <a:endParaRPr lang="en-US" sz="1600" b="1" dirty="0"/>
          </a:p>
          <a:p>
            <a:pPr algn="l" rtl="0"/>
            <a:r>
              <a:rPr lang="en-US" sz="1600" b="1" dirty="0" smtClean="0"/>
              <a:t>else</a:t>
            </a:r>
            <a:endParaRPr lang="fa-IR" sz="1600" b="1" dirty="0" smtClean="0"/>
          </a:p>
          <a:p>
            <a:pPr algn="l" rtl="0"/>
            <a:endParaRPr lang="en-US" sz="1600" b="1" dirty="0"/>
          </a:p>
          <a:p>
            <a:pPr algn="l" rtl="0"/>
            <a:r>
              <a:rPr lang="en-US" sz="1600" b="1" dirty="0" smtClean="0"/>
              <a:t>     lblResult.Text </a:t>
            </a:r>
            <a:r>
              <a:rPr lang="en-US" sz="1600" b="1" dirty="0"/>
              <a:t>= </a:t>
            </a:r>
            <a:r>
              <a:rPr lang="en-US" sz="1600" b="1" dirty="0" err="1"/>
              <a:t>b.ToString</a:t>
            </a:r>
            <a:r>
              <a:rPr lang="en-US" sz="1600" b="1" dirty="0"/>
              <a:t>();</a:t>
            </a:r>
            <a:endParaRPr lang="en-US" sz="2400" b="1" dirty="0"/>
          </a:p>
        </p:txBody>
      </p:sp>
      <p:pic>
        <p:nvPicPr>
          <p:cNvPr id="2" name="Picture 1"/>
          <p:cNvPicPr>
            <a:picLocks noChangeAspect="1"/>
          </p:cNvPicPr>
          <p:nvPr/>
        </p:nvPicPr>
        <p:blipFill>
          <a:blip r:embed="rId3"/>
          <a:stretch>
            <a:fillRect/>
          </a:stretch>
        </p:blipFill>
        <p:spPr>
          <a:xfrm>
            <a:off x="5563657" y="1741184"/>
            <a:ext cx="2733675" cy="2790825"/>
          </a:xfrm>
          <a:prstGeom prst="rect">
            <a:avLst/>
          </a:prstGeom>
        </p:spPr>
      </p:pic>
    </p:spTree>
    <p:extLst>
      <p:ext uri="{BB962C8B-B14F-4D97-AF65-F5344CB8AC3E}">
        <p14:creationId xmlns:p14="http://schemas.microsoft.com/office/powerpoint/2010/main" val="34387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6434" y="1290903"/>
            <a:ext cx="5652657" cy="1627787"/>
          </a:xfrm>
        </p:spPr>
        <p:txBody>
          <a:bodyPr anchor="ctr"/>
          <a:lstStyle/>
          <a:p>
            <a:pPr algn="ctr">
              <a:lnSpc>
                <a:spcPct val="120000"/>
              </a:lnSpc>
            </a:pPr>
            <a:r>
              <a:rPr lang="fa-IR" sz="2000" dirty="0" smtClean="0">
                <a:solidFill>
                  <a:schemeClr val="tx1"/>
                </a:solidFill>
                <a:cs typeface="B Titr" pitchFamily="2" charset="-78"/>
              </a:rPr>
              <a:t>دانشگاه فنی و حرفه استان اردبیل</a:t>
            </a:r>
            <a:br>
              <a:rPr lang="fa-IR" sz="2000" dirty="0" smtClean="0">
                <a:solidFill>
                  <a:schemeClr val="tx1"/>
                </a:solidFill>
                <a:cs typeface="B Titr" pitchFamily="2" charset="-78"/>
              </a:rPr>
            </a:br>
            <a:r>
              <a:rPr lang="fa-IR" sz="1600" dirty="0" smtClean="0">
                <a:solidFill>
                  <a:srgbClr val="FF0000"/>
                </a:solidFill>
                <a:cs typeface="B Titr" pitchFamily="2" charset="-78"/>
              </a:rPr>
              <a:t/>
            </a:r>
            <a:br>
              <a:rPr lang="fa-IR" sz="1600" dirty="0" smtClean="0">
                <a:solidFill>
                  <a:srgbClr val="FF0000"/>
                </a:solidFill>
                <a:cs typeface="B Titr" pitchFamily="2" charset="-78"/>
              </a:rPr>
            </a:br>
            <a:r>
              <a:rPr lang="fa-IR" sz="2800" dirty="0" smtClean="0">
                <a:solidFill>
                  <a:srgbClr val="FF0000"/>
                </a:solidFill>
                <a:cs typeface="B Titr" pitchFamily="2" charset="-78"/>
              </a:rPr>
              <a:t>برنامه </a:t>
            </a:r>
            <a:r>
              <a:rPr lang="fa-IR" sz="2800" dirty="0" smtClean="0">
                <a:solidFill>
                  <a:srgbClr val="FF0000"/>
                </a:solidFill>
                <a:cs typeface="B Titr" pitchFamily="2" charset="-78"/>
              </a:rPr>
              <a:t>سازی پیشرفته</a:t>
            </a:r>
            <a:endParaRPr lang="fa-IR" sz="2800" b="1" dirty="0">
              <a:solidFill>
                <a:srgbClr val="FF0000"/>
              </a:solidFill>
              <a:latin typeface="+mn-lt"/>
              <a:cs typeface="B Zar" pitchFamily="2" charset="-78"/>
            </a:endParaRPr>
          </a:p>
        </p:txBody>
      </p:sp>
      <p:sp>
        <p:nvSpPr>
          <p:cNvPr id="10" name="Footer Placeholder 3"/>
          <p:cNvSpPr txBox="1">
            <a:spLocks/>
          </p:cNvSpPr>
          <p:nvPr/>
        </p:nvSpPr>
        <p:spPr>
          <a:xfrm>
            <a:off x="1736434" y="3030802"/>
            <a:ext cx="5652657" cy="1448834"/>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2400" dirty="0" smtClean="0">
                <a:solidFill>
                  <a:schemeClr val="bg2">
                    <a:lumMod val="25000"/>
                  </a:schemeClr>
                </a:solidFill>
                <a:cs typeface="B Titr" panose="00000700000000000000" pitchFamily="2" charset="-78"/>
              </a:rPr>
              <a:t>مدرس وحید مشمولی</a:t>
            </a:r>
          </a:p>
          <a:p>
            <a:pPr algn="ctr"/>
            <a:endParaRPr lang="fa-IR" sz="1800" dirty="0" smtClean="0">
              <a:solidFill>
                <a:schemeClr val="bg2">
                  <a:lumMod val="25000"/>
                </a:schemeClr>
              </a:solidFill>
              <a:cs typeface="B Titr" panose="00000700000000000000" pitchFamily="2" charset="-78"/>
            </a:endParaRPr>
          </a:p>
          <a:p>
            <a:pPr algn="ctr"/>
            <a:r>
              <a:rPr lang="fa-IR" sz="1800" dirty="0" smtClean="0">
                <a:solidFill>
                  <a:schemeClr val="bg2">
                    <a:lumMod val="25000"/>
                  </a:schemeClr>
                </a:solidFill>
                <a:cs typeface="B Titr" panose="00000700000000000000" pitchFamily="2" charset="-78"/>
              </a:rPr>
              <a:t>کارشناس ارشد مهندسی نرم افزار کامپیوتر</a:t>
            </a:r>
            <a:endParaRPr lang="fa-IR" sz="1000" dirty="0" smtClean="0">
              <a:solidFill>
                <a:schemeClr val="bg2">
                  <a:lumMod val="25000"/>
                </a:schemeClr>
              </a:solidFill>
              <a:cs typeface="B Yekan" panose="00000400000000000000" pitchFamily="2" charset="-78"/>
            </a:endParaRPr>
          </a:p>
        </p:txBody>
      </p:sp>
      <p:pic>
        <p:nvPicPr>
          <p:cNvPr id="5" name="Picture 4" descr="E:\اموزشکده\آرم دانشگاه\آرم دانشگاه.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622" y="55416"/>
            <a:ext cx="1178791" cy="1178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909" y="55416"/>
            <a:ext cx="1184513" cy="1181589"/>
          </a:xfrm>
          <a:prstGeom prst="rect">
            <a:avLst/>
          </a:prstGeom>
        </p:spPr>
      </p:pic>
    </p:spTree>
    <p:extLst>
      <p:ext uri="{BB962C8B-B14F-4D97-AF65-F5344CB8AC3E}">
        <p14:creationId xmlns:p14="http://schemas.microsoft.com/office/powerpoint/2010/main" val="132911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pPr>
            <a:r>
              <a:rPr lang="fa-IR" altLang="fa-IR" sz="1800" b="1" dirty="0">
                <a:cs typeface="B Zar" panose="00000400000000000000" pitchFamily="2" charset="-78"/>
              </a:rPr>
              <a:t>مثال </a:t>
            </a:r>
            <a:r>
              <a:rPr lang="fa-IR" altLang="fa-IR" sz="1800" b="1" dirty="0" smtClean="0">
                <a:cs typeface="B Zar" panose="00000400000000000000" pitchFamily="2" charset="-78"/>
              </a:rPr>
              <a:t>5 </a:t>
            </a:r>
            <a:r>
              <a:rPr lang="fa-IR" altLang="fa-IR" sz="1800" b="1" dirty="0">
                <a:cs typeface="B Zar" panose="00000400000000000000" pitchFamily="2" charset="-78"/>
              </a:rPr>
              <a:t>: </a:t>
            </a:r>
            <a:r>
              <a:rPr lang="fa-IR" sz="1800" b="1" dirty="0" smtClean="0">
                <a:cs typeface="B Zar" panose="00000400000000000000" pitchFamily="2" charset="-78"/>
              </a:rPr>
              <a:t>برنامه ای بنویسید که عددی را از ورودی خوانده و تعیین کند زوج است یا فرد.</a:t>
            </a: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20</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757381" y="411765"/>
            <a:ext cx="7245467" cy="556532"/>
          </a:xfrm>
        </p:spPr>
        <p:txBody>
          <a:bodyPr anchor="t">
            <a:noAutofit/>
          </a:bodyPr>
          <a:lstStyle/>
          <a:p>
            <a:pPr algn="r"/>
            <a:r>
              <a:rPr lang="fa-IR" sz="2800" dirty="0" smtClean="0">
                <a:solidFill>
                  <a:srgbClr val="C00000"/>
                </a:solidFill>
                <a:latin typeface="Times New Roman" pitchFamily="18" charset="0"/>
                <a:cs typeface="B Titr" pitchFamily="2" charset="-78"/>
              </a:rPr>
              <a:t>نمونه </a:t>
            </a:r>
            <a:r>
              <a:rPr lang="fa-IR" sz="2800" dirty="0">
                <a:solidFill>
                  <a:srgbClr val="C00000"/>
                </a:solidFill>
                <a:latin typeface="Times New Roman" pitchFamily="18" charset="0"/>
                <a:cs typeface="B Titr" pitchFamily="2" charset="-78"/>
              </a:rPr>
              <a:t>مثال برنامه های شرطی </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12" name="Content Placeholder 2"/>
          <p:cNvSpPr txBox="1">
            <a:spLocks/>
          </p:cNvSpPr>
          <p:nvPr/>
        </p:nvSpPr>
        <p:spPr>
          <a:xfrm>
            <a:off x="833479" y="4588235"/>
            <a:ext cx="7463853" cy="491425"/>
          </a:xfrm>
          <a:prstGeom prst="rect">
            <a:avLst/>
          </a:prstGeom>
        </p:spPr>
        <p:txBody>
          <a:bodyPr vert="horz" lIns="91440" tIns="45720" rIns="91440" bIns="45720" rtlCol="0" anchor="t" anchorCtr="0">
            <a:normAutofit fontScale="92500" lnSpcReduction="20000"/>
          </a:bodyPr>
          <a:lst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ct val="150000"/>
              </a:lnSpc>
              <a:buFont typeface="Arial" pitchFamily="34" charset="0"/>
              <a:buNone/>
              <a:defRPr/>
            </a:pPr>
            <a:r>
              <a:rPr lang="fa-IR" sz="2000" b="1" dirty="0" smtClean="0">
                <a:solidFill>
                  <a:srgbClr val="7030A0"/>
                </a:solidFill>
                <a:cs typeface="B Zar" panose="00000400000000000000" pitchFamily="2" charset="-78"/>
              </a:rPr>
              <a:t>« انجام کار عملی »</a:t>
            </a:r>
            <a:endParaRPr lang="fa-IR" sz="2000" b="1" dirty="0">
              <a:solidFill>
                <a:srgbClr val="7030A0"/>
              </a:solidFill>
              <a:cs typeface="B Zar" panose="00000400000000000000" pitchFamily="2" charset="-78"/>
            </a:endParaRPr>
          </a:p>
        </p:txBody>
      </p:sp>
      <p:sp>
        <p:nvSpPr>
          <p:cNvPr id="4" name="Rectangle 3"/>
          <p:cNvSpPr/>
          <p:nvPr/>
        </p:nvSpPr>
        <p:spPr>
          <a:xfrm>
            <a:off x="901829" y="1797410"/>
            <a:ext cx="4572000" cy="2800767"/>
          </a:xfrm>
          <a:prstGeom prst="rect">
            <a:avLst/>
          </a:prstGeom>
        </p:spPr>
        <p:txBody>
          <a:bodyPr>
            <a:spAutoFit/>
          </a:bodyPr>
          <a:lstStyle/>
          <a:p>
            <a:pPr algn="l" rtl="0"/>
            <a:r>
              <a:rPr lang="en-US" sz="1600" b="1" dirty="0"/>
              <a:t>long a = long.Parse(textBox1.Text</a:t>
            </a:r>
            <a:r>
              <a:rPr lang="en-US" sz="1600" b="1" dirty="0" smtClean="0"/>
              <a:t>);</a:t>
            </a:r>
          </a:p>
          <a:p>
            <a:pPr algn="l" rtl="0"/>
            <a:endParaRPr lang="en-US" sz="1600" b="1" dirty="0"/>
          </a:p>
          <a:p>
            <a:pPr algn="l" rtl="0"/>
            <a:r>
              <a:rPr lang="en-US" sz="1600" b="1" dirty="0"/>
              <a:t>long b = a % 2;</a:t>
            </a:r>
          </a:p>
          <a:p>
            <a:pPr algn="l" rtl="0"/>
            <a:endParaRPr lang="en-US" sz="1600" b="1" dirty="0"/>
          </a:p>
          <a:p>
            <a:pPr algn="l" rtl="0"/>
            <a:r>
              <a:rPr lang="en-US" sz="1600" b="1" dirty="0"/>
              <a:t>if (b </a:t>
            </a:r>
            <a:r>
              <a:rPr lang="en-US" sz="1600" b="1" dirty="0" smtClean="0"/>
              <a:t>= = </a:t>
            </a:r>
            <a:r>
              <a:rPr lang="en-US" sz="1600" b="1" dirty="0"/>
              <a:t>1</a:t>
            </a:r>
            <a:r>
              <a:rPr lang="en-US" sz="1600" b="1" dirty="0" smtClean="0"/>
              <a:t>)</a:t>
            </a:r>
            <a:endParaRPr lang="fa-IR" sz="1600" b="1" dirty="0" smtClean="0"/>
          </a:p>
          <a:p>
            <a:pPr algn="l" rtl="0"/>
            <a:endParaRPr lang="en-US" sz="1600" b="1" dirty="0" smtClean="0"/>
          </a:p>
          <a:p>
            <a:pPr algn="l" rtl="0"/>
            <a:r>
              <a:rPr lang="en-US" sz="1600" b="1" dirty="0" smtClean="0"/>
              <a:t>     lblResult.Text </a:t>
            </a:r>
            <a:r>
              <a:rPr lang="en-US" sz="1600" b="1" dirty="0"/>
              <a:t>= </a:t>
            </a:r>
            <a:r>
              <a:rPr lang="en-US" sz="1600" b="1" dirty="0" smtClean="0"/>
              <a:t>“ </a:t>
            </a:r>
            <a:r>
              <a:rPr lang="fa-IR" sz="1600" b="1" dirty="0" smtClean="0"/>
              <a:t>زوج</a:t>
            </a:r>
            <a:r>
              <a:rPr lang="en-US" sz="1600" b="1" dirty="0" smtClean="0"/>
              <a:t> ” ;</a:t>
            </a:r>
          </a:p>
          <a:p>
            <a:pPr algn="l" rtl="0"/>
            <a:endParaRPr lang="fa-IR" sz="1600" b="1" dirty="0" smtClean="0"/>
          </a:p>
          <a:p>
            <a:pPr algn="l" rtl="0"/>
            <a:r>
              <a:rPr lang="en-US" sz="1600" b="1" dirty="0" smtClean="0"/>
              <a:t>else</a:t>
            </a:r>
            <a:endParaRPr lang="fa-IR" sz="1600" b="1" dirty="0" smtClean="0"/>
          </a:p>
          <a:p>
            <a:pPr algn="l" rtl="0"/>
            <a:endParaRPr lang="en-US" sz="1600" b="1" dirty="0" smtClean="0"/>
          </a:p>
          <a:p>
            <a:pPr algn="l" rtl="0"/>
            <a:r>
              <a:rPr lang="en-US" sz="1600" b="1" dirty="0" smtClean="0"/>
              <a:t>     lblResult.Text </a:t>
            </a:r>
            <a:r>
              <a:rPr lang="en-US" sz="1600" b="1" dirty="0"/>
              <a:t>= </a:t>
            </a:r>
            <a:r>
              <a:rPr lang="en-US" sz="1600" b="1" dirty="0" smtClean="0"/>
              <a:t>“ </a:t>
            </a:r>
            <a:r>
              <a:rPr lang="fa-IR" sz="1600" b="1" dirty="0" smtClean="0"/>
              <a:t>فرد</a:t>
            </a:r>
            <a:r>
              <a:rPr lang="en-US" sz="1600" b="1" dirty="0" smtClean="0"/>
              <a:t> “ ;</a:t>
            </a:r>
            <a:endParaRPr lang="fa-IR" sz="1600" b="1" dirty="0"/>
          </a:p>
        </p:txBody>
      </p:sp>
      <p:pic>
        <p:nvPicPr>
          <p:cNvPr id="7" name="Picture 6"/>
          <p:cNvPicPr>
            <a:picLocks noChangeAspect="1"/>
          </p:cNvPicPr>
          <p:nvPr/>
        </p:nvPicPr>
        <p:blipFill>
          <a:blip r:embed="rId3"/>
          <a:stretch>
            <a:fillRect/>
          </a:stretch>
        </p:blipFill>
        <p:spPr>
          <a:xfrm>
            <a:off x="5542179" y="1797410"/>
            <a:ext cx="2733675" cy="2790825"/>
          </a:xfrm>
          <a:prstGeom prst="rect">
            <a:avLst/>
          </a:prstGeom>
        </p:spPr>
      </p:pic>
    </p:spTree>
    <p:extLst>
      <p:ext uri="{BB962C8B-B14F-4D97-AF65-F5344CB8AC3E}">
        <p14:creationId xmlns:p14="http://schemas.microsoft.com/office/powerpoint/2010/main" val="26335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fontScale="85000" lnSpcReduction="10000"/>
          </a:bodyPr>
          <a:lstStyle/>
          <a:p>
            <a:pPr marL="0" indent="0" algn="just">
              <a:buNone/>
            </a:pPr>
            <a:r>
              <a:rPr lang="fa-IR" sz="1800" b="1" dirty="0" smtClean="0">
                <a:cs typeface="B Nazanin" panose="00000400000000000000" pitchFamily="2" charset="-78"/>
              </a:rPr>
              <a:t>تمرین 1 : برنامه ای بنویسید که 2 عدد از ورودی خوانده و حاصل ضرب دو عدد را در یکدیگر محاسبه نموده و نشان دهد . </a:t>
            </a:r>
          </a:p>
          <a:p>
            <a:pPr marL="0" indent="0" algn="just">
              <a:buNone/>
            </a:pPr>
            <a:endParaRPr lang="fa-IR" sz="1800" b="1" dirty="0" smtClean="0">
              <a:cs typeface="B Nazanin" panose="00000400000000000000" pitchFamily="2" charset="-78"/>
            </a:endParaRPr>
          </a:p>
          <a:p>
            <a:pPr marL="0" indent="0" algn="just">
              <a:buNone/>
            </a:pPr>
            <a:r>
              <a:rPr lang="fa-IR" sz="1800" b="1" dirty="0">
                <a:cs typeface="B Nazanin" panose="00000400000000000000" pitchFamily="2" charset="-78"/>
              </a:rPr>
              <a:t>تمرین </a:t>
            </a:r>
            <a:r>
              <a:rPr lang="fa-IR" sz="1800" b="1" dirty="0" smtClean="0">
                <a:cs typeface="B Nazanin" panose="00000400000000000000" pitchFamily="2" charset="-78"/>
              </a:rPr>
              <a:t>2 </a:t>
            </a:r>
            <a:r>
              <a:rPr lang="fa-IR" sz="1800" b="1" dirty="0">
                <a:cs typeface="B Nazanin" panose="00000400000000000000" pitchFamily="2" charset="-78"/>
              </a:rPr>
              <a:t>: برنامه ای بنویسید که قاعده و ارتفاع یک مثلث قائم الزاویه را خوانده و اندازه وتر آنرا تعیین نماید. </a:t>
            </a:r>
            <a:endParaRPr lang="fa-IR" sz="1800" b="1" dirty="0" smtClean="0">
              <a:cs typeface="B Nazanin" panose="00000400000000000000" pitchFamily="2" charset="-78"/>
            </a:endParaRPr>
          </a:p>
          <a:p>
            <a:pPr marL="0" indent="0" algn="just">
              <a:buNone/>
            </a:pPr>
            <a:endParaRPr lang="fa-IR" sz="1800" b="1" dirty="0">
              <a:cs typeface="B Nazanin" panose="00000400000000000000" pitchFamily="2" charset="-78"/>
            </a:endParaRPr>
          </a:p>
          <a:p>
            <a:pPr marL="0" indent="0" algn="just">
              <a:buNone/>
            </a:pPr>
            <a:r>
              <a:rPr lang="fa-IR" sz="1800" b="1" dirty="0">
                <a:cs typeface="B Nazanin" panose="00000400000000000000" pitchFamily="2" charset="-78"/>
              </a:rPr>
              <a:t>تمرین </a:t>
            </a:r>
            <a:r>
              <a:rPr lang="fa-IR" sz="1800" b="1" dirty="0" smtClean="0">
                <a:cs typeface="B Nazanin" panose="00000400000000000000" pitchFamily="2" charset="-78"/>
              </a:rPr>
              <a:t>3 </a:t>
            </a:r>
            <a:r>
              <a:rPr lang="fa-IR" sz="1800" b="1" dirty="0">
                <a:cs typeface="B Nazanin" panose="00000400000000000000" pitchFamily="2" charset="-78"/>
              </a:rPr>
              <a:t>: برنامه ای بنویسید عددی را از ورودی خوانده و تعیین کند که آیا عدد بزرگتر از 10 است یا خیر ؟ </a:t>
            </a:r>
            <a:endParaRPr lang="fa-IR" sz="1800" b="1" dirty="0" smtClean="0">
              <a:cs typeface="B Nazanin" panose="00000400000000000000" pitchFamily="2" charset="-78"/>
            </a:endParaRPr>
          </a:p>
          <a:p>
            <a:pPr marL="0" indent="0" algn="just">
              <a:buNone/>
            </a:pPr>
            <a:endParaRPr lang="fa-IR" sz="1800" b="1" dirty="0">
              <a:cs typeface="B Nazanin" panose="00000400000000000000" pitchFamily="2" charset="-78"/>
            </a:endParaRPr>
          </a:p>
          <a:p>
            <a:pPr marL="0" indent="0" algn="just">
              <a:buNone/>
            </a:pPr>
            <a:r>
              <a:rPr lang="fa-IR" sz="1800" b="1" dirty="0" smtClean="0">
                <a:cs typeface="B Nazanin" panose="00000400000000000000" pitchFamily="2" charset="-78"/>
              </a:rPr>
              <a:t>تمرین 4 : برنامه ای بنویسید که عددی را از ورودی خوانده و تعیین کند که آیا بر 5 بخشپذیر است یا خیر ؟ </a:t>
            </a:r>
          </a:p>
          <a:p>
            <a:pPr marL="0" indent="0" algn="just">
              <a:buNone/>
            </a:pPr>
            <a:endParaRPr lang="fa-IR" sz="1800" b="1" dirty="0" smtClean="0">
              <a:cs typeface="B Nazanin" panose="00000400000000000000" pitchFamily="2" charset="-78"/>
            </a:endParaRPr>
          </a:p>
          <a:p>
            <a:pPr marL="0" indent="0" algn="just">
              <a:buNone/>
            </a:pPr>
            <a:r>
              <a:rPr lang="fa-IR" sz="1800" b="1" dirty="0" smtClean="0">
                <a:cs typeface="B Nazanin" panose="00000400000000000000" pitchFamily="2" charset="-78"/>
              </a:rPr>
              <a:t>تمرین 5 : برنامه ای بنویسید که عددی را از ورودی خوانده و تعیین کند آیا عدد سه رقمی است یا خیر ؟</a:t>
            </a:r>
          </a:p>
          <a:p>
            <a:pPr marL="0" indent="0" algn="just">
              <a:buNone/>
            </a:pPr>
            <a:endParaRPr lang="fa-IR" sz="1800" b="1" dirty="0" smtClean="0">
              <a:cs typeface="B Nazanin" panose="00000400000000000000" pitchFamily="2" charset="-78"/>
            </a:endParaRPr>
          </a:p>
          <a:p>
            <a:pPr marL="0" indent="0" algn="just">
              <a:buNone/>
            </a:pPr>
            <a:endParaRPr lang="en-US" sz="1800" b="1" dirty="0" smtClean="0">
              <a:cs typeface="B Nazanin" panose="00000400000000000000" pitchFamily="2" charset="-78"/>
            </a:endParaRPr>
          </a:p>
          <a:p>
            <a:pPr marL="0" indent="0" algn="ctr">
              <a:buNone/>
            </a:pPr>
            <a:r>
              <a:rPr lang="fa-IR" sz="2100" b="1" dirty="0" smtClean="0">
                <a:solidFill>
                  <a:srgbClr val="FF0000"/>
                </a:solidFill>
                <a:cs typeface="B Nazanin" panose="00000400000000000000" pitchFamily="2" charset="-78"/>
              </a:rPr>
              <a:t>لطفا تمرینات خواسته شده را مطابق مدت زمان تعیین شده </a:t>
            </a:r>
          </a:p>
          <a:p>
            <a:pPr marL="0" indent="0" algn="ctr">
              <a:buNone/>
            </a:pPr>
            <a:r>
              <a:rPr lang="fa-IR" sz="2100" b="1" dirty="0" smtClean="0">
                <a:solidFill>
                  <a:srgbClr val="FF0000"/>
                </a:solidFill>
                <a:cs typeface="B Nazanin" panose="00000400000000000000" pitchFamily="2" charset="-78"/>
              </a:rPr>
              <a:t>و توضیح درج شده در کانال آموزشی، ارسال نمایید.</a:t>
            </a:r>
            <a:endParaRPr lang="en-US" sz="2100" b="1" dirty="0">
              <a:solidFill>
                <a:srgbClr val="FF0000"/>
              </a:solidFill>
              <a:cs typeface="B Nazanin"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21</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3837248" y="411765"/>
            <a:ext cx="4165600" cy="556532"/>
          </a:xfrm>
        </p:spPr>
        <p:txBody>
          <a:bodyPr anchor="t">
            <a:noAutofit/>
          </a:bodyPr>
          <a:lstStyle/>
          <a:p>
            <a:pPr algn="r"/>
            <a:r>
              <a:rPr lang="fa-IR" sz="2800" dirty="0" smtClean="0">
                <a:solidFill>
                  <a:srgbClr val="C00000"/>
                </a:solidFill>
                <a:latin typeface="Times New Roman" pitchFamily="18" charset="0"/>
                <a:cs typeface="B Titr" pitchFamily="2" charset="-78"/>
              </a:rPr>
              <a:t>تمرین برای جلسه بعد</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64"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264634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defRPr/>
            </a:pPr>
            <a:r>
              <a:rPr lang="fa-IR" sz="1600" b="1" dirty="0" smtClean="0">
                <a:cs typeface="B Zar" panose="00000400000000000000" pitchFamily="2" charset="-78"/>
              </a:rPr>
              <a:t>برای </a:t>
            </a:r>
            <a:r>
              <a:rPr lang="fa-IR" sz="1600" b="1" dirty="0">
                <a:cs typeface="B Zar" panose="00000400000000000000" pitchFamily="2" charset="-78"/>
              </a:rPr>
              <a:t>فهم بهتر مطالبی که در فصل آینده بحث خواهند گردید ، بهتر از مطالب زیر </a:t>
            </a:r>
            <a:r>
              <a:rPr lang="fa-IR" sz="1600" b="1" dirty="0" smtClean="0">
                <a:cs typeface="B Zar" panose="00000400000000000000" pitchFamily="2" charset="-78"/>
              </a:rPr>
              <a:t>مطالعه </a:t>
            </a:r>
            <a:r>
              <a:rPr lang="fa-IR" sz="1600" b="1" dirty="0">
                <a:cs typeface="B Zar" panose="00000400000000000000" pitchFamily="2" charset="-78"/>
              </a:rPr>
              <a:t>گردند. </a:t>
            </a:r>
          </a:p>
          <a:p>
            <a:pPr marL="0" indent="0" algn="just">
              <a:lnSpc>
                <a:spcPct val="150000"/>
              </a:lnSpc>
              <a:buNone/>
              <a:defRPr/>
            </a:pPr>
            <a:endParaRPr lang="fa-IR" sz="2000" b="1" dirty="0">
              <a:cs typeface="B Zar" panose="00000400000000000000" pitchFamily="2" charset="-78"/>
            </a:endParaRPr>
          </a:p>
          <a:p>
            <a:pPr marL="0" indent="0" algn="just">
              <a:lnSpc>
                <a:spcPct val="150000"/>
              </a:lnSpc>
              <a:buFontTx/>
              <a:buChar char="-"/>
              <a:defRPr/>
            </a:pPr>
            <a:r>
              <a:rPr lang="fa-IR" sz="2000" b="1" dirty="0" smtClean="0">
                <a:solidFill>
                  <a:srgbClr val="FF0000"/>
                </a:solidFill>
                <a:cs typeface="B Zar" panose="00000400000000000000" pitchFamily="2" charset="-78"/>
              </a:rPr>
              <a:t>  دستور </a:t>
            </a:r>
            <a:r>
              <a:rPr lang="en-US" sz="2000" b="1" dirty="0" smtClean="0">
                <a:solidFill>
                  <a:srgbClr val="FF0000"/>
                </a:solidFill>
                <a:cs typeface="B Zar" panose="00000400000000000000" pitchFamily="2" charset="-78"/>
              </a:rPr>
              <a:t>Switch</a:t>
            </a:r>
          </a:p>
          <a:p>
            <a:pPr marL="0" indent="0" algn="just">
              <a:lnSpc>
                <a:spcPct val="150000"/>
              </a:lnSpc>
              <a:buFontTx/>
              <a:buChar char="-"/>
              <a:defRPr/>
            </a:pPr>
            <a:r>
              <a:rPr lang="fa-IR" sz="2000" b="1" dirty="0" smtClean="0">
                <a:solidFill>
                  <a:srgbClr val="FF0000"/>
                </a:solidFill>
                <a:cs typeface="B Zar" panose="00000400000000000000" pitchFamily="2" charset="-78"/>
              </a:rPr>
              <a:t>  آشنایی با رویدادها </a:t>
            </a:r>
          </a:p>
          <a:p>
            <a:pPr marL="0" indent="0" algn="just">
              <a:lnSpc>
                <a:spcPct val="150000"/>
              </a:lnSpc>
              <a:buFontTx/>
              <a:buChar char="-"/>
              <a:defRPr/>
            </a:pPr>
            <a:r>
              <a:rPr lang="fa-IR" sz="2000" b="1" dirty="0">
                <a:solidFill>
                  <a:srgbClr val="FF0000"/>
                </a:solidFill>
                <a:cs typeface="B Zar" panose="00000400000000000000" pitchFamily="2" charset="-78"/>
              </a:rPr>
              <a:t> </a:t>
            </a:r>
            <a:r>
              <a:rPr lang="fa-IR" sz="2000" b="1" dirty="0" smtClean="0">
                <a:solidFill>
                  <a:srgbClr val="FF0000"/>
                </a:solidFill>
                <a:cs typeface="B Zar" panose="00000400000000000000" pitchFamily="2" charset="-78"/>
              </a:rPr>
              <a:t> آشنایی با روشهای کنترل خطا </a:t>
            </a:r>
          </a:p>
          <a:p>
            <a:pPr marL="0" indent="0" algn="just">
              <a:lnSpc>
                <a:spcPct val="150000"/>
              </a:lnSpc>
              <a:buNone/>
              <a:defRPr/>
            </a:pPr>
            <a:endParaRPr lang="en-US" sz="2000" b="1" dirty="0" smtClean="0">
              <a:solidFill>
                <a:srgbClr val="FF0000"/>
              </a:solidFill>
              <a:cs typeface="B Zar" panose="00000400000000000000" pitchFamily="2" charset="-78"/>
            </a:endParaRPr>
          </a:p>
          <a:p>
            <a:pPr marL="0" indent="0" algn="just">
              <a:lnSpc>
                <a:spcPct val="150000"/>
              </a:lnSpc>
              <a:buFontTx/>
              <a:buChar char="-"/>
              <a:defRPr/>
            </a:pPr>
            <a:endParaRPr lang="fa-IR" sz="2000" b="1" dirty="0">
              <a:solidFill>
                <a:srgbClr val="FF0000"/>
              </a:solidFill>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22</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1366982" y="411765"/>
            <a:ext cx="6635866" cy="556532"/>
          </a:xfrm>
        </p:spPr>
        <p:txBody>
          <a:bodyPr anchor="t">
            <a:noAutofit/>
          </a:bodyPr>
          <a:lstStyle/>
          <a:p>
            <a:pPr algn="r"/>
            <a:r>
              <a:rPr lang="fa-IR" sz="2800" dirty="0" smtClean="0">
                <a:solidFill>
                  <a:srgbClr val="C00000"/>
                </a:solidFill>
                <a:latin typeface="Times New Roman" pitchFamily="18" charset="0"/>
                <a:cs typeface="B Titr" pitchFamily="2" charset="-78"/>
              </a:rPr>
              <a:t>مباحث جلسه آتی</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388674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23</a:t>
            </a:fld>
            <a:endParaRPr lang="fa-IR" sz="1800" dirty="0">
              <a:solidFill>
                <a:schemeClr val="bg1"/>
              </a:solidFill>
              <a:cs typeface="B Homa" pitchFamily="2" charset="-78"/>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2" name="Title 1"/>
          <p:cNvSpPr txBox="1">
            <a:spLocks/>
          </p:cNvSpPr>
          <p:nvPr/>
        </p:nvSpPr>
        <p:spPr>
          <a:xfrm>
            <a:off x="0" y="1630497"/>
            <a:ext cx="9144000" cy="2445745"/>
          </a:xfrm>
          <a:prstGeom prst="rect">
            <a:avLst/>
          </a:prstGeom>
        </p:spPr>
        <p:txBody>
          <a:bodyPr vert="horz" lIns="91440" tIns="45720" rIns="91440" bIns="45720" rtlCol="0" anchor="t" anchorCtr="0">
            <a:noAutofit/>
          </a:bodyPr>
          <a:lst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4800" dirty="0" smtClean="0">
                <a:solidFill>
                  <a:srgbClr val="008000"/>
                </a:solidFill>
                <a:latin typeface="Times New Roman" pitchFamily="18" charset="0"/>
                <a:cs typeface="B Titr" pitchFamily="2" charset="-78"/>
              </a:rPr>
              <a:t>از توجه شما سپاسگذاریم </a:t>
            </a:r>
          </a:p>
          <a:p>
            <a:pPr algn="ctr"/>
            <a:endParaRPr lang="fa-IR" sz="4800" dirty="0">
              <a:solidFill>
                <a:srgbClr val="008000"/>
              </a:solidFill>
              <a:latin typeface="Times New Roman" pitchFamily="18" charset="0"/>
              <a:cs typeface="B Titr" pitchFamily="2" charset="-78"/>
            </a:endParaRPr>
          </a:p>
          <a:p>
            <a:pPr algn="ctr"/>
            <a:r>
              <a:rPr lang="fa-IR" sz="4800" dirty="0" smtClean="0">
                <a:solidFill>
                  <a:srgbClr val="002060"/>
                </a:solidFill>
                <a:latin typeface="Times New Roman" pitchFamily="18" charset="0"/>
                <a:cs typeface="B Titr" pitchFamily="2" charset="-78"/>
              </a:rPr>
              <a:t>پایان</a:t>
            </a:r>
          </a:p>
        </p:txBody>
      </p:sp>
      <p:sp>
        <p:nvSpPr>
          <p:cNvPr id="9"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246894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217" y="359178"/>
            <a:ext cx="7407566" cy="1349537"/>
          </a:xfrm>
        </p:spPr>
        <p:txBody>
          <a:bodyPr anchor="ctr"/>
          <a:lstStyle/>
          <a:p>
            <a:pPr algn="ctr">
              <a:lnSpc>
                <a:spcPct val="120000"/>
              </a:lnSpc>
            </a:pPr>
            <a:r>
              <a:rPr lang="fa-IR" sz="4800" dirty="0" smtClean="0">
                <a:solidFill>
                  <a:schemeClr val="bg1"/>
                </a:solidFill>
                <a:cs typeface="B Titr" pitchFamily="2" charset="-78"/>
              </a:rPr>
              <a:t>برنامه سازی پیشرفته</a:t>
            </a:r>
            <a:endParaRPr lang="fa-IR" sz="4800" b="1" dirty="0">
              <a:solidFill>
                <a:schemeClr val="bg1"/>
              </a:solidFill>
              <a:latin typeface="+mn-lt"/>
              <a:cs typeface="B Zar" pitchFamily="2" charset="-78"/>
            </a:endParaRPr>
          </a:p>
        </p:txBody>
      </p:sp>
      <p:sp>
        <p:nvSpPr>
          <p:cNvPr id="5" name="Footer Placeholder 3"/>
          <p:cNvSpPr txBox="1">
            <a:spLocks/>
          </p:cNvSpPr>
          <p:nvPr/>
        </p:nvSpPr>
        <p:spPr>
          <a:xfrm>
            <a:off x="858981" y="2632368"/>
            <a:ext cx="7426038" cy="2028416"/>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lnSpc>
                <a:spcPct val="150000"/>
              </a:lnSpc>
            </a:pPr>
            <a:r>
              <a:rPr lang="fa-IR" sz="2400" dirty="0" smtClean="0">
                <a:solidFill>
                  <a:srgbClr val="FF0000"/>
                </a:solidFill>
                <a:cs typeface="B Yekan" panose="00000400000000000000" pitchFamily="2" charset="-78"/>
              </a:rPr>
              <a:t>اهداف جلسه : </a:t>
            </a:r>
          </a:p>
          <a:p>
            <a:pPr marL="342900" indent="-342900" algn="just">
              <a:lnSpc>
                <a:spcPct val="150000"/>
              </a:lnSpc>
              <a:buFontTx/>
              <a:buChar char="-"/>
            </a:pPr>
            <a:r>
              <a:rPr lang="fa-IR" sz="2000" dirty="0" smtClean="0">
                <a:solidFill>
                  <a:srgbClr val="0070C0"/>
                </a:solidFill>
                <a:cs typeface="B Yekan" panose="00000400000000000000" pitchFamily="2" charset="-78"/>
              </a:rPr>
              <a:t>آشنایی با محیط </a:t>
            </a:r>
            <a:r>
              <a:rPr lang="en-US" sz="2000" dirty="0" smtClean="0">
                <a:solidFill>
                  <a:srgbClr val="0070C0"/>
                </a:solidFill>
                <a:cs typeface="B Yekan" panose="00000400000000000000" pitchFamily="2" charset="-78"/>
              </a:rPr>
              <a:t>Windows Form</a:t>
            </a:r>
            <a:endParaRPr lang="fa-IR" sz="2000" dirty="0" smtClean="0">
              <a:solidFill>
                <a:srgbClr val="0070C0"/>
              </a:solidFill>
              <a:cs typeface="B Yekan" panose="00000400000000000000" pitchFamily="2" charset="-78"/>
            </a:endParaRPr>
          </a:p>
          <a:p>
            <a:pPr marL="342900" indent="-342900" algn="just">
              <a:lnSpc>
                <a:spcPct val="150000"/>
              </a:lnSpc>
              <a:buFontTx/>
              <a:buChar char="-"/>
            </a:pPr>
            <a:r>
              <a:rPr lang="fa-IR" sz="2000" dirty="0" smtClean="0">
                <a:solidFill>
                  <a:srgbClr val="0070C0"/>
                </a:solidFill>
                <a:cs typeface="B Yekan" panose="00000400000000000000" pitchFamily="2" charset="-78"/>
              </a:rPr>
              <a:t>تولید و اجرای نمونه برنامه های ساده </a:t>
            </a:r>
          </a:p>
          <a:p>
            <a:pPr marL="342900" indent="-342900" algn="just">
              <a:lnSpc>
                <a:spcPct val="150000"/>
              </a:lnSpc>
              <a:buFontTx/>
              <a:buChar char="-"/>
            </a:pPr>
            <a:r>
              <a:rPr lang="fa-IR" sz="2000" dirty="0" smtClean="0">
                <a:solidFill>
                  <a:srgbClr val="0070C0"/>
                </a:solidFill>
                <a:cs typeface="B Yekan" panose="00000400000000000000" pitchFamily="2" charset="-78"/>
              </a:rPr>
              <a:t>آشنایی با دستورات شرطی </a:t>
            </a:r>
          </a:p>
        </p:txBody>
      </p:sp>
      <p:sp>
        <p:nvSpPr>
          <p:cNvPr id="10" name="Footer Placeholder 3"/>
          <p:cNvSpPr txBox="1">
            <a:spLocks/>
          </p:cNvSpPr>
          <p:nvPr/>
        </p:nvSpPr>
        <p:spPr>
          <a:xfrm>
            <a:off x="3491342" y="1867626"/>
            <a:ext cx="2161314" cy="538538"/>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3200" dirty="0" smtClean="0">
                <a:solidFill>
                  <a:srgbClr val="FFFF99"/>
                </a:solidFill>
                <a:cs typeface="B Titr" panose="00000700000000000000" pitchFamily="2" charset="-78"/>
              </a:rPr>
              <a:t>جلسه سوم</a:t>
            </a:r>
            <a:endParaRPr lang="fa-IR" sz="1400" dirty="0" smtClean="0">
              <a:solidFill>
                <a:srgbClr val="0070C0"/>
              </a:solidFill>
              <a:cs typeface="B Yekan" panose="00000400000000000000" pitchFamily="2" charset="-78"/>
            </a:endParaRPr>
          </a:p>
        </p:txBody>
      </p:sp>
      <p:sp>
        <p:nvSpPr>
          <p:cNvPr id="4" name="Rectangle 3"/>
          <p:cNvSpPr/>
          <p:nvPr/>
        </p:nvSpPr>
        <p:spPr>
          <a:xfrm>
            <a:off x="740257" y="4809503"/>
            <a:ext cx="7544761" cy="369332"/>
          </a:xfrm>
          <a:prstGeom prst="rect">
            <a:avLst/>
          </a:prstGeom>
        </p:spPr>
        <p:txBody>
          <a:bodyPr wrap="square">
            <a:spAutoFit/>
          </a:bodyPr>
          <a:lstStyle/>
          <a:p>
            <a:pPr algn="ctr"/>
            <a:r>
              <a:rPr lang="fa-IR" sz="1800" dirty="0">
                <a:solidFill>
                  <a:srgbClr val="008000"/>
                </a:solidFill>
                <a:cs typeface="B Traffic" panose="00000400000000000000" pitchFamily="2" charset="-78"/>
              </a:rPr>
              <a:t>زمان تقریبی مطالعه : </a:t>
            </a:r>
            <a:r>
              <a:rPr lang="fa-IR" sz="1800" dirty="0" smtClean="0">
                <a:solidFill>
                  <a:srgbClr val="008000"/>
                </a:solidFill>
                <a:cs typeface="B Traffic" panose="00000400000000000000" pitchFamily="2" charset="-78"/>
              </a:rPr>
              <a:t>30 </a:t>
            </a:r>
            <a:r>
              <a:rPr lang="fa-IR" sz="1800" dirty="0">
                <a:solidFill>
                  <a:srgbClr val="008000"/>
                </a:solidFill>
                <a:cs typeface="B Traffic" panose="00000400000000000000" pitchFamily="2" charset="-78"/>
              </a:rPr>
              <a:t>دقیقه </a:t>
            </a:r>
          </a:p>
        </p:txBody>
      </p:sp>
      <p:sp>
        <p:nvSpPr>
          <p:cNvPr id="8"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413797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7644" y="1156277"/>
            <a:ext cx="7529689" cy="3528291"/>
          </a:xfrm>
          <a:prstGeom prst="roundRect">
            <a:avLst>
              <a:gd name="adj" fmla="val 5410"/>
            </a:avLst>
          </a:prstGeom>
          <a:solidFill>
            <a:srgbClr val="FFFFCC"/>
          </a:solidFill>
          <a:ln/>
        </p:spPr>
        <p:style>
          <a:lnRef idx="3">
            <a:schemeClr val="lt1"/>
          </a:lnRef>
          <a:fillRef idx="1">
            <a:schemeClr val="accent3"/>
          </a:fillRef>
          <a:effectRef idx="1">
            <a:schemeClr val="accent3"/>
          </a:effectRef>
          <a:fontRef idx="minor">
            <a:schemeClr val="lt1"/>
          </a:fontRef>
        </p:style>
        <p:txBody>
          <a:bodyPr rtlCol="1" anchor="t" anchorCtr="0"/>
          <a:lstStyle/>
          <a:p>
            <a:pPr marL="285750" indent="-285750">
              <a:lnSpc>
                <a:spcPct val="150000"/>
              </a:lnSpc>
              <a:buFont typeface="Arial" panose="020B0604020202020204" pitchFamily="34" charset="0"/>
              <a:buChar char="•"/>
            </a:pPr>
            <a:r>
              <a:rPr lang="fa-IR" sz="1600" b="1" dirty="0" smtClean="0">
                <a:solidFill>
                  <a:schemeClr val="tx2">
                    <a:lumMod val="60000"/>
                    <a:lumOff val="40000"/>
                  </a:schemeClr>
                </a:solidFill>
                <a:cs typeface="B Traffic" panose="00000400000000000000" pitchFamily="2" charset="-78"/>
              </a:rPr>
              <a:t>آشنایی با ابزارهای ساده </a:t>
            </a:r>
            <a:r>
              <a:rPr lang="en-US" sz="1600" b="1" dirty="0" smtClean="0">
                <a:solidFill>
                  <a:schemeClr val="tx2">
                    <a:lumMod val="60000"/>
                    <a:lumOff val="40000"/>
                  </a:schemeClr>
                </a:solidFill>
                <a:cs typeface="B Traffic" panose="00000400000000000000" pitchFamily="2" charset="-78"/>
              </a:rPr>
              <a:t>WindowsForm</a:t>
            </a:r>
            <a:endParaRPr lang="fa-IR" sz="1600" b="1" dirty="0" smtClean="0">
              <a:solidFill>
                <a:schemeClr val="tx2">
                  <a:lumMod val="60000"/>
                  <a:lumOff val="40000"/>
                </a:schemeClr>
              </a:solidFill>
              <a:cs typeface="B Traffic" panose="00000400000000000000" pitchFamily="2" charset="-78"/>
            </a:endParaRPr>
          </a:p>
          <a:p>
            <a:pPr marL="285750" indent="-285750">
              <a:lnSpc>
                <a:spcPct val="150000"/>
              </a:lnSpc>
              <a:buFont typeface="Arial" panose="020B0604020202020204" pitchFamily="34" charset="0"/>
              <a:buChar char="•"/>
            </a:pPr>
            <a:r>
              <a:rPr lang="fa-IR" sz="1600" b="1" dirty="0" smtClean="0">
                <a:solidFill>
                  <a:schemeClr val="tx2">
                    <a:lumMod val="60000"/>
                    <a:lumOff val="40000"/>
                  </a:schemeClr>
                </a:solidFill>
                <a:cs typeface="B Traffic" panose="00000400000000000000" pitchFamily="2" charset="-78"/>
              </a:rPr>
              <a:t>کنترل </a:t>
            </a:r>
            <a:r>
              <a:rPr lang="en-US" sz="1600" b="1" dirty="0" smtClean="0">
                <a:solidFill>
                  <a:schemeClr val="tx2">
                    <a:lumMod val="60000"/>
                    <a:lumOff val="40000"/>
                  </a:schemeClr>
                </a:solidFill>
                <a:cs typeface="B Traffic" panose="00000400000000000000" pitchFamily="2" charset="-78"/>
              </a:rPr>
              <a:t>TextBox</a:t>
            </a:r>
          </a:p>
          <a:p>
            <a:pPr marL="285750" indent="-285750">
              <a:lnSpc>
                <a:spcPct val="150000"/>
              </a:lnSpc>
              <a:buFont typeface="Arial" panose="020B0604020202020204" pitchFamily="34" charset="0"/>
              <a:buChar char="•"/>
            </a:pPr>
            <a:r>
              <a:rPr lang="fa-IR" sz="1600" b="1" dirty="0" smtClean="0">
                <a:solidFill>
                  <a:schemeClr val="tx2">
                    <a:lumMod val="60000"/>
                    <a:lumOff val="40000"/>
                  </a:schemeClr>
                </a:solidFill>
                <a:cs typeface="B Traffic" panose="00000400000000000000" pitchFamily="2" charset="-78"/>
              </a:rPr>
              <a:t>کنترل </a:t>
            </a:r>
            <a:r>
              <a:rPr lang="en-US" sz="1600" b="1" dirty="0" smtClean="0">
                <a:solidFill>
                  <a:schemeClr val="tx2">
                    <a:lumMod val="60000"/>
                    <a:lumOff val="40000"/>
                  </a:schemeClr>
                </a:solidFill>
                <a:cs typeface="B Traffic" panose="00000400000000000000" pitchFamily="2" charset="-78"/>
              </a:rPr>
              <a:t>Label</a:t>
            </a:r>
            <a:endParaRPr lang="en-US" sz="1600" b="1" dirty="0">
              <a:solidFill>
                <a:schemeClr val="tx2">
                  <a:lumMod val="60000"/>
                  <a:lumOff val="40000"/>
                </a:schemeClr>
              </a:solidFill>
              <a:cs typeface="B Traffic" panose="00000400000000000000" pitchFamily="2" charset="-78"/>
            </a:endParaRPr>
          </a:p>
          <a:p>
            <a:pPr marL="285750" indent="-285750">
              <a:lnSpc>
                <a:spcPct val="150000"/>
              </a:lnSpc>
              <a:buFont typeface="Arial" panose="020B0604020202020204" pitchFamily="34" charset="0"/>
              <a:buChar char="•"/>
            </a:pPr>
            <a:r>
              <a:rPr lang="fa-IR" sz="1600" b="1" dirty="0" smtClean="0">
                <a:solidFill>
                  <a:schemeClr val="tx2">
                    <a:lumMod val="60000"/>
                    <a:lumOff val="40000"/>
                  </a:schemeClr>
                </a:solidFill>
                <a:cs typeface="B Traffic" panose="00000400000000000000" pitchFamily="2" charset="-78"/>
              </a:rPr>
              <a:t>کنترل </a:t>
            </a:r>
            <a:r>
              <a:rPr lang="en-US" sz="1600" b="1" dirty="0" smtClean="0">
                <a:solidFill>
                  <a:schemeClr val="tx2">
                    <a:lumMod val="60000"/>
                    <a:lumOff val="40000"/>
                  </a:schemeClr>
                </a:solidFill>
                <a:cs typeface="B Traffic" panose="00000400000000000000" pitchFamily="2" charset="-78"/>
              </a:rPr>
              <a:t>Button</a:t>
            </a:r>
            <a:r>
              <a:rPr lang="fa-IR" sz="1600" b="1" dirty="0" smtClean="0">
                <a:solidFill>
                  <a:schemeClr val="tx2">
                    <a:lumMod val="60000"/>
                    <a:lumOff val="40000"/>
                  </a:schemeClr>
                </a:solidFill>
                <a:cs typeface="B Traffic" panose="00000400000000000000" pitchFamily="2" charset="-78"/>
              </a:rPr>
              <a:t> </a:t>
            </a:r>
            <a:endParaRPr lang="en-US" sz="1600" b="1" dirty="0">
              <a:solidFill>
                <a:schemeClr val="tx2">
                  <a:lumMod val="60000"/>
                  <a:lumOff val="40000"/>
                </a:schemeClr>
              </a:solidFill>
              <a:cs typeface="B Traffic" panose="00000400000000000000" pitchFamily="2" charset="-78"/>
            </a:endParaRPr>
          </a:p>
          <a:p>
            <a:pPr marL="285750" indent="-285750">
              <a:lnSpc>
                <a:spcPct val="150000"/>
              </a:lnSpc>
              <a:buFont typeface="Arial" panose="020B0604020202020204" pitchFamily="34" charset="0"/>
              <a:buChar char="•"/>
            </a:pPr>
            <a:r>
              <a:rPr lang="fa-IR" sz="1600" b="1" dirty="0" smtClean="0">
                <a:solidFill>
                  <a:schemeClr val="tx2">
                    <a:lumMod val="60000"/>
                    <a:lumOff val="40000"/>
                  </a:schemeClr>
                </a:solidFill>
                <a:cs typeface="B Traffic" panose="00000400000000000000" pitchFamily="2" charset="-78"/>
              </a:rPr>
              <a:t>نمونه مثال برنامه های ساده در </a:t>
            </a:r>
            <a:r>
              <a:rPr lang="en-US" sz="1600" b="1" dirty="0" smtClean="0">
                <a:solidFill>
                  <a:schemeClr val="tx2">
                    <a:lumMod val="60000"/>
                    <a:lumOff val="40000"/>
                  </a:schemeClr>
                </a:solidFill>
                <a:cs typeface="B Traffic" panose="00000400000000000000" pitchFamily="2" charset="-78"/>
              </a:rPr>
              <a:t>C#</a:t>
            </a:r>
          </a:p>
          <a:p>
            <a:pPr marL="285750" indent="-285750">
              <a:lnSpc>
                <a:spcPct val="150000"/>
              </a:lnSpc>
              <a:buFont typeface="Arial" panose="020B0604020202020204" pitchFamily="34" charset="0"/>
              <a:buChar char="•"/>
            </a:pPr>
            <a:r>
              <a:rPr lang="fa-IR" sz="1600" b="1" dirty="0" smtClean="0">
                <a:solidFill>
                  <a:schemeClr val="tx2">
                    <a:lumMod val="60000"/>
                    <a:lumOff val="40000"/>
                  </a:schemeClr>
                </a:solidFill>
                <a:cs typeface="B Traffic" panose="00000400000000000000" pitchFamily="2" charset="-78"/>
              </a:rPr>
              <a:t>دستورات شرطی در </a:t>
            </a:r>
            <a:r>
              <a:rPr lang="en-US" sz="1600" b="1" dirty="0" smtClean="0">
                <a:solidFill>
                  <a:schemeClr val="tx2">
                    <a:lumMod val="60000"/>
                    <a:lumOff val="40000"/>
                  </a:schemeClr>
                </a:solidFill>
                <a:cs typeface="B Traffic" panose="00000400000000000000" pitchFamily="2" charset="-78"/>
              </a:rPr>
              <a:t>C#</a:t>
            </a:r>
          </a:p>
          <a:p>
            <a:pPr marL="285750" indent="-285750">
              <a:lnSpc>
                <a:spcPct val="150000"/>
              </a:lnSpc>
              <a:buFont typeface="Arial" panose="020B0604020202020204" pitchFamily="34" charset="0"/>
              <a:buChar char="•"/>
            </a:pPr>
            <a:r>
              <a:rPr lang="fa-IR" sz="1600" b="1" dirty="0" smtClean="0">
                <a:solidFill>
                  <a:schemeClr val="tx2">
                    <a:lumMod val="60000"/>
                    <a:lumOff val="40000"/>
                  </a:schemeClr>
                </a:solidFill>
                <a:cs typeface="B Traffic" panose="00000400000000000000" pitchFamily="2" charset="-78"/>
              </a:rPr>
              <a:t>تعریف و استفاده از دستور </a:t>
            </a:r>
            <a:r>
              <a:rPr lang="en-US" sz="1600" b="1" dirty="0" smtClean="0">
                <a:solidFill>
                  <a:schemeClr val="tx2">
                    <a:lumMod val="60000"/>
                    <a:lumOff val="40000"/>
                  </a:schemeClr>
                </a:solidFill>
                <a:cs typeface="B Traffic" panose="00000400000000000000" pitchFamily="2" charset="-78"/>
              </a:rPr>
              <a:t>IF</a:t>
            </a:r>
          </a:p>
          <a:p>
            <a:pPr marL="285750" indent="-285750">
              <a:lnSpc>
                <a:spcPct val="150000"/>
              </a:lnSpc>
              <a:buFont typeface="Arial" panose="020B0604020202020204" pitchFamily="34" charset="0"/>
              <a:buChar char="•"/>
            </a:pPr>
            <a:r>
              <a:rPr lang="fa-IR" sz="1600" b="1" dirty="0">
                <a:solidFill>
                  <a:schemeClr val="tx2">
                    <a:lumMod val="60000"/>
                    <a:lumOff val="40000"/>
                  </a:schemeClr>
                </a:solidFill>
                <a:cs typeface="B Traffic" panose="00000400000000000000" pitchFamily="2" charset="-78"/>
              </a:rPr>
              <a:t>نمونه مثال برنامه </a:t>
            </a:r>
            <a:r>
              <a:rPr lang="fa-IR" sz="1600" b="1" dirty="0" smtClean="0">
                <a:solidFill>
                  <a:schemeClr val="tx2">
                    <a:lumMod val="60000"/>
                    <a:lumOff val="40000"/>
                  </a:schemeClr>
                </a:solidFill>
                <a:cs typeface="B Traffic" panose="00000400000000000000" pitchFamily="2" charset="-78"/>
              </a:rPr>
              <a:t>های شرطی </a:t>
            </a:r>
            <a:endParaRPr lang="en-US" sz="1600" b="1" dirty="0">
              <a:solidFill>
                <a:schemeClr val="tx2">
                  <a:lumMod val="60000"/>
                  <a:lumOff val="40000"/>
                </a:schemeClr>
              </a:solidFill>
              <a:cs typeface="B Traffic" panose="00000400000000000000" pitchFamily="2" charset="-78"/>
            </a:endParaRPr>
          </a:p>
        </p:txBody>
      </p:sp>
      <p:sp>
        <p:nvSpPr>
          <p:cNvPr id="2" name="Title 1"/>
          <p:cNvSpPr>
            <a:spLocks noGrp="1"/>
          </p:cNvSpPr>
          <p:nvPr>
            <p:ph type="title"/>
          </p:nvPr>
        </p:nvSpPr>
        <p:spPr>
          <a:xfrm>
            <a:off x="3837248" y="411765"/>
            <a:ext cx="4165600" cy="556532"/>
          </a:xfrm>
        </p:spPr>
        <p:txBody>
          <a:bodyPr anchor="t">
            <a:noAutofit/>
          </a:bodyPr>
          <a:lstStyle/>
          <a:p>
            <a:pPr algn="r"/>
            <a:r>
              <a:rPr lang="fa-IR" sz="2800" dirty="0">
                <a:solidFill>
                  <a:srgbClr val="C00000"/>
                </a:solidFill>
                <a:latin typeface="Times New Roman" pitchFamily="18" charset="0"/>
                <a:cs typeface="B Titr" pitchFamily="2" charset="-78"/>
              </a:rPr>
              <a:t>فهرست مطالب</a:t>
            </a: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4</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8" name="Half Frame 7"/>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10"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410535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lnSpcReduction="10000"/>
          </a:bodyPr>
          <a:lstStyle/>
          <a:p>
            <a:pPr marL="0" indent="0" algn="just">
              <a:lnSpc>
                <a:spcPct val="150000"/>
              </a:lnSpc>
              <a:buFont typeface="Wingdings" panose="05000000000000000000" pitchFamily="2" charset="2"/>
              <a:buNone/>
            </a:pPr>
            <a:r>
              <a:rPr lang="fa-IR" sz="1800" b="1" dirty="0" smtClean="0">
                <a:cs typeface="B Zar" panose="00000400000000000000" pitchFamily="2" charset="-78"/>
              </a:rPr>
              <a:t>به طور معمول یک برنامه داده هایی را از کاربر دریافت نموده و پس از انجام پردازش روی آن، اطلاعات تولید شده را در حافظه ذخیره نموده و یا به کاربر نشان می دهد . </a:t>
            </a:r>
          </a:p>
          <a:p>
            <a:pPr marL="0" indent="0" algn="just">
              <a:lnSpc>
                <a:spcPct val="150000"/>
              </a:lnSpc>
              <a:buFont typeface="Wingdings" panose="05000000000000000000" pitchFamily="2" charset="2"/>
              <a:buNone/>
            </a:pPr>
            <a:r>
              <a:rPr lang="fa-IR" altLang="fa-IR" sz="1800" b="1" dirty="0" smtClean="0">
                <a:cs typeface="B Zar" panose="00000400000000000000" pitchFamily="2" charset="-78"/>
              </a:rPr>
              <a:t>این اصل در اغلب برنامه های تجاری حاکم بوده و روشهای متنوعی برای دریافت اطلاعات از کاربران و همچنین ذخیره سازی یا نمایش اطلاعات ، بوجود آمده است . </a:t>
            </a:r>
          </a:p>
          <a:p>
            <a:pPr marL="0" indent="0" algn="just">
              <a:lnSpc>
                <a:spcPct val="150000"/>
              </a:lnSpc>
              <a:buFont typeface="Wingdings" panose="05000000000000000000" pitchFamily="2" charset="2"/>
              <a:buNone/>
            </a:pPr>
            <a:endParaRPr lang="fa-IR" altLang="fa-IR" sz="1800" b="1" dirty="0" smtClean="0">
              <a:cs typeface="B Zar" panose="00000400000000000000" pitchFamily="2" charset="-78"/>
            </a:endParaRPr>
          </a:p>
          <a:p>
            <a:pPr marL="0" indent="0" algn="just">
              <a:lnSpc>
                <a:spcPct val="150000"/>
              </a:lnSpc>
              <a:buFont typeface="Wingdings" panose="05000000000000000000" pitchFamily="2" charset="2"/>
              <a:buNone/>
            </a:pPr>
            <a:r>
              <a:rPr lang="fa-IR" altLang="fa-IR" sz="1800" b="1" dirty="0" smtClean="0">
                <a:cs typeface="B Zar" panose="00000400000000000000" pitchFamily="2" charset="-78"/>
              </a:rPr>
              <a:t>در حالت کلی سه کنترل زیر برای پیاده سازی یک برنامه لازم و ضروری است : </a:t>
            </a:r>
          </a:p>
          <a:p>
            <a:pPr algn="just">
              <a:lnSpc>
                <a:spcPct val="150000"/>
              </a:lnSpc>
            </a:pPr>
            <a:r>
              <a:rPr lang="fa-IR" altLang="fa-IR" sz="1800" b="1" dirty="0" smtClean="0">
                <a:solidFill>
                  <a:srgbClr val="FF0000"/>
                </a:solidFill>
                <a:cs typeface="B Zar" panose="00000400000000000000" pitchFamily="2" charset="-78"/>
              </a:rPr>
              <a:t>کنترل </a:t>
            </a:r>
            <a:r>
              <a:rPr lang="en-US" altLang="fa-IR" sz="1800" b="1" dirty="0" smtClean="0">
                <a:solidFill>
                  <a:srgbClr val="FF0000"/>
                </a:solidFill>
                <a:cs typeface="B Zar" panose="00000400000000000000" pitchFamily="2" charset="-78"/>
              </a:rPr>
              <a:t>TextBox</a:t>
            </a:r>
            <a:r>
              <a:rPr lang="fa-IR" altLang="fa-IR" sz="1800" b="1" dirty="0" smtClean="0">
                <a:solidFill>
                  <a:srgbClr val="FF0000"/>
                </a:solidFill>
                <a:cs typeface="B Zar" panose="00000400000000000000" pitchFamily="2" charset="-78"/>
              </a:rPr>
              <a:t> : </a:t>
            </a:r>
            <a:r>
              <a:rPr lang="fa-IR" altLang="fa-IR" sz="1800" b="1" dirty="0" smtClean="0">
                <a:cs typeface="B Zar" panose="00000400000000000000" pitchFamily="2" charset="-78"/>
              </a:rPr>
              <a:t>برای دریافت ورودی از کاربر </a:t>
            </a:r>
          </a:p>
          <a:p>
            <a:pPr algn="just">
              <a:lnSpc>
                <a:spcPct val="150000"/>
              </a:lnSpc>
            </a:pPr>
            <a:r>
              <a:rPr lang="fa-IR" altLang="fa-IR" sz="1800" b="1" dirty="0" smtClean="0">
                <a:solidFill>
                  <a:srgbClr val="FF0000"/>
                </a:solidFill>
                <a:cs typeface="B Zar" panose="00000400000000000000" pitchFamily="2" charset="-78"/>
              </a:rPr>
              <a:t>کنترل </a:t>
            </a:r>
            <a:r>
              <a:rPr lang="en-US" altLang="fa-IR" sz="1800" b="1" dirty="0" smtClean="0">
                <a:solidFill>
                  <a:srgbClr val="FF0000"/>
                </a:solidFill>
                <a:cs typeface="B Zar" panose="00000400000000000000" pitchFamily="2" charset="-78"/>
              </a:rPr>
              <a:t>Label</a:t>
            </a:r>
            <a:r>
              <a:rPr lang="fa-IR" altLang="fa-IR" sz="1800" b="1" dirty="0" smtClean="0">
                <a:solidFill>
                  <a:srgbClr val="FF0000"/>
                </a:solidFill>
                <a:cs typeface="B Zar" panose="00000400000000000000" pitchFamily="2" charset="-78"/>
              </a:rPr>
              <a:t> : </a:t>
            </a:r>
            <a:r>
              <a:rPr lang="fa-IR" altLang="fa-IR" sz="1800" b="1" dirty="0" smtClean="0">
                <a:cs typeface="B Zar" panose="00000400000000000000" pitchFamily="2" charset="-78"/>
              </a:rPr>
              <a:t>برای نمایش خروجی به کاربر</a:t>
            </a:r>
          </a:p>
          <a:p>
            <a:pPr algn="just">
              <a:lnSpc>
                <a:spcPct val="150000"/>
              </a:lnSpc>
            </a:pPr>
            <a:r>
              <a:rPr lang="fa-IR" altLang="fa-IR" sz="1800" b="1" dirty="0" smtClean="0">
                <a:solidFill>
                  <a:srgbClr val="FF0000"/>
                </a:solidFill>
                <a:cs typeface="B Zar" panose="00000400000000000000" pitchFamily="2" charset="-78"/>
              </a:rPr>
              <a:t>کنترل </a:t>
            </a:r>
            <a:r>
              <a:rPr lang="en-US" altLang="fa-IR" sz="1800" b="1" dirty="0" smtClean="0">
                <a:solidFill>
                  <a:srgbClr val="FF0000"/>
                </a:solidFill>
                <a:cs typeface="B Zar" panose="00000400000000000000" pitchFamily="2" charset="-78"/>
              </a:rPr>
              <a:t>Button</a:t>
            </a:r>
            <a:r>
              <a:rPr lang="fa-IR" altLang="fa-IR" sz="1800" b="1" dirty="0" smtClean="0">
                <a:solidFill>
                  <a:srgbClr val="FF0000"/>
                </a:solidFill>
                <a:cs typeface="B Zar" panose="00000400000000000000" pitchFamily="2" charset="-78"/>
              </a:rPr>
              <a:t> : </a:t>
            </a:r>
            <a:r>
              <a:rPr lang="fa-IR" altLang="fa-IR" sz="1800" b="1" dirty="0" smtClean="0">
                <a:cs typeface="B Zar" panose="00000400000000000000" pitchFamily="2" charset="-78"/>
              </a:rPr>
              <a:t>برای انجام پردازش </a:t>
            </a:r>
            <a:endParaRPr lang="fa-IR" altLang="fa-IR" sz="1800" b="1" dirty="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5</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757381" y="411765"/>
            <a:ext cx="7245467" cy="556532"/>
          </a:xfrm>
        </p:spPr>
        <p:txBody>
          <a:bodyPr anchor="t">
            <a:noAutofit/>
          </a:bodyPr>
          <a:lstStyle/>
          <a:p>
            <a:pPr algn="r"/>
            <a:r>
              <a:rPr lang="fa-IR" sz="2800" dirty="0" smtClean="0">
                <a:solidFill>
                  <a:srgbClr val="C00000"/>
                </a:solidFill>
                <a:latin typeface="Times New Roman" pitchFamily="18" charset="0"/>
                <a:cs typeface="B Titr" pitchFamily="2" charset="-78"/>
              </a:rPr>
              <a:t>آشنایی </a:t>
            </a:r>
            <a:r>
              <a:rPr lang="fa-IR" sz="2800" dirty="0">
                <a:solidFill>
                  <a:srgbClr val="C00000"/>
                </a:solidFill>
                <a:latin typeface="Times New Roman" pitchFamily="18" charset="0"/>
                <a:cs typeface="B Titr" pitchFamily="2" charset="-78"/>
              </a:rPr>
              <a:t>با ابزارهای ساده </a:t>
            </a:r>
            <a:r>
              <a:rPr lang="en-US" sz="2800" b="1" dirty="0" smtClean="0">
                <a:solidFill>
                  <a:srgbClr val="C00000"/>
                </a:solidFill>
                <a:latin typeface="Times New Roman" pitchFamily="18" charset="0"/>
                <a:cs typeface="B Titr" pitchFamily="2" charset="-78"/>
              </a:rPr>
              <a:t>WindowsForm</a:t>
            </a:r>
            <a:endParaRPr lang="fa-IR" sz="2800"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8"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a:t>
            </a:r>
            <a:r>
              <a:rPr lang="en-US" b="0" dirty="0">
                <a:solidFill>
                  <a:schemeClr val="tx1">
                    <a:lumMod val="50000"/>
                    <a:lumOff val="50000"/>
                  </a:schemeClr>
                </a:solidFill>
                <a:cs typeface="B Traffic" pitchFamily="2" charset="-78"/>
              </a:rPr>
              <a:t>://</a:t>
            </a:r>
            <a:r>
              <a:rPr lang="en-US" b="0" dirty="0" smtClean="0">
                <a:solidFill>
                  <a:schemeClr val="tx1">
                    <a:lumMod val="50000"/>
                    <a:lumOff val="50000"/>
                  </a:schemeClr>
                </a:solidFill>
                <a:cs typeface="B Traffic" pitchFamily="2" charset="-78"/>
              </a:rPr>
              <a:t>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213620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lnSpcReduction="10000"/>
          </a:bodyPr>
          <a:lstStyle/>
          <a:p>
            <a:pPr marL="0" indent="0" algn="just">
              <a:lnSpc>
                <a:spcPct val="150000"/>
              </a:lnSpc>
              <a:buNone/>
            </a:pPr>
            <a:r>
              <a:rPr lang="fa-IR" altLang="fa-IR" sz="1800" b="1" dirty="0" smtClean="0">
                <a:cs typeface="B Zar" panose="00000400000000000000" pitchFamily="2" charset="-78"/>
              </a:rPr>
              <a:t>کنترل </a:t>
            </a:r>
            <a:r>
              <a:rPr lang="en-US" altLang="fa-IR" sz="1800" b="1" dirty="0" err="1" smtClean="0">
                <a:cs typeface="B Zar" panose="00000400000000000000" pitchFamily="2" charset="-78"/>
              </a:rPr>
              <a:t>TextBox</a:t>
            </a:r>
            <a:r>
              <a:rPr lang="fa-IR" altLang="fa-IR" sz="1800" b="1" dirty="0" smtClean="0">
                <a:cs typeface="B Zar" panose="00000400000000000000" pitchFamily="2" charset="-78"/>
              </a:rPr>
              <a:t> </a:t>
            </a:r>
            <a:r>
              <a:rPr lang="fa-IR" altLang="fa-IR" sz="1800" b="1" dirty="0" smtClean="0">
                <a:cs typeface="B Zar" panose="00000400000000000000" pitchFamily="2" charset="-78"/>
              </a:rPr>
              <a:t>برای دریافت ورودی از کاربر بکار می رود . </a:t>
            </a:r>
            <a:r>
              <a:rPr lang="fa-IR" altLang="fa-IR" sz="1800" b="1" dirty="0" smtClean="0">
                <a:cs typeface="B Zar" panose="00000400000000000000" pitchFamily="2" charset="-78"/>
              </a:rPr>
              <a:t>این کنترل دارای خصوصیتی بنام </a:t>
            </a:r>
            <a:r>
              <a:rPr lang="en-US" altLang="fa-IR" sz="1800" b="1" dirty="0" smtClean="0">
                <a:cs typeface="B Zar" panose="00000400000000000000" pitchFamily="2" charset="-78"/>
              </a:rPr>
              <a:t>Text</a:t>
            </a:r>
            <a:r>
              <a:rPr lang="fa-IR" altLang="fa-IR" sz="1800" b="1" dirty="0" smtClean="0">
                <a:cs typeface="B Zar" panose="00000400000000000000" pitchFamily="2" charset="-78"/>
              </a:rPr>
              <a:t> میباشد که محتویات </a:t>
            </a:r>
            <a:r>
              <a:rPr lang="en-US" altLang="fa-IR" sz="1800" b="1" dirty="0" smtClean="0">
                <a:cs typeface="B Zar" panose="00000400000000000000" pitchFamily="2" charset="-78"/>
              </a:rPr>
              <a:t>TextBox</a:t>
            </a:r>
            <a:r>
              <a:rPr lang="fa-IR" altLang="fa-IR" sz="1800" b="1" dirty="0" smtClean="0">
                <a:cs typeface="B Zar" panose="00000400000000000000" pitchFamily="2" charset="-78"/>
              </a:rPr>
              <a:t> را بصورت </a:t>
            </a:r>
            <a:r>
              <a:rPr lang="fa-IR" altLang="fa-IR" sz="1800" b="1" dirty="0" smtClean="0">
                <a:cs typeface="B Zar" panose="00000400000000000000" pitchFamily="2" charset="-78"/>
              </a:rPr>
              <a:t>یک </a:t>
            </a:r>
            <a:r>
              <a:rPr lang="fa-IR" altLang="fa-IR" sz="1800" b="1" dirty="0" smtClean="0">
                <a:cs typeface="B Zar" panose="00000400000000000000" pitchFamily="2" charset="-78"/>
              </a:rPr>
              <a:t>مقدار رشته ای (</a:t>
            </a:r>
            <a:r>
              <a:rPr lang="en-US" altLang="fa-IR" sz="1800" b="1" dirty="0" smtClean="0">
                <a:cs typeface="B Zar" panose="00000400000000000000" pitchFamily="2" charset="-78"/>
              </a:rPr>
              <a:t>String</a:t>
            </a:r>
            <a:r>
              <a:rPr lang="fa-IR" altLang="fa-IR" sz="1800" b="1" dirty="0" smtClean="0">
                <a:cs typeface="B Zar" panose="00000400000000000000" pitchFamily="2" charset="-78"/>
              </a:rPr>
              <a:t>) برمیگرداند. </a:t>
            </a:r>
          </a:p>
          <a:p>
            <a:pPr marL="0" indent="0" algn="just">
              <a:lnSpc>
                <a:spcPct val="150000"/>
              </a:lnSpc>
              <a:buNone/>
            </a:pPr>
            <a:r>
              <a:rPr lang="fa-IR" altLang="fa-IR" sz="1800" b="1" dirty="0" smtClean="0">
                <a:cs typeface="B Zar" panose="00000400000000000000" pitchFamily="2" charset="-78"/>
              </a:rPr>
              <a:t>برای استفاده از عنصر </a:t>
            </a:r>
            <a:r>
              <a:rPr lang="en-US" altLang="fa-IR" sz="1800" b="1" dirty="0" smtClean="0">
                <a:cs typeface="B Zar" panose="00000400000000000000" pitchFamily="2" charset="-78"/>
              </a:rPr>
              <a:t>TextBox</a:t>
            </a:r>
            <a:r>
              <a:rPr lang="fa-IR" altLang="fa-IR" sz="1800" b="1" dirty="0" smtClean="0">
                <a:cs typeface="B Zar" panose="00000400000000000000" pitchFamily="2" charset="-78"/>
              </a:rPr>
              <a:t> به شکل زیر عمل می کنیم : </a:t>
            </a:r>
          </a:p>
          <a:p>
            <a:pPr marL="0" indent="0" algn="just">
              <a:lnSpc>
                <a:spcPct val="150000"/>
              </a:lnSpc>
              <a:buNone/>
            </a:pPr>
            <a:endParaRPr lang="fa-IR" altLang="fa-IR" sz="1600" b="1" dirty="0" smtClean="0">
              <a:cs typeface="B Nazanin" panose="00000400000000000000" pitchFamily="2" charset="-78"/>
            </a:endParaRPr>
          </a:p>
          <a:p>
            <a:pPr marL="0" indent="0" algn="ctr">
              <a:lnSpc>
                <a:spcPct val="150000"/>
              </a:lnSpc>
              <a:buNone/>
              <a:defRPr/>
            </a:pPr>
            <a:r>
              <a:rPr lang="fa-IR" sz="1600" b="1" dirty="0" smtClean="0">
                <a:solidFill>
                  <a:srgbClr val="FF0000"/>
                </a:solidFill>
                <a:cs typeface="B Zar" panose="00000400000000000000" pitchFamily="2" charset="-78"/>
              </a:rPr>
              <a:t>شکل </a:t>
            </a:r>
            <a:r>
              <a:rPr lang="fa-IR" sz="1600" b="1" dirty="0">
                <a:solidFill>
                  <a:srgbClr val="FF0000"/>
                </a:solidFill>
                <a:cs typeface="B Zar" panose="00000400000000000000" pitchFamily="2" charset="-78"/>
              </a:rPr>
              <a:t>کلی </a:t>
            </a:r>
            <a:r>
              <a:rPr lang="fa-IR" sz="1600" b="1" dirty="0" smtClean="0">
                <a:solidFill>
                  <a:srgbClr val="FF0000"/>
                </a:solidFill>
                <a:cs typeface="B Zar" panose="00000400000000000000" pitchFamily="2" charset="-78"/>
              </a:rPr>
              <a:t>:                          </a:t>
            </a:r>
            <a:r>
              <a:rPr lang="fa-IR" sz="1600" b="1" dirty="0" smtClean="0">
                <a:cs typeface="B Zar" panose="00000400000000000000" pitchFamily="2" charset="-78"/>
              </a:rPr>
              <a:t> </a:t>
            </a:r>
            <a:r>
              <a:rPr lang="en-US" sz="1600" b="1" dirty="0" smtClean="0">
                <a:cs typeface="B Zar" panose="00000400000000000000" pitchFamily="2" charset="-78"/>
              </a:rPr>
              <a:t>Text ;</a:t>
            </a:r>
            <a:r>
              <a:rPr lang="fa-IR" sz="1600" b="1" dirty="0" smtClean="0">
                <a:cs typeface="B Zar" panose="00000400000000000000" pitchFamily="2" charset="-78"/>
              </a:rPr>
              <a:t> </a:t>
            </a:r>
            <a:r>
              <a:rPr lang="fa-IR" sz="1600" b="1" dirty="0">
                <a:cs typeface="B Zar" panose="00000400000000000000" pitchFamily="2" charset="-78"/>
              </a:rPr>
              <a:t>. </a:t>
            </a:r>
            <a:r>
              <a:rPr lang="en-US" sz="1600" b="1" dirty="0">
                <a:cs typeface="B Zar" panose="00000400000000000000" pitchFamily="2" charset="-78"/>
              </a:rPr>
              <a:t>TextBox</a:t>
            </a:r>
            <a:r>
              <a:rPr lang="fa-IR" sz="1600" b="1" dirty="0">
                <a:cs typeface="B Zar" panose="00000400000000000000" pitchFamily="2" charset="-78"/>
              </a:rPr>
              <a:t> = </a:t>
            </a:r>
            <a:r>
              <a:rPr lang="fa-IR" sz="1600" b="1" dirty="0" smtClean="0">
                <a:cs typeface="B Zar" panose="00000400000000000000" pitchFamily="2" charset="-78"/>
              </a:rPr>
              <a:t>متغییر </a:t>
            </a:r>
            <a:r>
              <a:rPr lang="fa-IR" sz="1600" b="1" dirty="0">
                <a:cs typeface="B Zar" panose="00000400000000000000" pitchFamily="2" charset="-78"/>
              </a:rPr>
              <a:t>رشته </a:t>
            </a:r>
            <a:r>
              <a:rPr lang="fa-IR" sz="1600" b="1" dirty="0" smtClean="0">
                <a:cs typeface="B Zar" panose="00000400000000000000" pitchFamily="2" charset="-78"/>
              </a:rPr>
              <a:t>ای</a:t>
            </a:r>
            <a:endParaRPr lang="fa-IR" sz="1600" b="1" dirty="0">
              <a:cs typeface="B Zar" panose="00000400000000000000" pitchFamily="2" charset="-78"/>
            </a:endParaRPr>
          </a:p>
          <a:p>
            <a:pPr marL="0" indent="0" algn="just">
              <a:lnSpc>
                <a:spcPct val="150000"/>
              </a:lnSpc>
              <a:buNone/>
              <a:defRPr/>
            </a:pPr>
            <a:endParaRPr lang="fa-IR" sz="1100" b="1" dirty="0">
              <a:cs typeface="B Zar" panose="00000400000000000000" pitchFamily="2" charset="-78"/>
            </a:endParaRPr>
          </a:p>
          <a:p>
            <a:pPr marL="0" indent="0" algn="just">
              <a:lnSpc>
                <a:spcPct val="150000"/>
              </a:lnSpc>
              <a:buNone/>
              <a:defRPr/>
            </a:pPr>
            <a:r>
              <a:rPr lang="fa-IR" sz="1600" b="1" dirty="0" smtClean="0">
                <a:cs typeface="B Zar" panose="00000400000000000000" pitchFamily="2" charset="-78"/>
              </a:rPr>
              <a:t>مثال : یک مقدار رشته ای را از ورودی خوانده و در متغیر </a:t>
            </a:r>
            <a:r>
              <a:rPr lang="en-US" sz="1600" b="1" dirty="0" smtClean="0">
                <a:cs typeface="B Zar" panose="00000400000000000000" pitchFamily="2" charset="-78"/>
              </a:rPr>
              <a:t>S1</a:t>
            </a:r>
            <a:r>
              <a:rPr lang="fa-IR" sz="1600" b="1" dirty="0" smtClean="0">
                <a:cs typeface="B Zar" panose="00000400000000000000" pitchFamily="2" charset="-78"/>
              </a:rPr>
              <a:t> قرار دهید :</a:t>
            </a:r>
          </a:p>
          <a:p>
            <a:pPr marL="0" indent="0" algn="l">
              <a:lnSpc>
                <a:spcPct val="150000"/>
              </a:lnSpc>
              <a:buNone/>
              <a:defRPr/>
            </a:pPr>
            <a:r>
              <a:rPr lang="en-US" sz="1600" b="1" dirty="0" smtClean="0">
                <a:cs typeface="B Zar" panose="00000400000000000000" pitchFamily="2" charset="-78"/>
              </a:rPr>
              <a:t>string   S1 = TextBox1.Text;</a:t>
            </a:r>
          </a:p>
          <a:p>
            <a:pPr marL="0" indent="0" algn="just">
              <a:lnSpc>
                <a:spcPct val="150000"/>
              </a:lnSpc>
              <a:buNone/>
              <a:defRPr/>
            </a:pPr>
            <a:r>
              <a:rPr lang="fa-IR" sz="1600" b="1" dirty="0" smtClean="0">
                <a:cs typeface="B Zar" panose="00000400000000000000" pitchFamily="2" charset="-78"/>
              </a:rPr>
              <a:t>برای دریافت مقادیر عددی، باید پس از دریافت مقادیر، آنرا به یک مقدار عددی تبدیل نماییم . مثال : </a:t>
            </a:r>
          </a:p>
          <a:p>
            <a:pPr marL="0" indent="0" algn="l">
              <a:lnSpc>
                <a:spcPct val="150000"/>
              </a:lnSpc>
              <a:buNone/>
              <a:defRPr/>
            </a:pPr>
            <a:r>
              <a:rPr lang="en-US" sz="1600" b="1" dirty="0" smtClean="0">
                <a:cs typeface="B Zar" panose="00000400000000000000" pitchFamily="2" charset="-78"/>
              </a:rPr>
              <a:t>long   L1 = long.Parse (TextBox1.Text);</a:t>
            </a:r>
            <a:endParaRPr lang="fa-IR" sz="1600" b="1" dirty="0">
              <a:cs typeface="B Zar" panose="00000400000000000000" pitchFamily="2" charset="-78"/>
            </a:endParaRPr>
          </a:p>
          <a:p>
            <a:pPr marL="0" indent="0" algn="just">
              <a:lnSpc>
                <a:spcPct val="150000"/>
              </a:lnSpc>
              <a:buNone/>
            </a:pPr>
            <a:endParaRPr lang="fa-IR" altLang="fa-IR" sz="1600" b="1" dirty="0">
              <a:cs typeface="B Nazanin"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6</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3837248" y="411765"/>
            <a:ext cx="4165600" cy="556532"/>
          </a:xfrm>
        </p:spPr>
        <p:txBody>
          <a:bodyPr anchor="t">
            <a:noAutofit/>
          </a:bodyPr>
          <a:lstStyle/>
          <a:p>
            <a:pPr algn="r"/>
            <a:r>
              <a:rPr lang="fa-IR" sz="2800" dirty="0" smtClean="0">
                <a:solidFill>
                  <a:srgbClr val="C00000"/>
                </a:solidFill>
                <a:latin typeface="Times New Roman" pitchFamily="18" charset="0"/>
                <a:cs typeface="B Titr" pitchFamily="2" charset="-78"/>
              </a:rPr>
              <a:t>کنترل </a:t>
            </a:r>
            <a:r>
              <a:rPr lang="en-US" sz="2800" b="1" dirty="0" smtClean="0">
                <a:solidFill>
                  <a:srgbClr val="C00000"/>
                </a:solidFill>
                <a:latin typeface="Times New Roman" pitchFamily="18" charset="0"/>
                <a:cs typeface="B Titr" pitchFamily="2" charset="-78"/>
              </a:rPr>
              <a:t>TextBox</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13" name="Rounded Rectangle 12"/>
          <p:cNvSpPr/>
          <p:nvPr/>
        </p:nvSpPr>
        <p:spPr>
          <a:xfrm>
            <a:off x="1982739" y="2530753"/>
            <a:ext cx="4978400" cy="757382"/>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921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lnSpcReduction="10000"/>
          </a:bodyPr>
          <a:lstStyle/>
          <a:p>
            <a:pPr marL="0" indent="0" algn="just">
              <a:lnSpc>
                <a:spcPct val="150000"/>
              </a:lnSpc>
              <a:buNone/>
            </a:pPr>
            <a:r>
              <a:rPr lang="fa-IR" altLang="fa-IR" sz="1800" b="1" dirty="0" smtClean="0">
                <a:cs typeface="B Zar" panose="00000400000000000000" pitchFamily="2" charset="-78"/>
              </a:rPr>
              <a:t>کنترل </a:t>
            </a:r>
            <a:r>
              <a:rPr lang="en-US" altLang="fa-IR" sz="1800" b="1" dirty="0" smtClean="0">
                <a:cs typeface="B Zar" panose="00000400000000000000" pitchFamily="2" charset="-78"/>
              </a:rPr>
              <a:t>Label</a:t>
            </a:r>
            <a:r>
              <a:rPr lang="fa-IR" altLang="fa-IR" sz="1800" b="1" dirty="0" smtClean="0">
                <a:cs typeface="B Zar" panose="00000400000000000000" pitchFamily="2" charset="-78"/>
              </a:rPr>
              <a:t> برای نمایش خروجی بکار می رود. این کنترل دارای خصوصیتی بنام </a:t>
            </a:r>
            <a:r>
              <a:rPr lang="en-US" altLang="fa-IR" sz="1800" b="1" dirty="0" smtClean="0">
                <a:cs typeface="B Zar" panose="00000400000000000000" pitchFamily="2" charset="-78"/>
              </a:rPr>
              <a:t>Text</a:t>
            </a:r>
            <a:r>
              <a:rPr lang="fa-IR" altLang="fa-IR" sz="1800" b="1" dirty="0" smtClean="0">
                <a:cs typeface="B Zar" panose="00000400000000000000" pitchFamily="2" charset="-78"/>
              </a:rPr>
              <a:t> میباشد که محتویات </a:t>
            </a:r>
            <a:r>
              <a:rPr lang="en-US" altLang="fa-IR" sz="1800" b="1" dirty="0">
                <a:cs typeface="B Zar" panose="00000400000000000000" pitchFamily="2" charset="-78"/>
              </a:rPr>
              <a:t>Label</a:t>
            </a:r>
            <a:r>
              <a:rPr lang="fa-IR" altLang="fa-IR" sz="1800" b="1" dirty="0">
                <a:cs typeface="B Zar" panose="00000400000000000000" pitchFamily="2" charset="-78"/>
              </a:rPr>
              <a:t> </a:t>
            </a:r>
            <a:r>
              <a:rPr lang="fa-IR" altLang="fa-IR" sz="1800" b="1" dirty="0" smtClean="0">
                <a:cs typeface="B Zar" panose="00000400000000000000" pitchFamily="2" charset="-78"/>
              </a:rPr>
              <a:t>را بصورت یک مقدار رشته ای (</a:t>
            </a:r>
            <a:r>
              <a:rPr lang="en-US" altLang="fa-IR" sz="1800" b="1" dirty="0" smtClean="0">
                <a:cs typeface="B Zar" panose="00000400000000000000" pitchFamily="2" charset="-78"/>
              </a:rPr>
              <a:t>String</a:t>
            </a:r>
            <a:r>
              <a:rPr lang="fa-IR" altLang="fa-IR" sz="1800" b="1" dirty="0" smtClean="0">
                <a:cs typeface="B Zar" panose="00000400000000000000" pitchFamily="2" charset="-78"/>
              </a:rPr>
              <a:t>) حفظ می نماید. </a:t>
            </a:r>
          </a:p>
          <a:p>
            <a:pPr marL="0" indent="0" algn="just">
              <a:lnSpc>
                <a:spcPct val="150000"/>
              </a:lnSpc>
              <a:buNone/>
            </a:pPr>
            <a:r>
              <a:rPr lang="fa-IR" altLang="fa-IR" sz="1800" b="1" dirty="0" smtClean="0">
                <a:cs typeface="B Zar" panose="00000400000000000000" pitchFamily="2" charset="-78"/>
              </a:rPr>
              <a:t>برای استفاده از عنصر </a:t>
            </a:r>
            <a:r>
              <a:rPr lang="en-US" altLang="fa-IR" sz="1800" b="1" dirty="0">
                <a:cs typeface="B Zar" panose="00000400000000000000" pitchFamily="2" charset="-78"/>
              </a:rPr>
              <a:t>Label</a:t>
            </a:r>
            <a:r>
              <a:rPr lang="fa-IR" altLang="fa-IR" sz="1800" b="1" dirty="0">
                <a:cs typeface="B Zar" panose="00000400000000000000" pitchFamily="2" charset="-78"/>
              </a:rPr>
              <a:t> به </a:t>
            </a:r>
            <a:r>
              <a:rPr lang="fa-IR" altLang="fa-IR" sz="1800" b="1" dirty="0" smtClean="0">
                <a:cs typeface="B Zar" panose="00000400000000000000" pitchFamily="2" charset="-78"/>
              </a:rPr>
              <a:t>شکل زیر عمل می کنیم : </a:t>
            </a:r>
          </a:p>
          <a:p>
            <a:pPr marL="0" indent="0" algn="just">
              <a:lnSpc>
                <a:spcPct val="150000"/>
              </a:lnSpc>
              <a:buNone/>
            </a:pPr>
            <a:endParaRPr lang="fa-IR" altLang="fa-IR" sz="1600" b="1" dirty="0" smtClean="0">
              <a:cs typeface="B Nazanin" panose="00000400000000000000" pitchFamily="2" charset="-78"/>
            </a:endParaRPr>
          </a:p>
          <a:p>
            <a:pPr marL="0" indent="0" algn="ctr">
              <a:lnSpc>
                <a:spcPct val="150000"/>
              </a:lnSpc>
              <a:buNone/>
              <a:defRPr/>
            </a:pPr>
            <a:r>
              <a:rPr lang="fa-IR" sz="1600" b="1" dirty="0" smtClean="0">
                <a:solidFill>
                  <a:srgbClr val="FF0000"/>
                </a:solidFill>
                <a:cs typeface="B Zar" panose="00000400000000000000" pitchFamily="2" charset="-78"/>
              </a:rPr>
              <a:t>شکل </a:t>
            </a:r>
            <a:r>
              <a:rPr lang="fa-IR" sz="1600" b="1" dirty="0">
                <a:solidFill>
                  <a:srgbClr val="FF0000"/>
                </a:solidFill>
                <a:cs typeface="B Zar" panose="00000400000000000000" pitchFamily="2" charset="-78"/>
              </a:rPr>
              <a:t>کلی </a:t>
            </a:r>
            <a:r>
              <a:rPr lang="fa-IR" sz="1600" b="1" dirty="0" smtClean="0">
                <a:solidFill>
                  <a:srgbClr val="FF0000"/>
                </a:solidFill>
                <a:cs typeface="B Zar" panose="00000400000000000000" pitchFamily="2" charset="-78"/>
              </a:rPr>
              <a:t>:           </a:t>
            </a:r>
            <a:r>
              <a:rPr lang="en-US" sz="1600" b="1" dirty="0" smtClean="0">
                <a:solidFill>
                  <a:srgbClr val="FF0000"/>
                </a:solidFill>
                <a:cs typeface="B Zar" panose="00000400000000000000" pitchFamily="2" charset="-78"/>
              </a:rPr>
              <a:t>     </a:t>
            </a:r>
            <a:r>
              <a:rPr lang="fa-IR" sz="1600" b="1" dirty="0" smtClean="0">
                <a:solidFill>
                  <a:srgbClr val="FF0000"/>
                </a:solidFill>
                <a:cs typeface="B Zar" panose="00000400000000000000" pitchFamily="2" charset="-78"/>
              </a:rPr>
              <a:t>              </a:t>
            </a:r>
            <a:r>
              <a:rPr lang="en-US" sz="1600" b="1" dirty="0" smtClean="0">
                <a:cs typeface="B Zar" panose="00000400000000000000" pitchFamily="2" charset="-78"/>
              </a:rPr>
              <a:t>;</a:t>
            </a:r>
            <a:r>
              <a:rPr lang="fa-IR" sz="1600" b="1" dirty="0" smtClean="0">
                <a:cs typeface="B Zar" panose="00000400000000000000" pitchFamily="2" charset="-78"/>
              </a:rPr>
              <a:t> متغییر </a:t>
            </a:r>
            <a:r>
              <a:rPr lang="fa-IR" sz="1600" b="1" dirty="0">
                <a:cs typeface="B Zar" panose="00000400000000000000" pitchFamily="2" charset="-78"/>
              </a:rPr>
              <a:t>رشته </a:t>
            </a:r>
            <a:r>
              <a:rPr lang="fa-IR" sz="1600" b="1" dirty="0" smtClean="0">
                <a:cs typeface="B Zar" panose="00000400000000000000" pitchFamily="2" charset="-78"/>
              </a:rPr>
              <a:t>ای = </a:t>
            </a:r>
            <a:r>
              <a:rPr lang="en-US" sz="1600" b="1" dirty="0">
                <a:cs typeface="B Zar" panose="00000400000000000000" pitchFamily="2" charset="-78"/>
              </a:rPr>
              <a:t>Text</a:t>
            </a:r>
            <a:r>
              <a:rPr lang="fa-IR" sz="1600" b="1" dirty="0">
                <a:cs typeface="B Zar" panose="00000400000000000000" pitchFamily="2" charset="-78"/>
              </a:rPr>
              <a:t> . </a:t>
            </a:r>
            <a:r>
              <a:rPr lang="en-US" altLang="fa-IR" sz="1600" b="1" dirty="0" smtClean="0">
                <a:cs typeface="B Zar" panose="00000400000000000000" pitchFamily="2" charset="-78"/>
              </a:rPr>
              <a:t>Label</a:t>
            </a:r>
            <a:endParaRPr lang="fa-IR" sz="1600" b="1" dirty="0">
              <a:cs typeface="B Zar" panose="00000400000000000000" pitchFamily="2" charset="-78"/>
            </a:endParaRPr>
          </a:p>
          <a:p>
            <a:pPr marL="0" indent="0" algn="just">
              <a:lnSpc>
                <a:spcPct val="150000"/>
              </a:lnSpc>
              <a:buNone/>
              <a:defRPr/>
            </a:pPr>
            <a:endParaRPr lang="fa-IR" sz="1100" b="1" dirty="0">
              <a:cs typeface="B Zar" panose="00000400000000000000" pitchFamily="2" charset="-78"/>
            </a:endParaRPr>
          </a:p>
          <a:p>
            <a:pPr marL="0" indent="0" algn="just">
              <a:lnSpc>
                <a:spcPct val="150000"/>
              </a:lnSpc>
              <a:buNone/>
              <a:defRPr/>
            </a:pPr>
            <a:r>
              <a:rPr lang="fa-IR" sz="1600" b="1" dirty="0" smtClean="0">
                <a:cs typeface="B Zar" panose="00000400000000000000" pitchFamily="2" charset="-78"/>
              </a:rPr>
              <a:t>مثال : محتویات متغیر </a:t>
            </a:r>
            <a:r>
              <a:rPr lang="en-US" sz="1600" b="1" dirty="0" smtClean="0">
                <a:cs typeface="B Zar" panose="00000400000000000000" pitchFamily="2" charset="-78"/>
              </a:rPr>
              <a:t>S1</a:t>
            </a:r>
            <a:r>
              <a:rPr lang="fa-IR" sz="1600" b="1" dirty="0" smtClean="0">
                <a:cs typeface="B Zar" panose="00000400000000000000" pitchFamily="2" charset="-78"/>
              </a:rPr>
              <a:t> </a:t>
            </a:r>
            <a:r>
              <a:rPr lang="fa-IR" sz="1600" b="1" smtClean="0">
                <a:cs typeface="B Zar" panose="00000400000000000000" pitchFamily="2" charset="-78"/>
              </a:rPr>
              <a:t>را </a:t>
            </a:r>
            <a:r>
              <a:rPr lang="fa-IR" sz="1600" b="1" smtClean="0">
                <a:cs typeface="B Zar" panose="00000400000000000000" pitchFamily="2" charset="-78"/>
              </a:rPr>
              <a:t>در </a:t>
            </a:r>
            <a:r>
              <a:rPr lang="fa-IR" sz="1600" b="1" dirty="0" smtClean="0">
                <a:cs typeface="B Zar" panose="00000400000000000000" pitchFamily="2" charset="-78"/>
              </a:rPr>
              <a:t>خروجی نشان دهید :</a:t>
            </a:r>
          </a:p>
          <a:p>
            <a:pPr marL="0" indent="0" algn="l">
              <a:lnSpc>
                <a:spcPct val="150000"/>
              </a:lnSpc>
              <a:buNone/>
              <a:defRPr/>
            </a:pPr>
            <a:r>
              <a:rPr lang="en-US" sz="1600" b="1" dirty="0" smtClean="0">
                <a:cs typeface="B Zar" panose="00000400000000000000" pitchFamily="2" charset="-78"/>
              </a:rPr>
              <a:t>Label1.Text = S1 ;</a:t>
            </a:r>
          </a:p>
          <a:p>
            <a:pPr marL="0" indent="0" algn="just">
              <a:lnSpc>
                <a:spcPct val="150000"/>
              </a:lnSpc>
              <a:buNone/>
              <a:defRPr/>
            </a:pPr>
            <a:r>
              <a:rPr lang="fa-IR" sz="1600" b="1" dirty="0" smtClean="0">
                <a:cs typeface="B Zar" panose="00000400000000000000" pitchFamily="2" charset="-78"/>
              </a:rPr>
              <a:t>مثال : نام خود را در خروجی نشان دهید : </a:t>
            </a:r>
          </a:p>
          <a:p>
            <a:pPr marL="0" indent="0" algn="l">
              <a:lnSpc>
                <a:spcPct val="150000"/>
              </a:lnSpc>
              <a:buNone/>
              <a:defRPr/>
            </a:pPr>
            <a:r>
              <a:rPr lang="en-US" sz="1600" b="1" dirty="0">
                <a:cs typeface="B Zar" panose="00000400000000000000" pitchFamily="2" charset="-78"/>
              </a:rPr>
              <a:t>Label1.Text = </a:t>
            </a:r>
            <a:r>
              <a:rPr lang="en-US" sz="1600" b="1" dirty="0" smtClean="0">
                <a:cs typeface="B Zar" panose="00000400000000000000" pitchFamily="2" charset="-78"/>
              </a:rPr>
              <a:t>“AmirReza” ;</a:t>
            </a:r>
            <a:endParaRPr lang="en-US" sz="1600" b="1" dirty="0">
              <a:cs typeface="B Zar" panose="00000400000000000000" pitchFamily="2" charset="-78"/>
            </a:endParaRPr>
          </a:p>
          <a:p>
            <a:pPr marL="0" indent="0" algn="just">
              <a:lnSpc>
                <a:spcPct val="150000"/>
              </a:lnSpc>
              <a:buNone/>
            </a:pPr>
            <a:endParaRPr lang="fa-IR" altLang="fa-IR" sz="1600" b="1" dirty="0">
              <a:cs typeface="B Nazanin"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7</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3837248" y="411765"/>
            <a:ext cx="4165600" cy="556532"/>
          </a:xfrm>
        </p:spPr>
        <p:txBody>
          <a:bodyPr anchor="t">
            <a:noAutofit/>
          </a:bodyPr>
          <a:lstStyle/>
          <a:p>
            <a:pPr algn="r"/>
            <a:r>
              <a:rPr lang="fa-IR" sz="2800" dirty="0" smtClean="0">
                <a:solidFill>
                  <a:srgbClr val="C00000"/>
                </a:solidFill>
                <a:latin typeface="Times New Roman" pitchFamily="18" charset="0"/>
                <a:cs typeface="B Titr" pitchFamily="2" charset="-78"/>
              </a:rPr>
              <a:t>کنترل </a:t>
            </a:r>
            <a:r>
              <a:rPr lang="en-US" sz="2800" b="1" dirty="0" smtClean="0">
                <a:solidFill>
                  <a:srgbClr val="C00000"/>
                </a:solidFill>
                <a:latin typeface="Times New Roman" pitchFamily="18" charset="0"/>
                <a:cs typeface="B Titr" pitchFamily="2" charset="-78"/>
              </a:rPr>
              <a:t>Label</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13" name="Rounded Rectangle 12"/>
          <p:cNvSpPr/>
          <p:nvPr/>
        </p:nvSpPr>
        <p:spPr>
          <a:xfrm>
            <a:off x="1982739" y="2530753"/>
            <a:ext cx="4978400" cy="757382"/>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9733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fontScale="92500" lnSpcReduction="10000"/>
          </a:bodyPr>
          <a:lstStyle/>
          <a:p>
            <a:pPr marL="0" indent="0" algn="just">
              <a:lnSpc>
                <a:spcPct val="150000"/>
              </a:lnSpc>
              <a:buNone/>
            </a:pPr>
            <a:r>
              <a:rPr lang="fa-IR" altLang="fa-IR" sz="1800" b="1" dirty="0" smtClean="0">
                <a:cs typeface="B Zar" panose="00000400000000000000" pitchFamily="2" charset="-78"/>
              </a:rPr>
              <a:t>کنترل </a:t>
            </a:r>
            <a:r>
              <a:rPr lang="en-US" altLang="fa-IR" sz="1800" b="1" dirty="0" smtClean="0">
                <a:cs typeface="B Zar" panose="00000400000000000000" pitchFamily="2" charset="-78"/>
              </a:rPr>
              <a:t>Button</a:t>
            </a:r>
            <a:r>
              <a:rPr lang="fa-IR" altLang="fa-IR" sz="1800" b="1" dirty="0" smtClean="0">
                <a:cs typeface="B Zar" panose="00000400000000000000" pitchFamily="2" charset="-78"/>
              </a:rPr>
              <a:t> جهت اجرای دستورات با اشاره موس بکار می رود. این کنترل رویدادهای مختلفی است که برای هر یک میتوان بصورت جداگانه دستورات اجرایی نوشت .</a:t>
            </a:r>
          </a:p>
          <a:p>
            <a:pPr marL="0" indent="0" algn="just">
              <a:lnSpc>
                <a:spcPct val="150000"/>
              </a:lnSpc>
              <a:buNone/>
            </a:pPr>
            <a:r>
              <a:rPr lang="fa-IR" altLang="fa-IR" sz="1800" b="1" dirty="0" smtClean="0">
                <a:cs typeface="B Zar" panose="00000400000000000000" pitchFamily="2" charset="-78"/>
              </a:rPr>
              <a:t>با دوبار کلیک نمودن روی کنترل </a:t>
            </a:r>
            <a:r>
              <a:rPr lang="en-US" altLang="fa-IR" sz="1800" b="1" dirty="0" smtClean="0">
                <a:cs typeface="B Zar" panose="00000400000000000000" pitchFamily="2" charset="-78"/>
              </a:rPr>
              <a:t>Button</a:t>
            </a:r>
            <a:r>
              <a:rPr lang="fa-IR" altLang="fa-IR" sz="1800" b="1" dirty="0" smtClean="0">
                <a:cs typeface="B Zar" panose="00000400000000000000" pitchFamily="2" charset="-78"/>
              </a:rPr>
              <a:t> ، رویداد </a:t>
            </a:r>
            <a:r>
              <a:rPr lang="en-US" altLang="fa-IR" sz="1800" b="1" dirty="0" smtClean="0">
                <a:cs typeface="B Zar" panose="00000400000000000000" pitchFamily="2" charset="-78"/>
              </a:rPr>
              <a:t>click</a:t>
            </a:r>
            <a:r>
              <a:rPr lang="fa-IR" altLang="fa-IR" sz="1800" b="1" dirty="0" smtClean="0">
                <a:cs typeface="B Zar" panose="00000400000000000000" pitchFamily="2" charset="-78"/>
              </a:rPr>
              <a:t> مرتبط با آن بصورت خودکار ایجاد شده و می توان دستورات مورد نیاز را در آن قرار داد . </a:t>
            </a:r>
          </a:p>
          <a:p>
            <a:pPr marL="0" indent="0" algn="just">
              <a:lnSpc>
                <a:spcPct val="150000"/>
              </a:lnSpc>
              <a:buNone/>
            </a:pPr>
            <a:endParaRPr lang="fa-IR" altLang="fa-IR" sz="1800" b="1" dirty="0" smtClean="0">
              <a:cs typeface="B Zar" panose="00000400000000000000" pitchFamily="2" charset="-78"/>
            </a:endParaRPr>
          </a:p>
          <a:p>
            <a:pPr marL="0" indent="0" algn="l">
              <a:buNone/>
            </a:pPr>
            <a:r>
              <a:rPr lang="en-US" sz="1800" dirty="0">
                <a:solidFill>
                  <a:srgbClr val="0000FF"/>
                </a:solidFill>
                <a:latin typeface="Consolas" panose="020B0609020204030204" pitchFamily="49" charset="0"/>
              </a:rPr>
              <a:t>private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void</a:t>
            </a:r>
            <a:r>
              <a:rPr lang="en-US" sz="1800" dirty="0">
                <a:solidFill>
                  <a:srgbClr val="000000"/>
                </a:solidFill>
                <a:latin typeface="Consolas" panose="020B0609020204030204" pitchFamily="49" charset="0"/>
              </a:rPr>
              <a:t> </a:t>
            </a:r>
            <a:r>
              <a:rPr lang="en-US" sz="1800" dirty="0" smtClean="0">
                <a:solidFill>
                  <a:srgbClr val="000000"/>
                </a:solidFill>
                <a:latin typeface="Consolas" panose="020B0609020204030204" pitchFamily="49" charset="0"/>
              </a:rPr>
              <a:t>button1_Click(</a:t>
            </a:r>
            <a:r>
              <a:rPr lang="en-US" sz="1800" dirty="0" smtClean="0">
                <a:solidFill>
                  <a:srgbClr val="0000FF"/>
                </a:solidFill>
                <a:latin typeface="Consolas" panose="020B0609020204030204" pitchFamily="49" charset="0"/>
              </a:rPr>
              <a:t>object</a:t>
            </a:r>
            <a:r>
              <a:rPr lang="en-US" sz="1800" dirty="0" smtClean="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sender, </a:t>
            </a:r>
            <a:r>
              <a:rPr lang="en-US" sz="1800" dirty="0" err="1">
                <a:solidFill>
                  <a:srgbClr val="000000"/>
                </a:solidFill>
                <a:latin typeface="Consolas" panose="020B0609020204030204" pitchFamily="49" charset="0"/>
              </a:rPr>
              <a:t>EventArgs</a:t>
            </a:r>
            <a:r>
              <a:rPr lang="en-US" sz="1800" dirty="0">
                <a:solidFill>
                  <a:srgbClr val="000000"/>
                </a:solidFill>
                <a:latin typeface="Consolas" panose="020B0609020204030204" pitchFamily="49" charset="0"/>
              </a:rPr>
              <a:t> e)</a:t>
            </a:r>
          </a:p>
          <a:p>
            <a:pPr marL="0" indent="0" algn="l">
              <a:buNone/>
            </a:pPr>
            <a:r>
              <a:rPr lang="en-US" sz="1800" dirty="0">
                <a:solidFill>
                  <a:srgbClr val="000000"/>
                </a:solidFill>
                <a:latin typeface="Consolas" panose="020B0609020204030204" pitchFamily="49" charset="0"/>
              </a:rPr>
              <a:t>{</a:t>
            </a:r>
          </a:p>
          <a:p>
            <a:pPr marL="0" indent="0" algn="l">
              <a:buNone/>
            </a:pPr>
            <a:r>
              <a:rPr lang="fa-IR" sz="1800" b="1" dirty="0" smtClean="0">
                <a:solidFill>
                  <a:srgbClr val="FF0000"/>
                </a:solidFill>
                <a:cs typeface="B Zar" panose="00000400000000000000" pitchFamily="2" charset="-78"/>
              </a:rPr>
              <a:t>محل </a:t>
            </a:r>
            <a:r>
              <a:rPr lang="fa-IR" sz="1800" b="1" dirty="0">
                <a:solidFill>
                  <a:srgbClr val="FF0000"/>
                </a:solidFill>
                <a:cs typeface="B Zar" panose="00000400000000000000" pitchFamily="2" charset="-78"/>
              </a:rPr>
              <a:t>قرار گیری دستورات </a:t>
            </a:r>
            <a:endParaRPr lang="fa-IR" sz="1800" b="1" dirty="0" smtClean="0">
              <a:solidFill>
                <a:srgbClr val="FF0000"/>
              </a:solidFill>
              <a:cs typeface="B Zar" panose="00000400000000000000" pitchFamily="2" charset="-78"/>
            </a:endParaRPr>
          </a:p>
          <a:p>
            <a:pPr marL="0" indent="0" algn="l">
              <a:buNone/>
            </a:pPr>
            <a:r>
              <a:rPr lang="en-US" sz="1800" dirty="0" smtClean="0">
                <a:solidFill>
                  <a:srgbClr val="000000"/>
                </a:solidFill>
                <a:latin typeface="Consolas" panose="020B0609020204030204" pitchFamily="49" charset="0"/>
              </a:rPr>
              <a:t>}</a:t>
            </a:r>
            <a:endParaRPr lang="en-US" sz="1800" dirty="0"/>
          </a:p>
          <a:p>
            <a:pPr marL="0" indent="0" algn="just">
              <a:lnSpc>
                <a:spcPct val="150000"/>
              </a:lnSpc>
              <a:buNone/>
            </a:pPr>
            <a:endParaRPr lang="en-US" altLang="fa-IR" sz="1700" b="1" dirty="0" smtClean="0">
              <a:cs typeface="B Zar" panose="00000400000000000000" pitchFamily="2" charset="-78"/>
            </a:endParaRPr>
          </a:p>
          <a:p>
            <a:pPr marL="0" indent="0" algn="just">
              <a:lnSpc>
                <a:spcPct val="150000"/>
              </a:lnSpc>
              <a:buNone/>
            </a:pPr>
            <a:r>
              <a:rPr lang="fa-IR" altLang="fa-IR" sz="1700" b="1" dirty="0" smtClean="0">
                <a:cs typeface="B Zar" panose="00000400000000000000" pitchFamily="2" charset="-78"/>
              </a:rPr>
              <a:t>لازم به ذکر است که در </a:t>
            </a:r>
            <a:r>
              <a:rPr lang="en-US" altLang="fa-IR" sz="1700" b="1" dirty="0" smtClean="0">
                <a:cs typeface="B Zar" panose="00000400000000000000" pitchFamily="2" charset="-78"/>
              </a:rPr>
              <a:t>C#</a:t>
            </a:r>
            <a:r>
              <a:rPr lang="fa-IR" altLang="fa-IR" sz="1700" b="1" dirty="0" smtClean="0">
                <a:cs typeface="B Zar" panose="00000400000000000000" pitchFamily="2" charset="-78"/>
              </a:rPr>
              <a:t> دستورات</a:t>
            </a:r>
            <a:r>
              <a:rPr lang="fa-IR" altLang="fa-IR" sz="1700" b="1" dirty="0">
                <a:cs typeface="B Zar" panose="00000400000000000000" pitchFamily="2" charset="-78"/>
              </a:rPr>
              <a:t> </a:t>
            </a:r>
            <a:r>
              <a:rPr lang="fa-IR" altLang="fa-IR" sz="1700" b="1" dirty="0" smtClean="0">
                <a:cs typeface="B Zar" panose="00000400000000000000" pitchFamily="2" charset="-78"/>
              </a:rPr>
              <a:t>در محدوده </a:t>
            </a:r>
            <a:r>
              <a:rPr lang="en-US" altLang="fa-IR" sz="1700" b="1" dirty="0" smtClean="0">
                <a:cs typeface="B Zar" panose="00000400000000000000" pitchFamily="2" charset="-78"/>
              </a:rPr>
              <a:t>{</a:t>
            </a:r>
            <a:r>
              <a:rPr lang="en-US" altLang="fa-IR" sz="1700" b="1" dirty="0">
                <a:cs typeface="B Zar" panose="00000400000000000000" pitchFamily="2" charset="-78"/>
              </a:rPr>
              <a:t> </a:t>
            </a:r>
            <a:r>
              <a:rPr lang="en-US" altLang="fa-IR" sz="1700" b="1" dirty="0" smtClean="0">
                <a:cs typeface="B Zar" panose="00000400000000000000" pitchFamily="2" charset="-78"/>
              </a:rPr>
              <a:t> }</a:t>
            </a:r>
            <a:r>
              <a:rPr lang="fa-IR" altLang="fa-IR" sz="1700" b="1" dirty="0" smtClean="0">
                <a:cs typeface="B Zar" panose="00000400000000000000" pitchFamily="2" charset="-78"/>
              </a:rPr>
              <a:t> قرار میگیرند و خارج از آن نباید دستوری نوشت </a:t>
            </a:r>
            <a:r>
              <a:rPr lang="en-US" altLang="fa-IR" sz="1700" b="1" dirty="0" smtClean="0">
                <a:cs typeface="B Zar" panose="00000400000000000000" pitchFamily="2" charset="-78"/>
              </a:rPr>
              <a:t>.</a:t>
            </a:r>
            <a:endParaRPr lang="fa-IR" altLang="fa-IR" sz="1700" b="1" dirty="0" smtClean="0">
              <a:cs typeface="B Zar" panose="00000400000000000000" pitchFamily="2" charset="-78"/>
            </a:endParaRP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8</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3837248" y="411765"/>
            <a:ext cx="4165600" cy="556532"/>
          </a:xfrm>
        </p:spPr>
        <p:txBody>
          <a:bodyPr anchor="t">
            <a:noAutofit/>
          </a:bodyPr>
          <a:lstStyle/>
          <a:p>
            <a:pPr algn="r"/>
            <a:r>
              <a:rPr lang="fa-IR" sz="2800" dirty="0" smtClean="0">
                <a:solidFill>
                  <a:srgbClr val="C00000"/>
                </a:solidFill>
                <a:latin typeface="Times New Roman" pitchFamily="18" charset="0"/>
                <a:cs typeface="B Titr" pitchFamily="2" charset="-78"/>
              </a:rPr>
              <a:t>کنترل </a:t>
            </a:r>
            <a:r>
              <a:rPr lang="en-US" sz="2800" b="1" dirty="0" smtClean="0">
                <a:solidFill>
                  <a:srgbClr val="C00000"/>
                </a:solidFill>
                <a:latin typeface="Times New Roman" pitchFamily="18" charset="0"/>
                <a:cs typeface="B Titr" pitchFamily="2" charset="-78"/>
              </a:rPr>
              <a:t>Button</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Tree>
    <p:extLst>
      <p:ext uri="{BB962C8B-B14F-4D97-AF65-F5344CB8AC3E}">
        <p14:creationId xmlns:p14="http://schemas.microsoft.com/office/powerpoint/2010/main" val="127263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45" y="1004711"/>
            <a:ext cx="7650788" cy="4056816"/>
          </a:xfrm>
        </p:spPr>
        <p:txBody>
          <a:bodyPr anchor="t">
            <a:normAutofit/>
          </a:bodyPr>
          <a:lstStyle/>
          <a:p>
            <a:pPr marL="0" indent="0" algn="just">
              <a:lnSpc>
                <a:spcPct val="150000"/>
              </a:lnSpc>
              <a:buNone/>
            </a:pPr>
            <a:r>
              <a:rPr lang="fa-IR" altLang="fa-IR" sz="1800" b="1" dirty="0" smtClean="0">
                <a:cs typeface="B Zar" panose="00000400000000000000" pitchFamily="2" charset="-78"/>
              </a:rPr>
              <a:t>مثال 1 : برنامه ای بنویسید که 2 عدد را از ورودی خوانده و حاصل جمع آنها را نشان دهد : </a:t>
            </a:r>
          </a:p>
        </p:txBody>
      </p:sp>
      <p:sp>
        <p:nvSpPr>
          <p:cNvPr id="6" name="Slide Number Placeholder 5"/>
          <p:cNvSpPr>
            <a:spLocks noGrp="1"/>
          </p:cNvSpPr>
          <p:nvPr>
            <p:ph type="sldNum" sz="quarter" idx="12"/>
          </p:nvPr>
        </p:nvSpPr>
        <p:spPr>
          <a:xfrm>
            <a:off x="767644" y="9865"/>
            <a:ext cx="762000" cy="304271"/>
          </a:xfrm>
        </p:spPr>
        <p:txBody>
          <a:bodyPr/>
          <a:lstStyle/>
          <a:p>
            <a:pPr algn="l"/>
            <a:fld id="{D4CCA928-7052-4FDA-A32F-759082E81CC8}" type="slidenum">
              <a:rPr lang="fa-IR" sz="1800" smtClean="0">
                <a:solidFill>
                  <a:schemeClr val="bg1"/>
                </a:solidFill>
                <a:cs typeface="B Homa" pitchFamily="2" charset="-78"/>
              </a:rPr>
              <a:pPr algn="l"/>
              <a:t>9</a:t>
            </a:fld>
            <a:endParaRPr lang="fa-IR" sz="1800" dirty="0">
              <a:solidFill>
                <a:schemeClr val="bg1"/>
              </a:solidFill>
              <a:cs typeface="B Homa" pitchFamily="2" charset="-78"/>
            </a:endParaRPr>
          </a:p>
        </p:txBody>
      </p:sp>
      <p:sp>
        <p:nvSpPr>
          <p:cNvPr id="5" name="Footer Placeholder 3"/>
          <p:cNvSpPr txBox="1">
            <a:spLocks/>
          </p:cNvSpPr>
          <p:nvPr/>
        </p:nvSpPr>
        <p:spPr>
          <a:xfrm>
            <a:off x="4405746" y="1"/>
            <a:ext cx="3891588" cy="324000"/>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r"/>
            <a:r>
              <a:rPr lang="fa-IR" sz="1400" dirty="0" smtClean="0">
                <a:solidFill>
                  <a:schemeClr val="bg1"/>
                </a:solidFill>
                <a:cs typeface="B Traffic" panose="00000400000000000000" pitchFamily="2" charset="-78"/>
              </a:rPr>
              <a:t>برنامه سازی پیشرفته ـ جلسه سوم</a:t>
            </a:r>
            <a:endParaRPr lang="fa-IR" sz="1400" dirty="0">
              <a:solidFill>
                <a:schemeClr val="bg1"/>
              </a:solidFill>
              <a:cs typeface="B Traffic" panose="00000400000000000000" pitchFamily="2" charset="-78"/>
            </a:endParaRPr>
          </a:p>
        </p:txBody>
      </p:sp>
      <p:sp>
        <p:nvSpPr>
          <p:cNvPr id="10" name="Title 1"/>
          <p:cNvSpPr>
            <a:spLocks noGrp="1"/>
          </p:cNvSpPr>
          <p:nvPr>
            <p:ph type="title"/>
          </p:nvPr>
        </p:nvSpPr>
        <p:spPr>
          <a:xfrm>
            <a:off x="757381" y="411765"/>
            <a:ext cx="7245467" cy="556532"/>
          </a:xfrm>
        </p:spPr>
        <p:txBody>
          <a:bodyPr anchor="t">
            <a:noAutofit/>
          </a:bodyPr>
          <a:lstStyle/>
          <a:p>
            <a:pPr algn="r"/>
            <a:r>
              <a:rPr lang="fa-IR" sz="2800" dirty="0" smtClean="0">
                <a:solidFill>
                  <a:srgbClr val="C00000"/>
                </a:solidFill>
                <a:latin typeface="Times New Roman" pitchFamily="18" charset="0"/>
                <a:cs typeface="B Titr" pitchFamily="2" charset="-78"/>
              </a:rPr>
              <a:t>نمونه مثال برنامه </a:t>
            </a:r>
            <a:r>
              <a:rPr lang="fa-IR" sz="2800" dirty="0">
                <a:solidFill>
                  <a:srgbClr val="C00000"/>
                </a:solidFill>
                <a:latin typeface="Times New Roman" pitchFamily="18" charset="0"/>
                <a:cs typeface="B Titr" pitchFamily="2" charset="-78"/>
              </a:rPr>
              <a:t>های ساده در </a:t>
            </a:r>
            <a:r>
              <a:rPr lang="en-US" sz="2800" b="1" dirty="0">
                <a:solidFill>
                  <a:srgbClr val="C00000"/>
                </a:solidFill>
                <a:latin typeface="Times New Roman" pitchFamily="18" charset="0"/>
                <a:cs typeface="B Titr" pitchFamily="2" charset="-78"/>
              </a:rPr>
              <a:t>C</a:t>
            </a:r>
            <a:r>
              <a:rPr lang="en-US" sz="2800" b="1" dirty="0" smtClean="0">
                <a:solidFill>
                  <a:srgbClr val="C00000"/>
                </a:solidFill>
                <a:latin typeface="Times New Roman" pitchFamily="18" charset="0"/>
                <a:cs typeface="B Titr" pitchFamily="2" charset="-78"/>
              </a:rPr>
              <a:t>#</a:t>
            </a:r>
            <a:endParaRPr lang="fa-IR" sz="2800" b="1" dirty="0">
              <a:solidFill>
                <a:srgbClr val="C00000"/>
              </a:solidFill>
              <a:latin typeface="Times New Roman" pitchFamily="18" charset="0"/>
              <a:cs typeface="B Titr" pitchFamily="2" charset="-78"/>
            </a:endParaRPr>
          </a:p>
        </p:txBody>
      </p:sp>
      <p:sp>
        <p:nvSpPr>
          <p:cNvPr id="11" name="Half Frame 10"/>
          <p:cNvSpPr/>
          <p:nvPr/>
        </p:nvSpPr>
        <p:spPr>
          <a:xfrm rot="18900000">
            <a:off x="8113968" y="471887"/>
            <a:ext cx="369582" cy="369582"/>
          </a:xfrm>
          <a:prstGeom prst="halfFrame">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schemeClr val="tx1"/>
              </a:solidFill>
            </a:endParaRPr>
          </a:p>
        </p:txBody>
      </p:sp>
      <p:sp>
        <p:nvSpPr>
          <p:cNvPr id="9" name="Footer Placeholder 3"/>
          <p:cNvSpPr txBox="1">
            <a:spLocks/>
          </p:cNvSpPr>
          <p:nvPr/>
        </p:nvSpPr>
        <p:spPr>
          <a:xfrm>
            <a:off x="757381" y="5192112"/>
            <a:ext cx="7646361" cy="330881"/>
          </a:xfrm>
          <a:prstGeom prst="rect">
            <a:avLst/>
          </a:prstGeom>
        </p:spPr>
        <p:txBody>
          <a:bodyPr vert="horz" lIns="91440" tIns="45720" rIns="91440" bIns="45720" rtlCol="0" anchor="ctr"/>
          <a:lstStyle>
            <a:defPPr>
              <a:defRPr lang="fa-IR"/>
            </a:defPPr>
            <a:lvl1pPr marL="0" algn="l" defTabSz="713232" rtl="1" eaLnBrk="1" latinLnBrk="0" hangingPunct="1">
              <a:defRPr sz="1200" b="1" kern="1200">
                <a:solidFill>
                  <a:schemeClr val="tx2">
                    <a:lumMod val="90000"/>
                    <a:lumOff val="10000"/>
                  </a:schemeClr>
                </a:solidFill>
                <a:latin typeface="+mn-lt"/>
                <a:ea typeface="+mn-ea"/>
                <a:cs typeface="+mn-cs"/>
              </a:defRPr>
            </a:lvl1pPr>
            <a:lvl2pPr marL="356616" algn="r" defTabSz="713232" rtl="1" eaLnBrk="1" latinLnBrk="0" hangingPunct="1">
              <a:defRPr sz="1400" kern="1200">
                <a:solidFill>
                  <a:schemeClr val="tx1"/>
                </a:solidFill>
                <a:latin typeface="+mn-lt"/>
                <a:ea typeface="+mn-ea"/>
                <a:cs typeface="+mn-cs"/>
              </a:defRPr>
            </a:lvl2pPr>
            <a:lvl3pPr marL="713232" algn="r" defTabSz="713232" rtl="1" eaLnBrk="1" latinLnBrk="0" hangingPunct="1">
              <a:defRPr sz="1400" kern="1200">
                <a:solidFill>
                  <a:schemeClr val="tx1"/>
                </a:solidFill>
                <a:latin typeface="+mn-lt"/>
                <a:ea typeface="+mn-ea"/>
                <a:cs typeface="+mn-cs"/>
              </a:defRPr>
            </a:lvl3pPr>
            <a:lvl4pPr marL="1069848" algn="r" defTabSz="713232" rtl="1" eaLnBrk="1" latinLnBrk="0" hangingPunct="1">
              <a:defRPr sz="1400" kern="1200">
                <a:solidFill>
                  <a:schemeClr val="tx1"/>
                </a:solidFill>
                <a:latin typeface="+mn-lt"/>
                <a:ea typeface="+mn-ea"/>
                <a:cs typeface="+mn-cs"/>
              </a:defRPr>
            </a:lvl4pPr>
            <a:lvl5pPr marL="1426464" algn="r" defTabSz="713232" rtl="1" eaLnBrk="1" latinLnBrk="0" hangingPunct="1">
              <a:defRPr sz="1400" kern="1200">
                <a:solidFill>
                  <a:schemeClr val="tx1"/>
                </a:solidFill>
                <a:latin typeface="+mn-lt"/>
                <a:ea typeface="+mn-ea"/>
                <a:cs typeface="+mn-cs"/>
              </a:defRPr>
            </a:lvl5pPr>
            <a:lvl6pPr marL="1783080" algn="r" defTabSz="713232" rtl="1" eaLnBrk="1" latinLnBrk="0" hangingPunct="1">
              <a:defRPr sz="1400" kern="1200">
                <a:solidFill>
                  <a:schemeClr val="tx1"/>
                </a:solidFill>
                <a:latin typeface="+mn-lt"/>
                <a:ea typeface="+mn-ea"/>
                <a:cs typeface="+mn-cs"/>
              </a:defRPr>
            </a:lvl6pPr>
            <a:lvl7pPr marL="2139696" algn="r" defTabSz="713232" rtl="1" eaLnBrk="1" latinLnBrk="0" hangingPunct="1">
              <a:defRPr sz="1400" kern="1200">
                <a:solidFill>
                  <a:schemeClr val="tx1"/>
                </a:solidFill>
                <a:latin typeface="+mn-lt"/>
                <a:ea typeface="+mn-ea"/>
                <a:cs typeface="+mn-cs"/>
              </a:defRPr>
            </a:lvl7pPr>
            <a:lvl8pPr marL="2496312" algn="r" defTabSz="713232" rtl="1" eaLnBrk="1" latinLnBrk="0" hangingPunct="1">
              <a:defRPr sz="1400" kern="1200">
                <a:solidFill>
                  <a:schemeClr val="tx1"/>
                </a:solidFill>
                <a:latin typeface="+mn-lt"/>
                <a:ea typeface="+mn-ea"/>
                <a:cs typeface="+mn-cs"/>
              </a:defRPr>
            </a:lvl8pPr>
            <a:lvl9pPr marL="2852928" algn="r" defTabSz="713232" rtl="1" eaLnBrk="1" latinLnBrk="0" hangingPunct="1">
              <a:defRPr sz="1400" kern="1200">
                <a:solidFill>
                  <a:schemeClr val="tx1"/>
                </a:solidFill>
                <a:latin typeface="+mn-lt"/>
                <a:ea typeface="+mn-ea"/>
                <a:cs typeface="+mn-cs"/>
              </a:defRPr>
            </a:lvl9pPr>
          </a:lstStyle>
          <a:p>
            <a:pPr algn="ctr"/>
            <a:r>
              <a:rPr lang="fa-IR" sz="1400" b="0" dirty="0" smtClean="0">
                <a:solidFill>
                  <a:schemeClr val="tx1">
                    <a:lumMod val="50000"/>
                    <a:lumOff val="50000"/>
                  </a:schemeClr>
                </a:solidFill>
                <a:cs typeface="B Traffic" pitchFamily="2" charset="-78"/>
              </a:rPr>
              <a:t>دانشگاه فنی و حرفه ای رازی اردبیل                                                                                                  </a:t>
            </a:r>
            <a:r>
              <a:rPr lang="en-US" b="0" dirty="0" smtClean="0">
                <a:solidFill>
                  <a:schemeClr val="tx1">
                    <a:lumMod val="50000"/>
                    <a:lumOff val="50000"/>
                  </a:schemeClr>
                </a:solidFill>
                <a:cs typeface="B Traffic" pitchFamily="2" charset="-78"/>
              </a:rPr>
              <a:t>http://Mashmooli.ir</a:t>
            </a:r>
            <a:endParaRPr lang="fa-IR" b="0" dirty="0">
              <a:solidFill>
                <a:schemeClr val="tx1">
                  <a:lumMod val="50000"/>
                  <a:lumOff val="50000"/>
                </a:schemeClr>
              </a:solidFill>
              <a:cs typeface="B Traffic" pitchFamily="2" charset="-78"/>
            </a:endParaRPr>
          </a:p>
        </p:txBody>
      </p:sp>
      <p:sp>
        <p:nvSpPr>
          <p:cNvPr id="12" name="Content Placeholder 2"/>
          <p:cNvSpPr txBox="1">
            <a:spLocks/>
          </p:cNvSpPr>
          <p:nvPr/>
        </p:nvSpPr>
        <p:spPr>
          <a:xfrm>
            <a:off x="833479" y="4588235"/>
            <a:ext cx="7463853" cy="491425"/>
          </a:xfrm>
          <a:prstGeom prst="rect">
            <a:avLst/>
          </a:prstGeom>
        </p:spPr>
        <p:txBody>
          <a:bodyPr vert="horz" lIns="91440" tIns="45720" rIns="91440" bIns="45720" rtlCol="0" anchor="t" anchorCtr="0">
            <a:normAutofit fontScale="92500" lnSpcReduction="20000"/>
          </a:bodyPr>
          <a:lst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ct val="150000"/>
              </a:lnSpc>
              <a:buFont typeface="Arial" pitchFamily="34" charset="0"/>
              <a:buNone/>
              <a:defRPr/>
            </a:pPr>
            <a:r>
              <a:rPr lang="fa-IR" sz="2000" b="1" dirty="0" smtClean="0">
                <a:solidFill>
                  <a:srgbClr val="7030A0"/>
                </a:solidFill>
                <a:cs typeface="B Zar" panose="00000400000000000000" pitchFamily="2" charset="-78"/>
              </a:rPr>
              <a:t>« انجام کار عملی »</a:t>
            </a:r>
            <a:endParaRPr lang="fa-IR" sz="2000" b="1" dirty="0">
              <a:solidFill>
                <a:srgbClr val="7030A0"/>
              </a:solidFill>
              <a:cs typeface="B Zar" panose="00000400000000000000" pitchFamily="2" charset="-78"/>
            </a:endParaRPr>
          </a:p>
        </p:txBody>
      </p:sp>
      <p:pic>
        <p:nvPicPr>
          <p:cNvPr id="2" name="Picture 1"/>
          <p:cNvPicPr>
            <a:picLocks noChangeAspect="1"/>
          </p:cNvPicPr>
          <p:nvPr/>
        </p:nvPicPr>
        <p:blipFill>
          <a:blip r:embed="rId3"/>
          <a:stretch>
            <a:fillRect/>
          </a:stretch>
        </p:blipFill>
        <p:spPr>
          <a:xfrm>
            <a:off x="5458835" y="1658872"/>
            <a:ext cx="2733675" cy="2619375"/>
          </a:xfrm>
          <a:prstGeom prst="rect">
            <a:avLst/>
          </a:prstGeom>
        </p:spPr>
      </p:pic>
      <p:sp>
        <p:nvSpPr>
          <p:cNvPr id="4" name="Rectangle 3"/>
          <p:cNvSpPr/>
          <p:nvPr/>
        </p:nvSpPr>
        <p:spPr>
          <a:xfrm>
            <a:off x="886835" y="1546420"/>
            <a:ext cx="4572000" cy="2062103"/>
          </a:xfrm>
          <a:prstGeom prst="rect">
            <a:avLst/>
          </a:prstGeom>
        </p:spPr>
        <p:txBody>
          <a:bodyPr>
            <a:spAutoFit/>
          </a:bodyPr>
          <a:lstStyle/>
          <a:p>
            <a:pPr algn="l" rtl="0">
              <a:lnSpc>
                <a:spcPct val="200000"/>
              </a:lnSpc>
            </a:pPr>
            <a:r>
              <a:rPr lang="en-US" sz="1600" b="1" dirty="0" smtClean="0">
                <a:solidFill>
                  <a:srgbClr val="0000FF"/>
                </a:solidFill>
                <a:latin typeface="Consolas" panose="020B0609020204030204" pitchFamily="49" charset="0"/>
              </a:rPr>
              <a:t>long</a:t>
            </a:r>
            <a:r>
              <a:rPr lang="en-US" sz="1600" b="1" dirty="0" smtClean="0">
                <a:solidFill>
                  <a:srgbClr val="000000"/>
                </a:solidFill>
                <a:latin typeface="Consolas" panose="020B0609020204030204" pitchFamily="49" charset="0"/>
              </a:rPr>
              <a:t> a = </a:t>
            </a:r>
            <a:r>
              <a:rPr lang="en-US" sz="1600" b="1" dirty="0" smtClean="0">
                <a:solidFill>
                  <a:srgbClr val="0000FF"/>
                </a:solidFill>
                <a:latin typeface="Consolas" panose="020B0609020204030204" pitchFamily="49" charset="0"/>
              </a:rPr>
              <a:t>long</a:t>
            </a:r>
            <a:r>
              <a:rPr lang="en-US" sz="1600" b="1" dirty="0" smtClean="0">
                <a:solidFill>
                  <a:srgbClr val="000000"/>
                </a:solidFill>
                <a:latin typeface="Consolas" panose="020B0609020204030204" pitchFamily="49" charset="0"/>
              </a:rPr>
              <a:t>.Parse(textBox1.Text);</a:t>
            </a:r>
          </a:p>
          <a:p>
            <a:pPr algn="l" rtl="0">
              <a:lnSpc>
                <a:spcPct val="200000"/>
              </a:lnSpc>
            </a:pPr>
            <a:r>
              <a:rPr lang="en-US" sz="1600" b="1" dirty="0" smtClean="0">
                <a:solidFill>
                  <a:srgbClr val="0000FF"/>
                </a:solidFill>
                <a:latin typeface="Consolas" panose="020B0609020204030204" pitchFamily="49" charset="0"/>
              </a:rPr>
              <a:t>long</a:t>
            </a:r>
            <a:r>
              <a:rPr lang="en-US" sz="1600" b="1" dirty="0" smtClean="0">
                <a:solidFill>
                  <a:srgbClr val="000000"/>
                </a:solidFill>
                <a:latin typeface="Consolas" panose="020B0609020204030204" pitchFamily="49" charset="0"/>
              </a:rPr>
              <a:t> b = </a:t>
            </a:r>
            <a:r>
              <a:rPr lang="en-US" sz="1600" b="1" dirty="0" smtClean="0">
                <a:solidFill>
                  <a:srgbClr val="0000FF"/>
                </a:solidFill>
                <a:latin typeface="Consolas" panose="020B0609020204030204" pitchFamily="49" charset="0"/>
              </a:rPr>
              <a:t>long</a:t>
            </a:r>
            <a:r>
              <a:rPr lang="en-US" sz="1600" b="1" dirty="0" smtClean="0">
                <a:solidFill>
                  <a:srgbClr val="000000"/>
                </a:solidFill>
                <a:latin typeface="Consolas" panose="020B0609020204030204" pitchFamily="49" charset="0"/>
              </a:rPr>
              <a:t>.Parse(textBox2.Text);</a:t>
            </a:r>
          </a:p>
          <a:p>
            <a:pPr algn="l" rtl="0">
              <a:lnSpc>
                <a:spcPct val="200000"/>
              </a:lnSpc>
            </a:pPr>
            <a:r>
              <a:rPr lang="en-US" sz="1600" b="1" dirty="0" smtClean="0">
                <a:solidFill>
                  <a:srgbClr val="0000FF"/>
                </a:solidFill>
                <a:latin typeface="Consolas" panose="020B0609020204030204" pitchFamily="49" charset="0"/>
              </a:rPr>
              <a:t>long</a:t>
            </a:r>
            <a:r>
              <a:rPr lang="en-US" sz="1600" b="1" dirty="0" smtClean="0">
                <a:solidFill>
                  <a:srgbClr val="000000"/>
                </a:solidFill>
                <a:latin typeface="Consolas" panose="020B0609020204030204" pitchFamily="49" charset="0"/>
              </a:rPr>
              <a:t> c = a + b;</a:t>
            </a:r>
          </a:p>
          <a:p>
            <a:pPr algn="l" rtl="0">
              <a:lnSpc>
                <a:spcPct val="200000"/>
              </a:lnSpc>
            </a:pPr>
            <a:r>
              <a:rPr lang="en-US" sz="1600" b="1" dirty="0" smtClean="0">
                <a:solidFill>
                  <a:srgbClr val="000000"/>
                </a:solidFill>
                <a:latin typeface="Consolas" panose="020B0609020204030204" pitchFamily="49" charset="0"/>
              </a:rPr>
              <a:t>lblResult.Text = c.ToString(); </a:t>
            </a:r>
            <a:endParaRPr lang="en-US" sz="1600" b="1" dirty="0"/>
          </a:p>
        </p:txBody>
      </p:sp>
    </p:spTree>
    <p:extLst>
      <p:ext uri="{BB962C8B-B14F-4D97-AF65-F5344CB8AC3E}">
        <p14:creationId xmlns:p14="http://schemas.microsoft.com/office/powerpoint/2010/main" val="188115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NewsPrint">
  <a:themeElements>
    <a:clrScheme name="Custom 1">
      <a:dk1>
        <a:sysClr val="windowText" lastClr="000000"/>
      </a:dk1>
      <a:lt1>
        <a:sysClr val="window" lastClr="FFFFFF"/>
      </a:lt1>
      <a:dk2>
        <a:srgbClr val="212745"/>
      </a:dk2>
      <a:lt2>
        <a:srgbClr val="B4DCFA"/>
      </a:lt2>
      <a:accent1>
        <a:srgbClr val="C00000"/>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1744</TotalTime>
  <Words>2155</Words>
  <Application>Microsoft Office PowerPoint</Application>
  <PresentationFormat>On-screen Show (16:10)</PresentationFormat>
  <Paragraphs>318</Paragraphs>
  <Slides>23</Slides>
  <Notes>22</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23</vt:i4>
      </vt:variant>
    </vt:vector>
  </HeadingPairs>
  <TitlesOfParts>
    <vt:vector size="39" baseType="lpstr">
      <vt:lpstr>Arial</vt:lpstr>
      <vt:lpstr>B Homa</vt:lpstr>
      <vt:lpstr>B Nazanin</vt:lpstr>
      <vt:lpstr>B Titr</vt:lpstr>
      <vt:lpstr>B Traffic</vt:lpstr>
      <vt:lpstr>B Yekan</vt:lpstr>
      <vt:lpstr>B Zar</vt:lpstr>
      <vt:lpstr>Calibri</vt:lpstr>
      <vt:lpstr>Consolas</vt:lpstr>
      <vt:lpstr>Garamond</vt:lpstr>
      <vt:lpstr>Impact</vt:lpstr>
      <vt:lpstr>Tahoma</vt:lpstr>
      <vt:lpstr>Times New Roman</vt:lpstr>
      <vt:lpstr>Wingdings</vt:lpstr>
      <vt:lpstr>NewsPrint</vt:lpstr>
      <vt:lpstr>Organic</vt:lpstr>
      <vt:lpstr>PowerPoint Presentation</vt:lpstr>
      <vt:lpstr>دانشگاه فنی و حرفه استان اردبیل  برنامه سازی پیشرفته</vt:lpstr>
      <vt:lpstr>برنامه سازی پیشرفته</vt:lpstr>
      <vt:lpstr>فهرست مطالب</vt:lpstr>
      <vt:lpstr>آشنایی با ابزارهای ساده WindowsForm</vt:lpstr>
      <vt:lpstr>کنترل TextBox</vt:lpstr>
      <vt:lpstr>کنترل Label</vt:lpstr>
      <vt:lpstr>کنترل Button</vt:lpstr>
      <vt:lpstr>نمونه مثال برنامه های ساده در C#</vt:lpstr>
      <vt:lpstr>نمونه مثال برنامه های ساده در C#</vt:lpstr>
      <vt:lpstr>نمونه مثال برنامه های ساده در C#</vt:lpstr>
      <vt:lpstr>دستورات شرطی در C#</vt:lpstr>
      <vt:lpstr>تعریف و استفاده از دستور IF</vt:lpstr>
      <vt:lpstr>تعریف و استفاده از دستور IF</vt:lpstr>
      <vt:lpstr>تعریف و استفاده از دستور IF</vt:lpstr>
      <vt:lpstr>تعریف و استفاده از دستور IF</vt:lpstr>
      <vt:lpstr>تعریف و استفاده از دستور IF</vt:lpstr>
      <vt:lpstr>تعریف و استفاده از دستور IF</vt:lpstr>
      <vt:lpstr>نمونه مثال برنامه های شرطی </vt:lpstr>
      <vt:lpstr>نمونه مثال برنامه های شرطی </vt:lpstr>
      <vt:lpstr>تمرین برای جلسه بعد</vt:lpstr>
      <vt:lpstr>مباحث جلسه آتی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EndNote</dc:title>
  <dc:creator>mohammad alinejad</dc:creator>
  <cp:lastModifiedBy>Mashmooli</cp:lastModifiedBy>
  <cp:revision>292</cp:revision>
  <dcterms:created xsi:type="dcterms:W3CDTF">2012-09-20T23:28:06Z</dcterms:created>
  <dcterms:modified xsi:type="dcterms:W3CDTF">2020-04-18T18:21:48Z</dcterms:modified>
</cp:coreProperties>
</file>