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925" r:id="rId1"/>
    <p:sldMasterId id="2147483937" r:id="rId2"/>
  </p:sldMasterIdLst>
  <p:notesMasterIdLst>
    <p:notesMasterId r:id="rId12"/>
  </p:notesMasterIdLst>
  <p:sldIdLst>
    <p:sldId id="400" r:id="rId3"/>
    <p:sldId id="376" r:id="rId4"/>
    <p:sldId id="256" r:id="rId5"/>
    <p:sldId id="375" r:id="rId6"/>
    <p:sldId id="357" r:id="rId7"/>
    <p:sldId id="401" r:id="rId8"/>
    <p:sldId id="402" r:id="rId9"/>
    <p:sldId id="389" r:id="rId10"/>
    <p:sldId id="355" r:id="rId11"/>
  </p:sldIdLst>
  <p:sldSz cx="9144000" cy="5715000" type="screen16x10"/>
  <p:notesSz cx="6858000" cy="9144000"/>
  <p:defaultTextStyle>
    <a:defPPr>
      <a:defRPr lang="fa-IR"/>
    </a:defPPr>
    <a:lvl1pPr marL="0" algn="r" defTabSz="713232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r" defTabSz="713232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r" defTabSz="713232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r" defTabSz="713232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r" defTabSz="713232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r" defTabSz="713232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r" defTabSz="713232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r" defTabSz="713232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r" defTabSz="713232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99"/>
    <a:srgbClr val="FF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6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78" y="1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64E1F19-CF7C-4B41-9E3F-6C1FFA79F8CE}" type="datetimeFigureOut">
              <a:rPr lang="fa-IR" smtClean="0"/>
              <a:pPr/>
              <a:t>08/26/1441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8434409-1E00-4BB4-8BDF-481B6B15E68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1775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713232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r" defTabSz="713232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r" defTabSz="713232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r" defTabSz="713232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r" defTabSz="713232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r" defTabSz="713232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r" defTabSz="713232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r" defTabSz="713232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r" defTabSz="713232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4409-1E00-4BB4-8BDF-481B6B15E683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230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4409-1E00-4BB4-8BDF-481B6B15E683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58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4409-1E00-4BB4-8BDF-481B6B15E683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1130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4409-1E00-4BB4-8BDF-481B6B15E683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9367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4409-1E00-4BB4-8BDF-481B6B15E683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0073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4409-1E00-4BB4-8BDF-481B6B15E683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2458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4409-1E00-4BB4-8BDF-481B6B15E683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5733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4409-1E00-4BB4-8BDF-481B6B15E683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601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543800" cy="1270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37000"/>
            <a:ext cx="6858000" cy="8255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F66D-808B-4E60-BBFF-DDB5ABC996AA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7239000" cy="32385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6493-F067-40B9-8192-B00F87E3A48E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71501"/>
            <a:ext cx="1828800" cy="4508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71501"/>
            <a:ext cx="5715000" cy="40640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F8A-CC79-40AC-AE93-ED1F8C7F8752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713512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559276"/>
            <a:ext cx="5111752" cy="1262944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047998"/>
            <a:ext cx="5111752" cy="1100668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4198053"/>
            <a:ext cx="673100" cy="232833"/>
          </a:xfrm>
        </p:spPr>
        <p:txBody>
          <a:bodyPr/>
          <a:lstStyle/>
          <a:p>
            <a:fld id="{8250F66D-808B-4E60-BBFF-DDB5ABC996AA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4198053"/>
            <a:ext cx="3910976" cy="232833"/>
          </a:xfrm>
        </p:spPr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4198053"/>
            <a:ext cx="413375" cy="232833"/>
          </a:xfrm>
        </p:spPr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935109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93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30AF-F13D-44A6-A586-142D31D296DE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1079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460505"/>
            <a:ext cx="6119016" cy="1518762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205043"/>
            <a:ext cx="6119018" cy="79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AAE-D7BA-49F1-A12A-2E326CA81EC6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092154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133600"/>
            <a:ext cx="3538728" cy="275844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133600"/>
            <a:ext cx="3538728" cy="275844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E186-C818-4071-8FCE-1F70D3EE8F7A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89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215444"/>
            <a:ext cx="3538728" cy="480218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702719"/>
            <a:ext cx="3538728" cy="21938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215444"/>
            <a:ext cx="3538728" cy="480218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702719"/>
            <a:ext cx="3538728" cy="21938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2FF5-B2D6-42BD-B9C4-CC83F30AF7A7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35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4A4-E091-4B4A-A042-A1C2D1A87AC2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1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D665-986B-45FF-89D7-8FAA0EB13175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639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157112"/>
            <a:ext cx="2788841" cy="11430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818443"/>
            <a:ext cx="4102100" cy="407811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525888"/>
            <a:ext cx="2788841" cy="20320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583F-2CCF-44D5-AD25-5A4552BFD961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427111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30AF-F13D-44A6-A586-142D31D296DE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569860"/>
            <a:ext cx="4681362" cy="11430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867834"/>
            <a:ext cx="2297510" cy="397933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712860"/>
            <a:ext cx="4681362" cy="1524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D1A8-154C-4705-85BB-5A48DAE7FDA1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39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012846"/>
            <a:ext cx="7207250" cy="47228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867833"/>
            <a:ext cx="7579479" cy="277989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485127"/>
            <a:ext cx="7207250" cy="411427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4C45-1BE5-43F8-B85A-1B644F1106F1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34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818443"/>
            <a:ext cx="7194549" cy="246239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619500"/>
            <a:ext cx="7194549" cy="1277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4C45-1BE5-43F8-B85A-1B644F1106F1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501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3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818443"/>
            <a:ext cx="6972299" cy="1975557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794000"/>
            <a:ext cx="6629402" cy="4868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619500"/>
            <a:ext cx="7207250" cy="1277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4C45-1BE5-43F8-B85A-1B644F1106F1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646510" y="73330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35655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4501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0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757151"/>
            <a:ext cx="7207251" cy="12240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981151"/>
            <a:ext cx="7207251" cy="717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4C45-1BE5-43F8-B85A-1B644F1106F1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818443"/>
            <a:ext cx="6972299" cy="1869723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032760"/>
            <a:ext cx="7207251" cy="73914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774723"/>
            <a:ext cx="7207251" cy="112183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4C45-1BE5-43F8-B85A-1B644F1106F1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646510" y="73330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16605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8575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96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818443"/>
            <a:ext cx="7207250" cy="186972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025140"/>
            <a:ext cx="7207251" cy="70104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725333"/>
            <a:ext cx="7207253" cy="117122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4C45-1BE5-43F8-B85A-1B644F1106F1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8575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83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6493-F067-40B9-8192-B00F87E3A48E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1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818443"/>
            <a:ext cx="1418171" cy="407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818443"/>
            <a:ext cx="5574769" cy="407811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4F8A-CC79-40AC-AE93-ED1F8C7F8752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825500"/>
            <a:ext cx="0" cy="40640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0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0"/>
            <a:ext cx="7543800" cy="13970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127500"/>
            <a:ext cx="6858000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AAE-D7BA-49F1-A12A-2E326CA81EC6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E186-C818-4071-8FCE-1F70D3EE8F7A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08000"/>
            <a:ext cx="3657600" cy="533135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508000"/>
            <a:ext cx="3657600" cy="533135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2FF5-B2D6-42BD-B9C4-CC83F30AF7A7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041135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041135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14A4-E091-4B4A-A042-A1C2D1A87AC2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D665-986B-45FF-89D7-8FAA0EB13175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81000"/>
            <a:ext cx="4594934" cy="34289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81000"/>
            <a:ext cx="2673657" cy="34290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583F-2CCF-44D5-AD25-5A4552BFD961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94694" y="2095368"/>
            <a:ext cx="3175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81000"/>
            <a:ext cx="7543800" cy="2413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921000"/>
            <a:ext cx="7391400" cy="67071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D1A8-154C-4705-85BB-5A48DAE7FDA1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1800" cy="133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71500"/>
            <a:ext cx="7543800" cy="323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517398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B7B4C45-1BE5-43F8-B85A-1B644F1106F1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5173980"/>
            <a:ext cx="487386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39640"/>
            <a:ext cx="762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1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hdr="0" ftr="0" dt="0"/>
  <p:txStyles>
    <p:titleStyle>
      <a:lvl1pPr algn="l" defTabSz="914400" rtl="1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713512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818444"/>
            <a:ext cx="7200897" cy="10865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130777"/>
            <a:ext cx="7200897" cy="2765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974167"/>
            <a:ext cx="1200150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7B4C45-1BE5-43F8-B85A-1B644F1106F1}" type="datetime8">
              <a:rPr lang="fa-IR" smtClean="0"/>
              <a:t>آوريل 19، 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974167"/>
            <a:ext cx="5479425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a-IR" smtClean="0"/>
              <a:t>محمد علي نژاد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974167"/>
            <a:ext cx="407023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CCA928-7052-4FDA-A32F-759082E81CC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325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1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14313" indent="-214313" algn="r" defTabSz="342900" rtl="1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r" defTabSz="342900" rtl="1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r" defTabSz="342900" rtl="1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r" defTabSz="342900" rtl="1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r" defTabSz="342900" rtl="1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r" defTabSz="342900" rtl="1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r" defTabSz="342900" rtl="1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r" defTabSz="342900" rtl="1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r" defTabSz="342900" rtl="1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dunew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715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A928-7052-4FDA-A32F-759082E81CC8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30944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6434" y="1290903"/>
            <a:ext cx="5652657" cy="1627787"/>
          </a:xfrm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  <a:t>دانشگاه فنی و حرفه استان اردبیل</a:t>
            </a:r>
            <a:b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16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16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نرم افزارهای توسعه موبایل</a:t>
            </a:r>
            <a:endParaRPr lang="fa-IR" sz="2800" b="1" dirty="0">
              <a:solidFill>
                <a:srgbClr val="FF0000"/>
              </a:solidFill>
              <a:latin typeface="+mn-lt"/>
              <a:cs typeface="B Zar" pitchFamily="2" charset="-78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1736434" y="3030802"/>
            <a:ext cx="5652657" cy="1448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713232" rtl="1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مدرس وحید مشمولی</a:t>
            </a:r>
          </a:p>
          <a:p>
            <a:pPr algn="ctr"/>
            <a:endParaRPr lang="fa-IR" sz="1800" dirty="0" smtClean="0">
              <a:solidFill>
                <a:schemeClr val="bg2">
                  <a:lumMod val="25000"/>
                </a:schemeClr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1800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کارشناس ارشد مهندسی نرم افزار کامپیوتر</a:t>
            </a:r>
            <a:endParaRPr lang="fa-IR" sz="1000" dirty="0" smtClean="0">
              <a:solidFill>
                <a:schemeClr val="bg2">
                  <a:lumMod val="25000"/>
                </a:schemeClr>
              </a:solidFill>
              <a:cs typeface="B Yekan" panose="00000400000000000000" pitchFamily="2" charset="-78"/>
            </a:endParaRPr>
          </a:p>
        </p:txBody>
      </p:sp>
      <p:pic>
        <p:nvPicPr>
          <p:cNvPr id="5" name="Picture 4" descr="E:\اموزشکده\آرم دانشگاه\آرم دانشگا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22" y="55416"/>
            <a:ext cx="1178791" cy="117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09" y="55416"/>
            <a:ext cx="1184513" cy="118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217" y="359178"/>
            <a:ext cx="7407566" cy="1349537"/>
          </a:xfrm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fa-IR" sz="4800" dirty="0">
                <a:solidFill>
                  <a:schemeClr val="bg1"/>
                </a:solidFill>
                <a:cs typeface="B Titr" pitchFamily="2" charset="-78"/>
              </a:rPr>
              <a:t>نرم افزارهای توسعه موبایل</a:t>
            </a:r>
            <a:endParaRPr lang="fa-IR" sz="4800" b="1" dirty="0">
              <a:solidFill>
                <a:schemeClr val="bg1"/>
              </a:solidFill>
              <a:latin typeface="+mn-lt"/>
              <a:cs typeface="B Zar" pitchFamily="2" charset="-78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858981" y="2632368"/>
            <a:ext cx="7426038" cy="2028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713232" rtl="1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2400" dirty="0" smtClean="0">
                <a:solidFill>
                  <a:srgbClr val="FF0000"/>
                </a:solidFill>
                <a:cs typeface="B Yekan" panose="00000400000000000000" pitchFamily="2" charset="-78"/>
              </a:rPr>
              <a:t>اهداف جلسه :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a-IR" sz="2000" dirty="0" smtClean="0">
                <a:solidFill>
                  <a:srgbClr val="0070C0"/>
                </a:solidFill>
                <a:cs typeface="B Yekan" panose="00000400000000000000" pitchFamily="2" charset="-78"/>
              </a:rPr>
              <a:t>نصب و پیکربندی مورد </a:t>
            </a:r>
            <a:r>
              <a:rPr lang="fa-IR" sz="2000" dirty="0" smtClean="0">
                <a:solidFill>
                  <a:srgbClr val="0070C0"/>
                </a:solidFill>
                <a:cs typeface="B Yekan" panose="00000400000000000000" pitchFamily="2" charset="-78"/>
              </a:rPr>
              <a:t>نیاز برای طراحی اپلیکیشن </a:t>
            </a:r>
            <a:endParaRPr lang="fa-IR" sz="2000" dirty="0" smtClean="0">
              <a:solidFill>
                <a:srgbClr val="0070C0"/>
              </a:solidFill>
              <a:cs typeface="B Yekan" panose="00000400000000000000" pitchFamily="2" charset="-78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a-IR" sz="2000" dirty="0" smtClean="0">
                <a:solidFill>
                  <a:srgbClr val="0070C0"/>
                </a:solidFill>
                <a:cs typeface="B Yekan" panose="00000400000000000000" pitchFamily="2" charset="-78"/>
              </a:rPr>
              <a:t>انجام تنظیمات پایه در </a:t>
            </a:r>
            <a:r>
              <a:rPr lang="en-US" sz="2000" dirty="0" smtClean="0">
                <a:solidFill>
                  <a:srgbClr val="0070C0"/>
                </a:solidFill>
                <a:cs typeface="B Yekan" panose="00000400000000000000" pitchFamily="2" charset="-78"/>
              </a:rPr>
              <a:t>B4A</a:t>
            </a:r>
            <a:endParaRPr lang="fa-IR" sz="2000" dirty="0" smtClean="0">
              <a:solidFill>
                <a:srgbClr val="0070C0"/>
              </a:solidFill>
              <a:cs typeface="B Yekan" panose="00000400000000000000" pitchFamily="2" charset="-78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a-IR" sz="2000" dirty="0" smtClean="0">
                <a:solidFill>
                  <a:srgbClr val="0070C0"/>
                </a:solidFill>
                <a:cs typeface="B Yekan" panose="00000400000000000000" pitchFamily="2" charset="-78"/>
              </a:rPr>
              <a:t>برقراری ارتباط محیط توسعه و شبیه ساز</a:t>
            </a:r>
            <a:endParaRPr lang="fa-IR" sz="2000" dirty="0" smtClean="0">
              <a:solidFill>
                <a:srgbClr val="0070C0"/>
              </a:solidFill>
              <a:cs typeface="B Yekan" panose="00000400000000000000" pitchFamily="2" charset="-78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3491342" y="1867626"/>
            <a:ext cx="2161314" cy="538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713232" rtl="1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3200" dirty="0" smtClean="0">
                <a:solidFill>
                  <a:srgbClr val="FFFF99"/>
                </a:solidFill>
                <a:cs typeface="B Titr" panose="00000700000000000000" pitchFamily="2" charset="-78"/>
              </a:rPr>
              <a:t>جلسه دوم</a:t>
            </a:r>
            <a:endParaRPr lang="fa-IR" sz="1400" dirty="0" smtClean="0">
              <a:solidFill>
                <a:srgbClr val="0070C0"/>
              </a:solidFill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257" y="4809503"/>
            <a:ext cx="7544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800" dirty="0">
                <a:solidFill>
                  <a:srgbClr val="008000"/>
                </a:solidFill>
                <a:cs typeface="B Traffic" panose="00000400000000000000" pitchFamily="2" charset="-78"/>
              </a:rPr>
              <a:t>زمان تقریبی مطالعه : </a:t>
            </a:r>
            <a:r>
              <a:rPr lang="fa-IR" sz="1800" dirty="0" smtClean="0">
                <a:solidFill>
                  <a:srgbClr val="008000"/>
                </a:solidFill>
                <a:cs typeface="B Traffic" panose="00000400000000000000" pitchFamily="2" charset="-78"/>
              </a:rPr>
              <a:t>30 </a:t>
            </a:r>
            <a:r>
              <a:rPr lang="fa-IR" sz="1800" dirty="0">
                <a:solidFill>
                  <a:srgbClr val="008000"/>
                </a:solidFill>
                <a:cs typeface="B Traffic" panose="00000400000000000000" pitchFamily="2" charset="-78"/>
              </a:rPr>
              <a:t>دقیقه 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757381" y="5192112"/>
            <a:ext cx="7646361" cy="330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713232" rtl="1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دانشگاه فنی و حرفه ای رازی اردبیل                                                                                                  </a:t>
            </a:r>
            <a:r>
              <a:rPr lang="en-US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http://Mashmooli.ir</a:t>
            </a:r>
            <a:endParaRPr lang="fa-IR" b="0" dirty="0">
              <a:solidFill>
                <a:schemeClr val="tx1">
                  <a:lumMod val="50000"/>
                  <a:lumOff val="50000"/>
                </a:schemeClr>
              </a:solidFill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79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7644" y="1156277"/>
            <a:ext cx="7529689" cy="3528291"/>
          </a:xfrm>
          <a:prstGeom prst="roundRect">
            <a:avLst>
              <a:gd name="adj" fmla="val 5410"/>
            </a:avLst>
          </a:prstGeom>
          <a:solidFill>
            <a:srgbClr val="FFFFCC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t" anchorCtr="0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raffic" panose="00000400000000000000" pitchFamily="2" charset="-78"/>
              </a:rPr>
              <a:t>معرفی برنامه های مورد نیاز 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cs typeface="B Traffic" panose="00000400000000000000" pitchFamily="2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raffic" panose="00000400000000000000" pitchFamily="2" charset="-78"/>
              </a:rPr>
              <a:t>طریقه نصب برنامه ها و اولویت بندی </a:t>
            </a:r>
            <a:endParaRPr lang="fa-IR" sz="1600" b="1" dirty="0">
              <a:solidFill>
                <a:schemeClr val="tx2">
                  <a:lumMod val="60000"/>
                  <a:lumOff val="40000"/>
                </a:schemeClr>
              </a:solidFill>
              <a:cs typeface="B Traffic" panose="00000400000000000000" pitchFamily="2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raffic" panose="00000400000000000000" pitchFamily="2" charset="-78"/>
              </a:rPr>
              <a:t>راه اندازی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raffic" panose="00000400000000000000" pitchFamily="2" charset="-78"/>
              </a:rPr>
              <a:t>B4A</a:t>
            </a:r>
            <a:endParaRPr lang="fa-IR" sz="1600" b="1" dirty="0">
              <a:solidFill>
                <a:schemeClr val="tx2">
                  <a:lumMod val="60000"/>
                  <a:lumOff val="40000"/>
                </a:schemeClr>
              </a:solidFill>
              <a:cs typeface="B Traffic" panose="00000400000000000000" pitchFamily="2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raffic" panose="00000400000000000000" pitchFamily="2" charset="-78"/>
              </a:rPr>
              <a:t>راه اندازی شبیه ساز </a:t>
            </a:r>
            <a:r>
              <a:rPr lang="en-U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B Traffic" panose="00000400000000000000" pitchFamily="2" charset="-78"/>
              </a:rPr>
              <a:t>Nox</a:t>
            </a:r>
            <a:endParaRPr lang="fa-IR" sz="1600" b="1" dirty="0" smtClean="0">
              <a:solidFill>
                <a:schemeClr val="tx2">
                  <a:lumMod val="60000"/>
                  <a:lumOff val="40000"/>
                </a:schemeClr>
              </a:solidFill>
              <a:cs typeface="B Traffic" panose="00000400000000000000" pitchFamily="2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raffic" panose="00000400000000000000" pitchFamily="2" charset="-78"/>
              </a:rPr>
              <a:t>انجام تنظیمات اولیه مربوط به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raffic" panose="00000400000000000000" pitchFamily="2" charset="-78"/>
              </a:rPr>
              <a:t>B4A</a:t>
            </a:r>
            <a:endParaRPr lang="fa-IR" sz="1600" b="1" dirty="0" smtClean="0">
              <a:solidFill>
                <a:schemeClr val="tx2">
                  <a:lumMod val="60000"/>
                  <a:lumOff val="40000"/>
                </a:schemeClr>
              </a:solidFill>
              <a:cs typeface="B Traffic" panose="00000400000000000000" pitchFamily="2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raffic" panose="00000400000000000000" pitchFamily="2" charset="-78"/>
              </a:rPr>
              <a:t>اتصال شبیه ساز به محیط توسعه</a:t>
            </a:r>
            <a:endParaRPr lang="fa-IR" sz="1600" b="1" dirty="0">
              <a:solidFill>
                <a:schemeClr val="tx2">
                  <a:lumMod val="60000"/>
                  <a:lumOff val="40000"/>
                </a:schemeClr>
              </a:solidFill>
              <a:cs typeface="B Traffic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248" y="411765"/>
            <a:ext cx="4165600" cy="556532"/>
          </a:xfrm>
        </p:spPr>
        <p:txBody>
          <a:bodyPr anchor="t">
            <a:noAutofit/>
          </a:bodyPr>
          <a:lstStyle/>
          <a:p>
            <a:pPr algn="r"/>
            <a:r>
              <a:rPr lang="fa-IR" sz="2800" dirty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فهرست مطالب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644" y="9865"/>
            <a:ext cx="762000" cy="304271"/>
          </a:xfrm>
        </p:spPr>
        <p:txBody>
          <a:bodyPr/>
          <a:lstStyle/>
          <a:p>
            <a:pPr algn="l"/>
            <a:fld id="{D4CCA928-7052-4FDA-A32F-759082E81CC8}" type="slidenum">
              <a:rPr lang="fa-IR" sz="1800" smtClean="0">
                <a:solidFill>
                  <a:schemeClr val="bg1"/>
                </a:solidFill>
                <a:cs typeface="B Homa" pitchFamily="2" charset="-78"/>
              </a:rPr>
              <a:pPr algn="l"/>
              <a:t>4</a:t>
            </a:fld>
            <a:endParaRPr lang="fa-IR" sz="1800" dirty="0">
              <a:solidFill>
                <a:schemeClr val="bg1"/>
              </a:solidFill>
              <a:cs typeface="B Homa" pitchFamily="2" charset="-78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4405746" y="1"/>
            <a:ext cx="3891588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713232" rtl="1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14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نرم افزارهای توسعه موبایل ـ جلسه دوم</a:t>
            </a:r>
            <a:endParaRPr lang="fa-IR" sz="14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8" name="Half Frame 7"/>
          <p:cNvSpPr/>
          <p:nvPr/>
        </p:nvSpPr>
        <p:spPr>
          <a:xfrm rot="18900000">
            <a:off x="8113968" y="471887"/>
            <a:ext cx="369582" cy="369582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757381" y="5192112"/>
            <a:ext cx="7646361" cy="330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713232" rtl="1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دانشگاه فنی و حرفه ای رازی اردبیل                                                                                                  </a:t>
            </a:r>
            <a:r>
              <a:rPr lang="en-US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http://Mashmooli.ir</a:t>
            </a:r>
            <a:endParaRPr lang="fa-IR" b="0" dirty="0">
              <a:solidFill>
                <a:schemeClr val="tx1">
                  <a:lumMod val="50000"/>
                  <a:lumOff val="50000"/>
                </a:schemeClr>
              </a:solidFill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535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5" y="1004711"/>
            <a:ext cx="7650788" cy="4056816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fa-IR" sz="1800" b="1" dirty="0" smtClean="0">
                <a:cs typeface="B Zar" panose="00000400000000000000" pitchFamily="2" charset="-78"/>
              </a:rPr>
              <a:t>JDK</a:t>
            </a:r>
            <a:r>
              <a:rPr lang="fa-IR" altLang="fa-IR" sz="1800" b="1" dirty="0" smtClean="0">
                <a:cs typeface="B Zar" panose="00000400000000000000" pitchFamily="2" charset="-78"/>
              </a:rPr>
              <a:t> : ابزارهای مورد نیاز برای تولید نرم افزارهای جاوا </a:t>
            </a:r>
          </a:p>
          <a:p>
            <a:pPr marL="0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fa-IR" sz="1800" b="1" dirty="0" smtClean="0">
                <a:cs typeface="B Zar" panose="00000400000000000000" pitchFamily="2" charset="-78"/>
              </a:rPr>
              <a:t>Android SDK</a:t>
            </a:r>
            <a:r>
              <a:rPr lang="fa-IR" altLang="fa-IR" sz="1800" b="1" dirty="0" smtClean="0">
                <a:cs typeface="B Zar" panose="00000400000000000000" pitchFamily="2" charset="-78"/>
              </a:rPr>
              <a:t> : ابزارهای مورد نیاز برای تولید اپلیکیشن های اندرویید </a:t>
            </a:r>
          </a:p>
          <a:p>
            <a:pPr marL="0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fa-IR" sz="1800" b="1" dirty="0" smtClean="0">
                <a:cs typeface="B Zar" panose="00000400000000000000" pitchFamily="2" charset="-78"/>
              </a:rPr>
              <a:t>B4A</a:t>
            </a:r>
            <a:r>
              <a:rPr lang="fa-IR" altLang="fa-IR" sz="1800" b="1" dirty="0" smtClean="0">
                <a:cs typeface="B Zar" panose="00000400000000000000" pitchFamily="2" charset="-78"/>
              </a:rPr>
              <a:t> : محیط برنامه نویسی بیسیک فور اندرویید</a:t>
            </a:r>
          </a:p>
          <a:p>
            <a:pPr marL="0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fa-IR" sz="1800" b="1" dirty="0" err="1" smtClean="0">
                <a:cs typeface="B Zar" panose="00000400000000000000" pitchFamily="2" charset="-78"/>
              </a:rPr>
              <a:t>Nox</a:t>
            </a:r>
            <a:r>
              <a:rPr lang="fa-IR" altLang="fa-IR" sz="1800" b="1" dirty="0" smtClean="0">
                <a:cs typeface="B Zar" panose="00000400000000000000" pitchFamily="2" charset="-78"/>
              </a:rPr>
              <a:t> : شبیه ساز محیط اندرویید در سیستم عامل ویندوز</a:t>
            </a:r>
            <a:endParaRPr lang="fa-IR" altLang="fa-IR" sz="1800" b="1" dirty="0">
              <a:cs typeface="B Zar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644" y="9865"/>
            <a:ext cx="762000" cy="304271"/>
          </a:xfrm>
        </p:spPr>
        <p:txBody>
          <a:bodyPr/>
          <a:lstStyle/>
          <a:p>
            <a:pPr algn="l"/>
            <a:fld id="{D4CCA928-7052-4FDA-A32F-759082E81CC8}" type="slidenum">
              <a:rPr lang="fa-IR" sz="1800" smtClean="0">
                <a:solidFill>
                  <a:schemeClr val="bg1"/>
                </a:solidFill>
                <a:cs typeface="B Homa" pitchFamily="2" charset="-78"/>
              </a:rPr>
              <a:pPr algn="l"/>
              <a:t>5</a:t>
            </a:fld>
            <a:endParaRPr lang="fa-IR" sz="1800" dirty="0">
              <a:solidFill>
                <a:schemeClr val="bg1"/>
              </a:solidFill>
              <a:cs typeface="B Homa" pitchFamily="2" charset="-78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4405746" y="1"/>
            <a:ext cx="3891588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713232" rtl="1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14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نرم افزارهای توسعه موبایل ـ جلسه دوم</a:t>
            </a:r>
            <a:endParaRPr lang="fa-IR" sz="14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2073" y="411765"/>
            <a:ext cx="5850775" cy="556532"/>
          </a:xfrm>
        </p:spPr>
        <p:txBody>
          <a:bodyPr anchor="t">
            <a:noAutofit/>
          </a:bodyPr>
          <a:lstStyle/>
          <a:p>
            <a:pPr algn="r"/>
            <a:r>
              <a:rPr lang="fa-IR" sz="2800" dirty="0" smtClean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معرفی برنامه های مورد نیاز</a:t>
            </a:r>
            <a:endParaRPr lang="fa-IR" sz="2800" dirty="0">
              <a:solidFill>
                <a:srgbClr val="C00000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11" name="Half Frame 10"/>
          <p:cNvSpPr/>
          <p:nvPr/>
        </p:nvSpPr>
        <p:spPr>
          <a:xfrm rot="18900000">
            <a:off x="8113968" y="471887"/>
            <a:ext cx="369582" cy="369582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757381" y="5192112"/>
            <a:ext cx="7646361" cy="330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713232" rtl="1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دانشگاه فنی و حرفه ای رازی اردبیل                                                                                                  </a:t>
            </a:r>
            <a:r>
              <a:rPr lang="en-US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http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://</a:t>
            </a:r>
            <a:r>
              <a:rPr lang="en-US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Mashmooli.ir</a:t>
            </a:r>
            <a:endParaRPr lang="fa-IR" b="0" dirty="0">
              <a:solidFill>
                <a:schemeClr val="tx1">
                  <a:lumMod val="50000"/>
                  <a:lumOff val="50000"/>
                </a:schemeClr>
              </a:solidFill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62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5" y="1004711"/>
            <a:ext cx="7650788" cy="4056816"/>
          </a:xfrm>
        </p:spPr>
        <p:txBody>
          <a:bodyPr anchor="t">
            <a:normAutofit lnSpcReduction="1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fa-IR" altLang="fa-IR" sz="1800" b="1" dirty="0" smtClean="0">
                <a:cs typeface="B Zar" panose="00000400000000000000" pitchFamily="2" charset="-78"/>
              </a:rPr>
              <a:t>ابتدا </a:t>
            </a:r>
            <a:r>
              <a:rPr lang="fa-IR" altLang="fa-IR" sz="1800" b="1" dirty="0">
                <a:cs typeface="B Zar" panose="00000400000000000000" pitchFamily="2" charset="-78"/>
              </a:rPr>
              <a:t>لازم است که آخرین نگارش </a:t>
            </a:r>
            <a:r>
              <a:rPr lang="en-US" altLang="fa-IR" sz="1800" b="1" dirty="0">
                <a:cs typeface="B Zar" panose="00000400000000000000" pitchFamily="2" charset="-78"/>
              </a:rPr>
              <a:t>JDK</a:t>
            </a:r>
            <a:r>
              <a:rPr lang="fa-IR" altLang="fa-IR" sz="1800" b="1" dirty="0">
                <a:cs typeface="B Zar" panose="00000400000000000000" pitchFamily="2" charset="-78"/>
              </a:rPr>
              <a:t> سازگار با سیستم عامل مورد استفاده ، دانلود و نصب گردد. </a:t>
            </a:r>
            <a:endParaRPr lang="fa-IR" altLang="fa-IR" sz="1800" b="1" dirty="0" smtClean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a-IR" altLang="fa-IR" sz="1800" b="1" dirty="0" smtClean="0">
                <a:cs typeface="B Zar" panose="00000400000000000000" pitchFamily="2" charset="-78"/>
              </a:rPr>
              <a:t>پس </a:t>
            </a:r>
            <a:r>
              <a:rPr lang="fa-IR" altLang="fa-IR" sz="1800" b="1" dirty="0">
                <a:cs typeface="B Zar" panose="00000400000000000000" pitchFamily="2" charset="-78"/>
              </a:rPr>
              <a:t>از راه اندازی </a:t>
            </a:r>
            <a:r>
              <a:rPr lang="en-US" altLang="fa-IR" sz="1800" b="1" dirty="0">
                <a:cs typeface="B Zar" panose="00000400000000000000" pitchFamily="2" charset="-78"/>
              </a:rPr>
              <a:t>JDK</a:t>
            </a:r>
            <a:r>
              <a:rPr lang="fa-IR" altLang="fa-IR" sz="1800" b="1" dirty="0">
                <a:cs typeface="B Zar" panose="00000400000000000000" pitchFamily="2" charset="-78"/>
              </a:rPr>
              <a:t> باید </a:t>
            </a:r>
            <a:r>
              <a:rPr lang="en-US" altLang="fa-IR" sz="1800" b="1" dirty="0">
                <a:cs typeface="B Zar" panose="00000400000000000000" pitchFamily="2" charset="-78"/>
              </a:rPr>
              <a:t>Android SDK</a:t>
            </a:r>
            <a:r>
              <a:rPr lang="fa-IR" altLang="fa-IR" sz="1800" b="1" dirty="0">
                <a:cs typeface="B Zar" panose="00000400000000000000" pitchFamily="2" charset="-78"/>
              </a:rPr>
              <a:t> سازگار با سیستم عامل مورد استفاده را دانلود و نصب نمود.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a-IR" altLang="fa-IR" sz="1800" b="1" dirty="0">
              <a:cs typeface="B Zar" panose="00000400000000000000" pitchFamily="2" charset="-7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a-IR" altLang="fa-IR" sz="1800" b="1" dirty="0">
                <a:cs typeface="B Zar" panose="00000400000000000000" pitchFamily="2" charset="-78"/>
              </a:rPr>
              <a:t>بدلیل عدم امکان دسترسی به سایت </a:t>
            </a:r>
            <a:r>
              <a:rPr lang="en-US" altLang="fa-IR" sz="1800" b="1" dirty="0">
                <a:cs typeface="B Zar" panose="00000400000000000000" pitchFamily="2" charset="-78"/>
              </a:rPr>
              <a:t>Oracle</a:t>
            </a:r>
            <a:r>
              <a:rPr lang="fa-IR" altLang="fa-IR" sz="1800" b="1" dirty="0">
                <a:cs typeface="B Zar" panose="00000400000000000000" pitchFamily="2" charset="-78"/>
              </a:rPr>
              <a:t> برای دریافت </a:t>
            </a:r>
            <a:r>
              <a:rPr lang="en-US" altLang="fa-IR" sz="1800" b="1" dirty="0">
                <a:cs typeface="B Zar" panose="00000400000000000000" pitchFamily="2" charset="-78"/>
              </a:rPr>
              <a:t>JDK</a:t>
            </a:r>
            <a:r>
              <a:rPr lang="fa-IR" altLang="fa-IR" sz="1800" b="1" dirty="0">
                <a:cs typeface="B Zar" panose="00000400000000000000" pitchFamily="2" charset="-78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altLang="fa-IR" sz="1800" b="1" dirty="0">
                <a:cs typeface="B Zar" panose="00000400000000000000" pitchFamily="2" charset="-78"/>
              </a:rPr>
              <a:t>و همچنین </a:t>
            </a:r>
            <a:r>
              <a:rPr lang="en-US" altLang="fa-IR" sz="1800" b="1" dirty="0">
                <a:cs typeface="B Zar" panose="00000400000000000000" pitchFamily="2" charset="-78"/>
              </a:rPr>
              <a:t>Code.Google.com</a:t>
            </a:r>
            <a:r>
              <a:rPr lang="fa-IR" altLang="fa-IR" sz="1800" b="1" dirty="0">
                <a:cs typeface="B Zar" panose="00000400000000000000" pitchFamily="2" charset="-78"/>
              </a:rPr>
              <a:t> برای دریافت </a:t>
            </a:r>
            <a:r>
              <a:rPr lang="en-US" altLang="fa-IR" sz="1800" b="1" dirty="0">
                <a:cs typeface="B Zar" panose="00000400000000000000" pitchFamily="2" charset="-78"/>
              </a:rPr>
              <a:t>Android SDK</a:t>
            </a:r>
            <a:r>
              <a:rPr lang="fa-IR" altLang="fa-IR" sz="1800" b="1" dirty="0">
                <a:cs typeface="B Zar" panose="00000400000000000000" pitchFamily="2" charset="-78"/>
              </a:rPr>
              <a:t>،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altLang="fa-IR" sz="1800" b="1" dirty="0">
                <a:cs typeface="B Zar" panose="00000400000000000000" pitchFamily="2" charset="-78"/>
              </a:rPr>
              <a:t>می توان از سایر مراکز و سایت های ارائه نرم افزار استفاده نمود. </a:t>
            </a:r>
            <a:endParaRPr lang="fa-IR" altLang="fa-IR" sz="1800" b="1" dirty="0" smtClean="0">
              <a:cs typeface="B Zar" panose="00000400000000000000" pitchFamily="2" charset="-7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fa-IR" sz="1800" b="1" dirty="0">
                <a:cs typeface="B Zar" panose="00000400000000000000" pitchFamily="2" charset="-78"/>
              </a:rPr>
              <a:t>https://www.sourcebaran.com/basic4android.html</a:t>
            </a:r>
            <a:endParaRPr lang="fa-IR" altLang="fa-IR" sz="1800" b="1" dirty="0">
              <a:cs typeface="B Zar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644" y="9865"/>
            <a:ext cx="762000" cy="304271"/>
          </a:xfrm>
        </p:spPr>
        <p:txBody>
          <a:bodyPr/>
          <a:lstStyle/>
          <a:p>
            <a:pPr algn="l"/>
            <a:fld id="{D4CCA928-7052-4FDA-A32F-759082E81CC8}" type="slidenum">
              <a:rPr lang="fa-IR" sz="1800" smtClean="0">
                <a:solidFill>
                  <a:schemeClr val="bg1"/>
                </a:solidFill>
                <a:cs typeface="B Homa" pitchFamily="2" charset="-78"/>
              </a:rPr>
              <a:pPr algn="l"/>
              <a:t>6</a:t>
            </a:fld>
            <a:endParaRPr lang="fa-IR" sz="1800" dirty="0">
              <a:solidFill>
                <a:schemeClr val="bg1"/>
              </a:solidFill>
              <a:cs typeface="B Homa" pitchFamily="2" charset="-78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4405746" y="1"/>
            <a:ext cx="3891588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713232" rtl="1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14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نرم افزارهای توسعه موبایل ـ جلسه دوم</a:t>
            </a:r>
            <a:endParaRPr lang="fa-IR" sz="14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2073" y="411765"/>
            <a:ext cx="5850775" cy="556532"/>
          </a:xfrm>
        </p:spPr>
        <p:txBody>
          <a:bodyPr anchor="t">
            <a:noAutofit/>
          </a:bodyPr>
          <a:lstStyle/>
          <a:p>
            <a:pPr algn="r"/>
            <a:r>
              <a:rPr lang="fa-IR" sz="2800" dirty="0" smtClean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طریقه </a:t>
            </a:r>
            <a:r>
              <a:rPr lang="fa-IR" sz="2800" dirty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نصب برنامه ها و اولویت بندی </a:t>
            </a:r>
            <a:br>
              <a:rPr lang="fa-IR" sz="2800" dirty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</a:br>
            <a:endParaRPr lang="fa-IR" sz="2800" dirty="0">
              <a:solidFill>
                <a:srgbClr val="C00000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11" name="Half Frame 10"/>
          <p:cNvSpPr/>
          <p:nvPr/>
        </p:nvSpPr>
        <p:spPr>
          <a:xfrm rot="18900000">
            <a:off x="8113968" y="471887"/>
            <a:ext cx="369582" cy="369582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757381" y="5192112"/>
            <a:ext cx="7646361" cy="330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713232" rtl="1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دانشگاه فنی و حرفه ای رازی اردبیل                                                                                                  </a:t>
            </a:r>
            <a:r>
              <a:rPr lang="en-US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http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://</a:t>
            </a:r>
            <a:r>
              <a:rPr lang="en-US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Mashmooli.ir</a:t>
            </a:r>
            <a:endParaRPr lang="fa-IR" b="0" dirty="0">
              <a:solidFill>
                <a:schemeClr val="tx1">
                  <a:lumMod val="50000"/>
                  <a:lumOff val="50000"/>
                </a:schemeClr>
              </a:solidFill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507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5" y="1004711"/>
            <a:ext cx="7650788" cy="4056816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fa-IR" altLang="fa-IR" sz="1800" b="1" dirty="0" smtClean="0">
                <a:cs typeface="B Zar" panose="00000400000000000000" pitchFamily="2" charset="-78"/>
              </a:rPr>
              <a:t>نصب و راه اندازی محیط </a:t>
            </a:r>
            <a:r>
              <a:rPr lang="en-US" altLang="fa-IR" sz="1800" b="1" dirty="0" smtClean="0">
                <a:cs typeface="B Zar" panose="00000400000000000000" pitchFamily="2" charset="-78"/>
              </a:rPr>
              <a:t>B4A</a:t>
            </a:r>
            <a:r>
              <a:rPr lang="fa-IR" altLang="fa-IR" sz="1800" b="1" dirty="0" smtClean="0">
                <a:cs typeface="B Zar" panose="00000400000000000000" pitchFamily="2" charset="-78"/>
              </a:rPr>
              <a:t> نگارش </a:t>
            </a:r>
            <a:r>
              <a:rPr lang="en-US" altLang="fa-IR" sz="1800" b="1" dirty="0" smtClean="0">
                <a:cs typeface="B Zar" panose="00000400000000000000" pitchFamily="2" charset="-78"/>
              </a:rPr>
              <a:t>8</a:t>
            </a:r>
            <a:endParaRPr lang="fa-IR" altLang="fa-IR" sz="1800" b="1" dirty="0" smtClean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a-IR" altLang="fa-IR" sz="1800" b="1" dirty="0" smtClean="0">
                <a:cs typeface="B Zar" panose="00000400000000000000" pitchFamily="2" charset="-78"/>
              </a:rPr>
              <a:t>معرفی </a:t>
            </a:r>
            <a:r>
              <a:rPr lang="en-US" altLang="fa-IR" sz="1800" b="1" dirty="0" smtClean="0">
                <a:cs typeface="B Zar" panose="00000400000000000000" pitchFamily="2" charset="-78"/>
              </a:rPr>
              <a:t>JDK</a:t>
            </a:r>
            <a:r>
              <a:rPr lang="fa-IR" altLang="fa-IR" sz="1800" b="1" dirty="0" smtClean="0">
                <a:cs typeface="B Zar" panose="00000400000000000000" pitchFamily="2" charset="-78"/>
              </a:rPr>
              <a:t> ، </a:t>
            </a:r>
            <a:r>
              <a:rPr lang="en-US" altLang="fa-IR" sz="1800" b="1" dirty="0" smtClean="0">
                <a:cs typeface="B Zar" panose="00000400000000000000" pitchFamily="2" charset="-78"/>
              </a:rPr>
              <a:t>SDK</a:t>
            </a:r>
            <a:r>
              <a:rPr lang="fa-IR" altLang="fa-IR" sz="1800" b="1" dirty="0" smtClean="0">
                <a:cs typeface="B Zar" panose="00000400000000000000" pitchFamily="2" charset="-78"/>
              </a:rPr>
              <a:t> و کتابخانه های مورد نیاز در محیط </a:t>
            </a:r>
            <a:r>
              <a:rPr lang="en-US" altLang="fa-IR" sz="1800" b="1" dirty="0" smtClean="0">
                <a:cs typeface="B Zar" panose="00000400000000000000" pitchFamily="2" charset="-78"/>
              </a:rPr>
              <a:t>B4A</a:t>
            </a:r>
            <a:endParaRPr lang="fa-IR" altLang="fa-IR" sz="1800" b="1" dirty="0" smtClean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a-IR" altLang="fa-IR" sz="1800" b="1" dirty="0" smtClean="0">
                <a:cs typeface="B Zar" panose="00000400000000000000" pitchFamily="2" charset="-78"/>
              </a:rPr>
              <a:t>نصب و راه اندازی شبیه ساز </a:t>
            </a:r>
            <a:r>
              <a:rPr lang="en-US" altLang="fa-IR" sz="1800" b="1" dirty="0" err="1" smtClean="0">
                <a:cs typeface="B Zar" panose="00000400000000000000" pitchFamily="2" charset="-78"/>
              </a:rPr>
              <a:t>Nox</a:t>
            </a:r>
            <a:r>
              <a:rPr lang="fa-IR" altLang="fa-IR" sz="1800" b="1" dirty="0" smtClean="0">
                <a:cs typeface="B Zar" panose="00000400000000000000" pitchFamily="2" charset="-78"/>
              </a:rPr>
              <a:t> </a:t>
            </a:r>
            <a:r>
              <a:rPr lang="fa-IR" altLang="fa-IR" sz="1800" b="1" dirty="0" smtClean="0">
                <a:cs typeface="B Zar" panose="00000400000000000000" pitchFamily="2" charset="-78"/>
              </a:rPr>
              <a:t>نگارش </a:t>
            </a:r>
            <a:r>
              <a:rPr lang="en-US" altLang="fa-IR" sz="1800" b="1" dirty="0" smtClean="0">
                <a:cs typeface="B Zar" panose="00000400000000000000" pitchFamily="2" charset="-78"/>
              </a:rPr>
              <a:t>6</a:t>
            </a:r>
            <a:endParaRPr lang="fa-IR" altLang="fa-IR" sz="1800" b="1" dirty="0" smtClean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a-IR" altLang="fa-IR" sz="1800" b="1" dirty="0" smtClean="0">
                <a:cs typeface="B Zar" panose="00000400000000000000" pitchFamily="2" charset="-78"/>
              </a:rPr>
              <a:t>ایجاد ارتباط مابین </a:t>
            </a:r>
            <a:r>
              <a:rPr lang="fa-IR" altLang="fa-IR" sz="1800" b="1" dirty="0">
                <a:cs typeface="B Zar" panose="00000400000000000000" pitchFamily="2" charset="-78"/>
              </a:rPr>
              <a:t>شبیه ساز </a:t>
            </a:r>
            <a:r>
              <a:rPr lang="en-US" altLang="fa-IR" sz="1800" b="1" dirty="0" err="1">
                <a:cs typeface="B Zar" panose="00000400000000000000" pitchFamily="2" charset="-78"/>
              </a:rPr>
              <a:t>Nox</a:t>
            </a:r>
            <a:r>
              <a:rPr lang="fa-IR" altLang="fa-IR" sz="1800" b="1" dirty="0">
                <a:cs typeface="B Zar" panose="00000400000000000000" pitchFamily="2" charset="-78"/>
              </a:rPr>
              <a:t> </a:t>
            </a:r>
            <a:r>
              <a:rPr lang="fa-IR" altLang="fa-IR" sz="1800" b="1" dirty="0" smtClean="0">
                <a:cs typeface="B Zar" panose="00000400000000000000" pitchFamily="2" charset="-78"/>
              </a:rPr>
              <a:t> و </a:t>
            </a:r>
            <a:r>
              <a:rPr lang="fa-IR" altLang="fa-IR" sz="1800" b="1" dirty="0">
                <a:cs typeface="B Zar" panose="00000400000000000000" pitchFamily="2" charset="-78"/>
              </a:rPr>
              <a:t>محیط </a:t>
            </a:r>
            <a:r>
              <a:rPr lang="en-US" altLang="fa-IR" sz="1800" b="1" dirty="0">
                <a:cs typeface="B Zar" panose="00000400000000000000" pitchFamily="2" charset="-78"/>
              </a:rPr>
              <a:t>B4A</a:t>
            </a:r>
            <a:endParaRPr lang="fa-IR" altLang="fa-IR" sz="1800" b="1" dirty="0" smtClean="0">
              <a:cs typeface="B Zar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644" y="9865"/>
            <a:ext cx="762000" cy="304271"/>
          </a:xfrm>
        </p:spPr>
        <p:txBody>
          <a:bodyPr/>
          <a:lstStyle/>
          <a:p>
            <a:pPr algn="l"/>
            <a:fld id="{D4CCA928-7052-4FDA-A32F-759082E81CC8}" type="slidenum">
              <a:rPr lang="fa-IR" sz="1800" smtClean="0">
                <a:solidFill>
                  <a:schemeClr val="bg1"/>
                </a:solidFill>
                <a:cs typeface="B Homa" pitchFamily="2" charset="-78"/>
              </a:rPr>
              <a:pPr algn="l"/>
              <a:t>7</a:t>
            </a:fld>
            <a:endParaRPr lang="fa-IR" sz="1800" dirty="0">
              <a:solidFill>
                <a:schemeClr val="bg1"/>
              </a:solidFill>
              <a:cs typeface="B Homa" pitchFamily="2" charset="-78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4405746" y="1"/>
            <a:ext cx="3891588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713232" rtl="1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14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نرم افزارهای توسعه موبایل ـ جلسه دوم</a:t>
            </a:r>
            <a:endParaRPr lang="fa-IR" sz="14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2073" y="411765"/>
            <a:ext cx="5850775" cy="556532"/>
          </a:xfrm>
        </p:spPr>
        <p:txBody>
          <a:bodyPr anchor="t">
            <a:noAutofit/>
          </a:bodyPr>
          <a:lstStyle/>
          <a:p>
            <a:pPr algn="r"/>
            <a:r>
              <a:rPr lang="fa-IR" sz="2800" dirty="0" smtClean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طریقه </a:t>
            </a:r>
            <a:r>
              <a:rPr lang="fa-IR" sz="2800" dirty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نصب برنامه ها و اولویت بندی </a:t>
            </a:r>
            <a:br>
              <a:rPr lang="fa-IR" sz="2800" dirty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</a:br>
            <a:endParaRPr lang="fa-IR" sz="2800" dirty="0">
              <a:solidFill>
                <a:srgbClr val="C00000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11" name="Half Frame 10"/>
          <p:cNvSpPr/>
          <p:nvPr/>
        </p:nvSpPr>
        <p:spPr>
          <a:xfrm rot="18900000">
            <a:off x="8113968" y="471887"/>
            <a:ext cx="369582" cy="369582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757381" y="5192112"/>
            <a:ext cx="7646361" cy="330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713232" rtl="1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دانشگاه فنی و حرفه ای رازی اردبیل                                                                                                  </a:t>
            </a:r>
            <a:r>
              <a:rPr lang="en-US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http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://</a:t>
            </a:r>
            <a:r>
              <a:rPr lang="en-US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Mashmooli.ir</a:t>
            </a:r>
            <a:endParaRPr lang="fa-IR" b="0" dirty="0">
              <a:solidFill>
                <a:schemeClr val="tx1">
                  <a:lumMod val="50000"/>
                  <a:lumOff val="50000"/>
                </a:schemeClr>
              </a:solidFill>
              <a:cs typeface="B Traffic" pitchFamily="2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3479" y="4588235"/>
            <a:ext cx="7463853" cy="4914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fa-IR" sz="2000" b="1" dirty="0" smtClean="0">
                <a:solidFill>
                  <a:srgbClr val="7030A0"/>
                </a:solidFill>
                <a:cs typeface="B Zar" panose="00000400000000000000" pitchFamily="2" charset="-78"/>
              </a:rPr>
              <a:t>« انجام کار عملی »</a:t>
            </a:r>
            <a:endParaRPr lang="fa-IR" sz="2000" b="1" dirty="0">
              <a:solidFill>
                <a:srgbClr val="7030A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55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5" y="1004711"/>
            <a:ext cx="7650788" cy="4056816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sz="1600" b="1" dirty="0" smtClean="0">
                <a:cs typeface="B Zar" panose="00000400000000000000" pitchFamily="2" charset="-78"/>
              </a:rPr>
              <a:t>در جلسه بعدی، نحوه ایجاد یک برنامه نمونه در </a:t>
            </a:r>
            <a:r>
              <a:rPr lang="en-US" sz="1600" b="1" dirty="0" smtClean="0">
                <a:cs typeface="B Zar" panose="00000400000000000000" pitchFamily="2" charset="-78"/>
              </a:rPr>
              <a:t>B4A</a:t>
            </a:r>
            <a:r>
              <a:rPr lang="fa-IR" sz="1600" b="1" dirty="0" smtClean="0">
                <a:cs typeface="B Zar" panose="00000400000000000000" pitchFamily="2" charset="-78"/>
              </a:rPr>
              <a:t> و همچنین اجرای آن در محیط شبیه ساز مورد بررسی قرار خواهد گرفت</a:t>
            </a:r>
            <a:endParaRPr lang="fa-IR" sz="1600" b="1" dirty="0">
              <a:cs typeface="B Zar" panose="00000400000000000000" pitchFamily="2" charset="-78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fa-IR" sz="2000" b="1" dirty="0">
              <a:cs typeface="B Zar" panose="00000400000000000000" pitchFamily="2" charset="-78"/>
            </a:endParaRPr>
          </a:p>
          <a:p>
            <a:pPr marL="0" indent="0" algn="just">
              <a:lnSpc>
                <a:spcPct val="150000"/>
              </a:lnSpc>
              <a:buFontTx/>
              <a:buChar char="-"/>
              <a:defRPr/>
            </a:pPr>
            <a:r>
              <a:rPr lang="fa-IR" sz="20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آشنایی با مفهوم </a:t>
            </a:r>
            <a:r>
              <a:rPr lang="en-US" sz="20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Layout</a:t>
            </a:r>
            <a:r>
              <a:rPr lang="fa-IR" sz="20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</a:p>
          <a:p>
            <a:pPr marL="0" indent="0" algn="just">
              <a:lnSpc>
                <a:spcPct val="150000"/>
              </a:lnSpc>
              <a:buFontTx/>
              <a:buChar char="-"/>
              <a:defRPr/>
            </a:pPr>
            <a:r>
              <a:rPr lang="fa-IR" sz="20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آشنایی با فرم ها </a:t>
            </a:r>
          </a:p>
          <a:p>
            <a:pPr marL="0" indent="0" algn="just">
              <a:lnSpc>
                <a:spcPct val="150000"/>
              </a:lnSpc>
              <a:buFontTx/>
              <a:buChar char="-"/>
              <a:defRPr/>
            </a:pPr>
            <a:r>
              <a:rPr lang="fa-IR" sz="2000" b="1" smtClean="0">
                <a:solidFill>
                  <a:srgbClr val="FF0000"/>
                </a:solidFill>
                <a:cs typeface="B Zar" panose="00000400000000000000" pitchFamily="2" charset="-78"/>
              </a:rPr>
              <a:t>نحوه ایجاد یک برنامه نمونه </a:t>
            </a:r>
            <a:endParaRPr lang="fa-IR" sz="2000" b="1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0" indent="0" algn="just">
              <a:lnSpc>
                <a:spcPct val="150000"/>
              </a:lnSpc>
              <a:buFontTx/>
              <a:buChar char="-"/>
              <a:defRPr/>
            </a:pPr>
            <a:endParaRPr lang="en-US" sz="2000" b="1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0" indent="0" algn="just">
              <a:lnSpc>
                <a:spcPct val="150000"/>
              </a:lnSpc>
              <a:buFontTx/>
              <a:buChar char="-"/>
              <a:defRPr/>
            </a:pPr>
            <a:endParaRPr lang="fa-IR" sz="20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644" y="9865"/>
            <a:ext cx="762000" cy="304271"/>
          </a:xfrm>
        </p:spPr>
        <p:txBody>
          <a:bodyPr/>
          <a:lstStyle/>
          <a:p>
            <a:pPr algn="l"/>
            <a:fld id="{D4CCA928-7052-4FDA-A32F-759082E81CC8}" type="slidenum">
              <a:rPr lang="fa-IR" sz="1800" smtClean="0">
                <a:solidFill>
                  <a:schemeClr val="bg1"/>
                </a:solidFill>
                <a:cs typeface="B Homa" pitchFamily="2" charset="-78"/>
              </a:rPr>
              <a:pPr algn="l"/>
              <a:t>8</a:t>
            </a:fld>
            <a:endParaRPr lang="fa-IR" sz="1800" dirty="0">
              <a:solidFill>
                <a:schemeClr val="bg1"/>
              </a:solidFill>
              <a:cs typeface="B Homa" pitchFamily="2" charset="-78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4405746" y="1"/>
            <a:ext cx="3891588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713232" rtl="1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14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نرم افزارهای توسعه موبایل ـ جلسه دوم</a:t>
            </a:r>
            <a:endParaRPr lang="fa-IR" sz="14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66982" y="411765"/>
            <a:ext cx="6635866" cy="556532"/>
          </a:xfrm>
        </p:spPr>
        <p:txBody>
          <a:bodyPr anchor="t">
            <a:noAutofit/>
          </a:bodyPr>
          <a:lstStyle/>
          <a:p>
            <a:pPr algn="r"/>
            <a:r>
              <a:rPr lang="fa-IR" sz="2800" dirty="0" smtClean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مباحث جلسه آتی</a:t>
            </a:r>
            <a:endParaRPr lang="fa-IR" sz="2800" b="1" dirty="0">
              <a:solidFill>
                <a:srgbClr val="C00000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11" name="Half Frame 10"/>
          <p:cNvSpPr/>
          <p:nvPr/>
        </p:nvSpPr>
        <p:spPr>
          <a:xfrm rot="18900000">
            <a:off x="8113968" y="471887"/>
            <a:ext cx="369582" cy="369582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757381" y="5192112"/>
            <a:ext cx="7646361" cy="330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713232" rtl="1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دانشگاه فنی و حرفه ای رازی اردبیل                                                                                                  </a:t>
            </a:r>
            <a:r>
              <a:rPr lang="en-US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http://Mashmooli.ir</a:t>
            </a:r>
            <a:endParaRPr lang="fa-IR" b="0" dirty="0">
              <a:solidFill>
                <a:schemeClr val="tx1">
                  <a:lumMod val="50000"/>
                  <a:lumOff val="50000"/>
                </a:schemeClr>
              </a:solidFill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674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644" y="9865"/>
            <a:ext cx="762000" cy="304271"/>
          </a:xfrm>
        </p:spPr>
        <p:txBody>
          <a:bodyPr/>
          <a:lstStyle/>
          <a:p>
            <a:pPr algn="l"/>
            <a:fld id="{D4CCA928-7052-4FDA-A32F-759082E81CC8}" type="slidenum">
              <a:rPr lang="fa-IR" sz="1800" smtClean="0">
                <a:solidFill>
                  <a:schemeClr val="bg1"/>
                </a:solidFill>
                <a:cs typeface="B Homa" pitchFamily="2" charset="-78"/>
              </a:rPr>
              <a:pPr algn="l"/>
              <a:t>9</a:t>
            </a:fld>
            <a:endParaRPr lang="fa-IR" sz="1800" dirty="0">
              <a:solidFill>
                <a:schemeClr val="bg1"/>
              </a:solidFill>
              <a:cs typeface="B Homa" pitchFamily="2" charset="-7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630497"/>
            <a:ext cx="9144000" cy="24457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4800" dirty="0" smtClean="0">
                <a:solidFill>
                  <a:srgbClr val="008000"/>
                </a:solidFill>
                <a:latin typeface="Times New Roman" pitchFamily="18" charset="0"/>
                <a:cs typeface="B Titr" pitchFamily="2" charset="-78"/>
              </a:rPr>
              <a:t>از توجه شما سپاسگذاریم </a:t>
            </a:r>
          </a:p>
          <a:p>
            <a:pPr algn="ctr"/>
            <a:endParaRPr lang="fa-IR" sz="4800" dirty="0">
              <a:solidFill>
                <a:srgbClr val="008000"/>
              </a:solidFill>
              <a:latin typeface="Times New Roman" pitchFamily="18" charset="0"/>
              <a:cs typeface="B Titr" pitchFamily="2" charset="-78"/>
            </a:endParaRPr>
          </a:p>
          <a:p>
            <a:pPr algn="ctr"/>
            <a:r>
              <a:rPr lang="fa-IR" sz="4800" dirty="0" smtClean="0">
                <a:solidFill>
                  <a:srgbClr val="002060"/>
                </a:solidFill>
                <a:latin typeface="Times New Roman" pitchFamily="18" charset="0"/>
                <a:cs typeface="B Titr" pitchFamily="2" charset="-78"/>
              </a:rPr>
              <a:t>پایان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4405746" y="1"/>
            <a:ext cx="3891588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713232" rtl="1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1400" dirty="0" smtClean="0">
                <a:solidFill>
                  <a:schemeClr val="bg1"/>
                </a:solidFill>
                <a:cs typeface="B Traffic" panose="00000400000000000000" pitchFamily="2" charset="-78"/>
              </a:rPr>
              <a:t>نرم افزارهای توسعه موبایل ـ جلسه دوم</a:t>
            </a:r>
            <a:endParaRPr lang="fa-IR" sz="14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757381" y="5192112"/>
            <a:ext cx="7646361" cy="330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713232" rtl="1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r" defTabSz="713232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دانشگاه فنی و حرفه ای رازی اردبیل                                                                                                  </a:t>
            </a:r>
            <a:r>
              <a:rPr lang="en-US" b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raffic" pitchFamily="2" charset="-78"/>
              </a:rPr>
              <a:t>http://Mashmooli.ir</a:t>
            </a:r>
            <a:endParaRPr lang="fa-IR" b="0" dirty="0">
              <a:solidFill>
                <a:schemeClr val="tx1">
                  <a:lumMod val="50000"/>
                  <a:lumOff val="50000"/>
                </a:schemeClr>
              </a:solidFill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89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C0000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1617</TotalTime>
  <Words>431</Words>
  <Application>Microsoft Office PowerPoint</Application>
  <PresentationFormat>On-screen Show (16:10)</PresentationFormat>
  <Paragraphs>74</Paragraphs>
  <Slides>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B Homa</vt:lpstr>
      <vt:lpstr>B Titr</vt:lpstr>
      <vt:lpstr>B Traffic</vt:lpstr>
      <vt:lpstr>B Yekan</vt:lpstr>
      <vt:lpstr>B Zar</vt:lpstr>
      <vt:lpstr>Calibri</vt:lpstr>
      <vt:lpstr>Garamond</vt:lpstr>
      <vt:lpstr>Impact</vt:lpstr>
      <vt:lpstr>Tahoma</vt:lpstr>
      <vt:lpstr>Times New Roman</vt:lpstr>
      <vt:lpstr>Wingdings</vt:lpstr>
      <vt:lpstr>NewsPrint</vt:lpstr>
      <vt:lpstr>Organic</vt:lpstr>
      <vt:lpstr>PowerPoint Presentation</vt:lpstr>
      <vt:lpstr>دانشگاه فنی و حرفه استان اردبیل  نرم افزارهای توسعه موبایل</vt:lpstr>
      <vt:lpstr>نرم افزارهای توسعه موبایل</vt:lpstr>
      <vt:lpstr>فهرست مطالب</vt:lpstr>
      <vt:lpstr>معرفی برنامه های مورد نیاز</vt:lpstr>
      <vt:lpstr>طریقه نصب برنامه ها و اولویت بندی  </vt:lpstr>
      <vt:lpstr>طریقه نصب برنامه ها و اولویت بندی  </vt:lpstr>
      <vt:lpstr>مباحث جلسه آتی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آموزش EndNote</dc:title>
  <dc:creator>mohammad alinejad</dc:creator>
  <cp:lastModifiedBy>Mashmooli</cp:lastModifiedBy>
  <cp:revision>245</cp:revision>
  <dcterms:created xsi:type="dcterms:W3CDTF">2012-09-20T23:28:06Z</dcterms:created>
  <dcterms:modified xsi:type="dcterms:W3CDTF">2020-04-19T08:41:47Z</dcterms:modified>
</cp:coreProperties>
</file>