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36"/>
  </p:notesMasterIdLst>
  <p:sldIdLst>
    <p:sldId id="274" r:id="rId2"/>
    <p:sldId id="275" r:id="rId3"/>
    <p:sldId id="276" r:id="rId4"/>
    <p:sldId id="262" r:id="rId5"/>
    <p:sldId id="283" r:id="rId6"/>
    <p:sldId id="282" r:id="rId7"/>
    <p:sldId id="284" r:id="rId8"/>
    <p:sldId id="285" r:id="rId9"/>
    <p:sldId id="286" r:id="rId10"/>
    <p:sldId id="287" r:id="rId11"/>
    <p:sldId id="288" r:id="rId12"/>
    <p:sldId id="289" r:id="rId13"/>
    <p:sldId id="263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9" r:id="rId23"/>
    <p:sldId id="300" r:id="rId24"/>
    <p:sldId id="301" r:id="rId25"/>
    <p:sldId id="302" r:id="rId26"/>
    <p:sldId id="265" r:id="rId27"/>
    <p:sldId id="303" r:id="rId28"/>
    <p:sldId id="304" r:id="rId29"/>
    <p:sldId id="305" r:id="rId30"/>
    <p:sldId id="306" r:id="rId31"/>
    <p:sldId id="307" r:id="rId32"/>
    <p:sldId id="308" r:id="rId33"/>
    <p:sldId id="309" r:id="rId34"/>
    <p:sldId id="310" r:id="rId35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0" d="100"/>
          <a:sy n="60" d="100"/>
        </p:scale>
        <p:origin x="-142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7A482C9-799A-40AD-9711-0CC47091A4AF}" type="datetimeFigureOut">
              <a:rPr lang="fa-IR" smtClean="0"/>
              <a:t>22/08/1441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27A5890-823C-4641-BD87-0C7C6B04A7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48174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ABB4CA-4D54-473E-BA95-16C215867C9D}" type="datetime8">
              <a:rPr lang="fa-IR" smtClean="0"/>
              <a:t>15 آوريل 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BF3AD39-AC8E-4C5B-834A-F54AB398DC7E}" type="slidenum">
              <a:rPr lang="fa-IR" smtClean="0"/>
              <a:t>‹#›</a:t>
            </a:fld>
            <a:endParaRPr lang="fa-IR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F7869-0D60-4C25-90D5-0D5E23CAFA25}" type="datetime8">
              <a:rPr lang="fa-IR" smtClean="0"/>
              <a:t>15 آوريل 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‹#›</a:t>
            </a:fld>
            <a:endParaRPr lang="fa-IR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0E22E-C285-4F93-AD1D-6962FD596E52}" type="datetime8">
              <a:rPr lang="fa-IR" smtClean="0"/>
              <a:t>15 آوريل 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‹#›</a:t>
            </a:fld>
            <a:endParaRPr lang="fa-IR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B4BBF-ED6F-4CFF-8203-E1684DD48A16}" type="datetime8">
              <a:rPr lang="fa-IR" smtClean="0"/>
              <a:t>15 آوريل 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‹#›</a:t>
            </a:fld>
            <a:endParaRPr lang="fa-IR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F76BD-44CD-4D14-9581-18674EECBF9A}" type="datetime8">
              <a:rPr lang="fa-IR" smtClean="0"/>
              <a:t>15 آوريل 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‹#›</a:t>
            </a:fld>
            <a:endParaRPr lang="fa-I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A7DB-493A-4390-9EAE-1D18F3AB8432}" type="datetime8">
              <a:rPr lang="fa-IR" smtClean="0"/>
              <a:t>15 آوريل 20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‹#›</a:t>
            </a:fld>
            <a:endParaRPr lang="fa-IR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9F14-366D-4A32-9E5C-6E5ABFBE93AB}" type="datetime8">
              <a:rPr lang="fa-IR" smtClean="0"/>
              <a:t>15 آوريل 20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‹#›</a:t>
            </a:fld>
            <a:endParaRPr lang="fa-IR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F9F4-EC2E-4841-BC48-48C7A3E15D94}" type="datetime8">
              <a:rPr lang="fa-IR" smtClean="0"/>
              <a:t>15 آوريل 20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‹#›</a:t>
            </a:fld>
            <a:endParaRPr lang="fa-IR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8F7E8-0E18-4BBE-AACE-94D21D1507B8}" type="datetime8">
              <a:rPr lang="fa-IR" smtClean="0"/>
              <a:t>15 آوريل 20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E85F-2A1C-4699-BCAE-1936AE33E229}" type="datetime8">
              <a:rPr lang="fa-IR" smtClean="0"/>
              <a:t>15 آوريل 20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BD3B6-B5E4-4C05-B0F1-99FD3D95C06A}" type="datetime8">
              <a:rPr lang="fa-IR" smtClean="0"/>
              <a:t>15 آوريل 20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3EEB7FC-27E3-444B-A6AD-92314B27DE50}" type="datetime8">
              <a:rPr lang="fa-IR" smtClean="0"/>
              <a:t>15 آوريل 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BF3AD39-AC8E-4C5B-834A-F54AB398DC7E}" type="slidenum">
              <a:rPr lang="fa-IR" smtClean="0"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hf hdr="0" ftr="0" dt="0"/>
  <p:txStyles>
    <p:titleStyle>
      <a:lvl1pPr algn="ctr" defTabSz="914400" rtl="1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65760" indent="-365760" algn="r" defTabSz="914400" rtl="1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r" defTabSz="914400" rtl="1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r" defTabSz="914400" rtl="1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r" defTabSz="914400" rtl="1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r" defTabSz="914400" rtl="1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r" defTabSz="914400" rtl="1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r" defTabSz="914400" rtl="1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r" defTabSz="914400" rtl="1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r" defTabSz="914400" rtl="1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rdunews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1412776"/>
            <a:ext cx="8251129" cy="4641379"/>
          </a:xfrm>
        </p:spPr>
      </p:pic>
    </p:spTree>
    <p:extLst>
      <p:ext uri="{BB962C8B-B14F-4D97-AF65-F5344CB8AC3E}">
        <p14:creationId xmlns:p14="http://schemas.microsoft.com/office/powerpoint/2010/main" val="11332450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10</a:t>
            </a:fld>
            <a:endParaRPr lang="fa-I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9" y="0"/>
            <a:ext cx="8683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457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11</a:t>
            </a:fld>
            <a:endParaRPr lang="fa-I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56"/>
            <a:ext cx="9144000" cy="671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6091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12</a:t>
            </a:fld>
            <a:endParaRPr lang="fa-I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61" y="0"/>
            <a:ext cx="8532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850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527248" y="6347599"/>
            <a:ext cx="2133600" cy="365125"/>
          </a:xfrm>
        </p:spPr>
        <p:txBody>
          <a:bodyPr/>
          <a:lstStyle/>
          <a:p>
            <a:fld id="{ABF3AD39-AC8E-4C5B-834A-F54AB398DC7E}" type="slidenum">
              <a:rPr lang="fa-IR" sz="2000" b="1" smtClean="0"/>
              <a:t>13</a:t>
            </a:fld>
            <a:endParaRPr lang="fa-IR" sz="2000" b="1" dirty="0"/>
          </a:p>
        </p:txBody>
      </p:sp>
      <p:pic>
        <p:nvPicPr>
          <p:cNvPr id="7" name="Picture 2" descr="E:\اموزشکده\آرم دانشگاه\آرم دانشگاه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493"/>
            <a:ext cx="1612314" cy="161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9756" y="1364070"/>
            <a:ext cx="8856984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500" dirty="0" smtClean="0">
                <a:cs typeface="B Nazanin" pitchFamily="2" charset="-78"/>
              </a:rPr>
              <a:t>یک </a:t>
            </a:r>
            <a:r>
              <a:rPr lang="fa-IR" sz="2500" dirty="0">
                <a:cs typeface="B Nazanin" pitchFamily="2" charset="-78"/>
              </a:rPr>
              <a:t>خط ادامه می یابد و تبدیل می‌شود به سطح با این ویژگی ها: طول و عرض, شکل, وجه, جهت, موقعیت,</a:t>
            </a:r>
          </a:p>
          <a:p>
            <a:r>
              <a:rPr lang="fa-IR" sz="2500" dirty="0">
                <a:cs typeface="B Nazanin" pitchFamily="2" charset="-78"/>
              </a:rPr>
              <a:t>سطح از </a:t>
            </a:r>
            <a:r>
              <a:rPr lang="fa-IR" sz="2500" dirty="0" smtClean="0">
                <a:cs typeface="B Nazanin" pitchFamily="2" charset="-78"/>
              </a:rPr>
              <a:t>ادامه </a:t>
            </a:r>
            <a:r>
              <a:rPr lang="fa-IR" sz="2500" dirty="0">
                <a:cs typeface="B Nazanin" pitchFamily="2" charset="-78"/>
              </a:rPr>
              <a:t>خط در جهتی به غیر از جهت امتدادش پدید می آید. از دیدگاه مفهومی، یک سطح دارای طول و عرض بوده و فاقد ارتفاع می باشد. شکل، ابتدایی‌ترین عنصر تعریف کنندهٔ یک سطح است که لبه‌های آن توسط خطوط مشخص می شود .مشخصه‌های تکمیلی سطح، شامل رنگ، وجه، نقش و بافت آن می‌باشد که بر پایداری و با دیداری آن تاثیرگذار است. در آفرینش یک ترکیب دیداری، سطح برای بیان حدود و مرزهای یک حجم به کار گرفته می شود. سطح در معماری بیان گر احجام سه بعدی در فضا می باشند. مشخصات هر سطح یعنی اندازه، شکل، بافت و هم چنین رابطه ای که این سطوح در فضا با یک دیگر برقرار می کنند، تعیین کنندهٔ کیفیت فضای محصور شده و نشان دهندهٔ ویژگی فرم‌های به وجود آمده، خواهد بود. در طراحی معمارانه، سه نوع اصلی سطوح مورد استفاده قرار می گیرد: 1.سطح بالای سقف (مانند سقف بام), 2.سطح دیوار, 3.سطح کف (مانند سطح زمین),</a:t>
            </a:r>
            <a:endParaRPr lang="fa-IR" sz="2500" dirty="0">
              <a:effectLst/>
              <a:cs typeface="B Nazanin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87192" y="260648"/>
            <a:ext cx="76655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500" b="1" dirty="0">
                <a:solidFill>
                  <a:srgbClr val="FF0000"/>
                </a:solidFill>
                <a:cs typeface="B Nazanin" pitchFamily="2" charset="-78"/>
              </a:rPr>
              <a:t>سطح</a:t>
            </a:r>
          </a:p>
        </p:txBody>
      </p:sp>
    </p:spTree>
    <p:extLst>
      <p:ext uri="{BB962C8B-B14F-4D97-AF65-F5344CB8AC3E}">
        <p14:creationId xmlns:p14="http://schemas.microsoft.com/office/powerpoint/2010/main" val="29668746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14</a:t>
            </a:fld>
            <a:endParaRPr lang="fa-I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42" y="0"/>
            <a:ext cx="8665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572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15</a:t>
            </a:fld>
            <a:endParaRPr lang="fa-I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32" y="0"/>
            <a:ext cx="8671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303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16</a:t>
            </a:fld>
            <a:endParaRPr lang="fa-I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915"/>
            <a:ext cx="9144000" cy="658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63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17</a:t>
            </a:fld>
            <a:endParaRPr lang="fa-I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40" y="0"/>
            <a:ext cx="8854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726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18</a:t>
            </a:fld>
            <a:endParaRPr lang="fa-I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740"/>
            <a:ext cx="9144000" cy="637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7568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19</a:t>
            </a:fld>
            <a:endParaRPr lang="fa-I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116"/>
            <a:ext cx="9144000" cy="664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884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51520" y="5991042"/>
            <a:ext cx="432048" cy="502569"/>
          </a:xfrm>
        </p:spPr>
        <p:txBody>
          <a:bodyPr/>
          <a:lstStyle/>
          <a:p>
            <a:fld id="{550D3980-7FE6-4C14-A212-1C9EF9303559}" type="slidenum">
              <a:rPr lang="fa-IR" sz="2000" smtClean="0"/>
              <a:t>2</a:t>
            </a:fld>
            <a:endParaRPr lang="fa-IR" sz="20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16632"/>
            <a:ext cx="7772400" cy="2547714"/>
          </a:xfrm>
        </p:spPr>
        <p:txBody>
          <a:bodyPr>
            <a:noAutofit/>
          </a:bodyPr>
          <a:lstStyle/>
          <a:p>
            <a:r>
              <a:rPr lang="fa-IR" sz="8800" dirty="0" smtClean="0"/>
              <a:t>بسم الله الرحمن الرحیم</a:t>
            </a:r>
            <a:endParaRPr lang="fa-IR" sz="88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3437896"/>
            <a:ext cx="6969097" cy="2553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2400" kern="1200"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a-IR" sz="3600" dirty="0">
              <a:cs typeface="B Nazanin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638326"/>
            <a:ext cx="4320480" cy="37430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99591" y="6381327"/>
            <a:ext cx="72571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dirty="0" smtClean="0"/>
              <a:t>(وأُفَوِّضُ </a:t>
            </a:r>
            <a:r>
              <a:rPr lang="fa-IR" dirty="0"/>
              <a:t>أَمْرِي إِلَى اللَّهِ إِنَّ اللَّهَ بَصِيرٌ </a:t>
            </a:r>
            <a:r>
              <a:rPr lang="fa-IR" dirty="0" smtClean="0"/>
              <a:t>بِالْعِبَادِ  )                 سوره غافر آیه44</a:t>
            </a:r>
            <a:endParaRPr lang="fa-I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311294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20</a:t>
            </a:fld>
            <a:endParaRPr lang="fa-I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76" y="0"/>
            <a:ext cx="85702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956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21</a:t>
            </a:fld>
            <a:endParaRPr lang="fa-IR"/>
          </a:p>
        </p:txBody>
      </p:sp>
      <p:sp>
        <p:nvSpPr>
          <p:cNvPr id="3" name="Rectangle 2"/>
          <p:cNvSpPr/>
          <p:nvPr/>
        </p:nvSpPr>
        <p:spPr>
          <a:xfrm>
            <a:off x="251520" y="1628800"/>
            <a:ext cx="8496944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500" dirty="0">
                <a:cs typeface="B Nazanin" pitchFamily="2" charset="-78"/>
              </a:rPr>
              <a:t>سطح در جهتی به غیر از امتدادش ادامه می یابد و به حجم تبدیل می شود . از نظر مفهومی ، یک حجم حاوی سه بعد ، طول ، عرض و ارتفاع می باشد .</a:t>
            </a:r>
          </a:p>
          <a:p>
            <a:r>
              <a:rPr lang="fa-IR" sz="2500" dirty="0">
                <a:cs typeface="B Nazanin" pitchFamily="2" charset="-78"/>
              </a:rPr>
              <a:t>تمامی احجام به روش های زیر قابل درک شدن و بررسی هستند:</a:t>
            </a:r>
          </a:p>
          <a:p>
            <a:r>
              <a:rPr lang="fa-IR" sz="2500" dirty="0">
                <a:cs typeface="B Nazanin" pitchFamily="2" charset="-78"/>
              </a:rPr>
              <a:t>نقاط یا رئوس جایی که چند سطح با هم تلاقی می کنند . خطوط یا لبه ها ، جایی که دو سطح باهم تلاقی می کنند.</a:t>
            </a:r>
          </a:p>
          <a:p>
            <a:r>
              <a:rPr lang="fa-IR" sz="2500" dirty="0">
                <a:cs typeface="B Nazanin" pitchFamily="2" charset="-78"/>
              </a:rPr>
              <a:t>سطوح یا وجوه که حدود و مرزهای یک حجم را مشخص می کنند .</a:t>
            </a:r>
          </a:p>
          <a:p>
            <a:r>
              <a:rPr lang="fa-IR" sz="2500" dirty="0">
                <a:cs typeface="B Nazanin" pitchFamily="2" charset="-78"/>
              </a:rPr>
              <a:t>فرم اولین ویپگی بارز یک حجم است که توسط اشکال و نحوه ارتباط سطوحی که محدوده حجم را مشخص می کنند تعریف می شود .</a:t>
            </a:r>
          </a:p>
          <a:p>
            <a:r>
              <a:rPr lang="fa-IR" sz="2500" dirty="0">
                <a:cs typeface="B Nazanin" pitchFamily="2" charset="-78"/>
              </a:rPr>
              <a:t>در فرهنگ طراحی معماری ، حجم عنصری سه بعدی است و می تواند یک فضای بعد دار باشد که اجسامی در آن قرار گرفته اند و یا یک فضای خالی باشد که سطوح آن را احاطه کرده اند.</a:t>
            </a:r>
          </a:p>
        </p:txBody>
      </p:sp>
      <p:sp>
        <p:nvSpPr>
          <p:cNvPr id="4" name="Rectangle 3"/>
          <p:cNvSpPr/>
          <p:nvPr/>
        </p:nvSpPr>
        <p:spPr>
          <a:xfrm>
            <a:off x="7897545" y="880567"/>
            <a:ext cx="68320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500" dirty="0" smtClean="0">
                <a:solidFill>
                  <a:srgbClr val="FF0000"/>
                </a:solidFill>
                <a:cs typeface="B Nazanin" pitchFamily="2" charset="-78"/>
              </a:rPr>
              <a:t>حجم</a:t>
            </a:r>
            <a:endParaRPr lang="fa-IR" sz="2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350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22</a:t>
            </a:fld>
            <a:endParaRPr lang="fa-I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86" y="121158"/>
            <a:ext cx="8682228" cy="661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8760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23</a:t>
            </a:fld>
            <a:endParaRPr lang="fa-I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0" y="0"/>
            <a:ext cx="9062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676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24</a:t>
            </a:fld>
            <a:endParaRPr lang="fa-I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060"/>
            <a:ext cx="9144000" cy="634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028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25</a:t>
            </a:fld>
            <a:endParaRPr lang="fa-I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2" y="0"/>
            <a:ext cx="89329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466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-1476672" y="6237312"/>
            <a:ext cx="2133600" cy="365125"/>
          </a:xfrm>
        </p:spPr>
        <p:txBody>
          <a:bodyPr/>
          <a:lstStyle/>
          <a:p>
            <a:fld id="{ABF3AD39-AC8E-4C5B-834A-F54AB398DC7E}" type="slidenum">
              <a:rPr lang="fa-IR" sz="2000" b="1" smtClean="0"/>
              <a:t>26</a:t>
            </a:fld>
            <a:endParaRPr lang="fa-IR" sz="2000" b="1" dirty="0"/>
          </a:p>
        </p:txBody>
      </p:sp>
      <p:sp>
        <p:nvSpPr>
          <p:cNvPr id="3" name="Rectangle 2"/>
          <p:cNvSpPr/>
          <p:nvPr/>
        </p:nvSpPr>
        <p:spPr>
          <a:xfrm>
            <a:off x="1239690" y="332657"/>
            <a:ext cx="784887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500" b="1" dirty="0">
                <a:solidFill>
                  <a:srgbClr val="FF0000"/>
                </a:solidFill>
                <a:cs typeface="B Nazanin" pitchFamily="2" charset="-78"/>
              </a:rPr>
              <a:t>محور:</a:t>
            </a:r>
          </a:p>
          <a:p>
            <a:r>
              <a:rPr lang="fa-IR" sz="2500" b="1" dirty="0">
                <a:solidFill>
                  <a:srgbClr val="FF0000"/>
                </a:solidFill>
                <a:cs typeface="B Nazanin" pitchFamily="2" charset="-78"/>
              </a:rPr>
              <a:t>محور یک خط ممتد هست که دو انتهای آن بسته و عناصر معماری پیرامون این محور می تونند با تقارن یا بی تقارن چیده شده باشند</a:t>
            </a:r>
            <a:endParaRPr lang="fa-IR" sz="2500" b="1" dirty="0">
              <a:solidFill>
                <a:srgbClr val="FF0000"/>
              </a:solidFill>
              <a:effectLst/>
              <a:cs typeface="B Nazanin" pitchFamily="2" charset="-78"/>
            </a:endParaRPr>
          </a:p>
        </p:txBody>
      </p:sp>
      <p:pic>
        <p:nvPicPr>
          <p:cNvPr id="6" name="Picture 2" descr="E:\اموزشکده\آرم دانشگاه\آرم دانشگاه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200"/>
            <a:ext cx="1340768" cy="134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6" t="40670" r="21386" b="39860"/>
          <a:stretch/>
        </p:blipFill>
        <p:spPr>
          <a:xfrm>
            <a:off x="670384" y="1978831"/>
            <a:ext cx="8354429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908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27</a:t>
            </a:fld>
            <a:endParaRPr lang="fa-I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7" t="28084" r="23103" b="19502"/>
          <a:stretch/>
        </p:blipFill>
        <p:spPr>
          <a:xfrm>
            <a:off x="-53304" y="1026961"/>
            <a:ext cx="9197304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2780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28</a:t>
            </a:fld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338137"/>
            <a:ext cx="7219950" cy="618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352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29</a:t>
            </a:fld>
            <a:endParaRPr lang="fa-IR"/>
          </a:p>
        </p:txBody>
      </p:sp>
      <p:sp>
        <p:nvSpPr>
          <p:cNvPr id="4" name="Rectangle 3"/>
          <p:cNvSpPr/>
          <p:nvPr/>
        </p:nvSpPr>
        <p:spPr>
          <a:xfrm>
            <a:off x="1259632" y="1268760"/>
            <a:ext cx="612068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11500" b="1" dirty="0" smtClean="0">
                <a:solidFill>
                  <a:schemeClr val="tx2">
                    <a:lumMod val="75000"/>
                  </a:schemeClr>
                </a:solidFill>
                <a:cs typeface="B Nazanin" pitchFamily="2" charset="-78"/>
              </a:rPr>
              <a:t>تمرین های هفتکی</a:t>
            </a:r>
            <a:endParaRPr lang="fa-IR" sz="11500" b="1" dirty="0">
              <a:solidFill>
                <a:schemeClr val="tx2">
                  <a:lumMod val="75000"/>
                </a:schemeClr>
              </a:solidFill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229869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8100" y="0"/>
            <a:ext cx="9144000" cy="40011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a-IR" sz="2000" dirty="0" smtClean="0">
                <a:solidFill>
                  <a:schemeClr val="bg1"/>
                </a:solidFill>
                <a:cs typeface="B Titr" pitchFamily="2" charset="-78"/>
              </a:rPr>
              <a:t>جلسه سوم</a:t>
            </a:r>
            <a:r>
              <a:rPr lang="fa-IR" sz="2000" dirty="0">
                <a:solidFill>
                  <a:schemeClr val="bg1"/>
                </a:solidFill>
                <a:cs typeface="B Titr" pitchFamily="2" charset="-78"/>
              </a:rPr>
              <a:t>: </a:t>
            </a:r>
            <a:r>
              <a:rPr lang="fa-IR" sz="2000" dirty="0" smtClean="0">
                <a:solidFill>
                  <a:schemeClr val="bg1"/>
                </a:solidFill>
                <a:cs typeface="B Titr" pitchFamily="2" charset="-78"/>
              </a:rPr>
              <a:t> درک و بیان معماری2</a:t>
            </a:r>
            <a:endParaRPr lang="fa-IR" sz="2000" dirty="0">
              <a:solidFill>
                <a:schemeClr val="bg1"/>
              </a:solidFill>
              <a:cs typeface="B Titr" pitchFamily="2" charset="-78"/>
            </a:endParaRPr>
          </a:p>
        </p:txBody>
      </p:sp>
      <p:sp>
        <p:nvSpPr>
          <p:cNvPr id="2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553200"/>
            <a:ext cx="533400" cy="304800"/>
          </a:xfrm>
          <a:solidFill>
            <a:srgbClr val="FFC000"/>
          </a:solidFill>
        </p:spPr>
        <p:txBody>
          <a:bodyPr/>
          <a:lstStyle/>
          <a:p>
            <a:fld id="{5743EA8D-8084-4A12-9B5C-74D46F53D25C}" type="slidenum">
              <a:rPr lang="en-US" smtClean="0">
                <a:cs typeface="2  Titr" pitchFamily="2" charset="-78"/>
              </a:rPr>
              <a:pPr/>
              <a:t>3</a:t>
            </a:fld>
            <a:endParaRPr lang="en-US" dirty="0">
              <a:cs typeface="2  Titr" pitchFamily="2" charset="-78"/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6781800" cy="304800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:درک و بیان معماری2-  مدرس: سلیم صفریان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  <p:pic>
        <p:nvPicPr>
          <p:cNvPr id="2050" name="Picture 2" descr="E:\اموزشکده\آرم دانشگاه\آرم دانشگاه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04826"/>
            <a:ext cx="52578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8004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30</a:t>
            </a:fld>
            <a:endParaRPr lang="fa-I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14" y="683604"/>
            <a:ext cx="8454858" cy="61297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62475" y="188640"/>
            <a:ext cx="3310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b="1" dirty="0" smtClean="0">
                <a:solidFill>
                  <a:srgbClr val="FF0000"/>
                </a:solidFill>
                <a:cs typeface="B Nazanin" pitchFamily="2" charset="-78"/>
              </a:rPr>
              <a:t>سه فضای داخلی پرسپکتیو یک نقطه ای</a:t>
            </a:r>
            <a:endParaRPr lang="fa-IR" b="1" dirty="0">
              <a:solidFill>
                <a:srgbClr val="FF0000"/>
              </a:solidFill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283001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31</a:t>
            </a:fld>
            <a:endParaRPr lang="fa-I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3851"/>
            <a:ext cx="9144000" cy="513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7571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32</a:t>
            </a:fld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581"/>
            <a:ext cx="9144000" cy="670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749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33</a:t>
            </a:fld>
            <a:endParaRPr lang="fa-I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1"/>
          <a:stretch/>
        </p:blipFill>
        <p:spPr>
          <a:xfrm>
            <a:off x="762000" y="900112"/>
            <a:ext cx="7620000" cy="487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277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34</a:t>
            </a:fld>
            <a:endParaRPr lang="fa-I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37"/>
            <a:ext cx="9144000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226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1350" y="332656"/>
            <a:ext cx="728105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Font typeface="Wingdings" pitchFamily="2" charset="2"/>
              <a:buChar char="v"/>
            </a:pPr>
            <a:r>
              <a:rPr lang="fa-IR" sz="3000" dirty="0" smtClean="0">
                <a:cs typeface="B Nazanin" pitchFamily="2" charset="-78"/>
              </a:rPr>
              <a:t>منابع درس: </a:t>
            </a:r>
          </a:p>
          <a:p>
            <a:pPr algn="ctr"/>
            <a:r>
              <a:rPr lang="fa-IR" sz="3200" dirty="0" smtClean="0">
                <a:cs typeface="B Nazanin" pitchFamily="2" charset="-78"/>
              </a:rPr>
              <a:t>کتاب : فرم، فضا و نظم</a:t>
            </a:r>
          </a:p>
          <a:p>
            <a:pPr algn="ctr"/>
            <a:r>
              <a:rPr lang="fa-IR" sz="3200" dirty="0">
                <a:solidFill>
                  <a:srgbClr val="FF0000"/>
                </a:solidFill>
                <a:cs typeface="B Nazanin" pitchFamily="2" charset="-78"/>
              </a:rPr>
              <a:t>فرانسیس دی کی چینگ </a:t>
            </a:r>
            <a:endParaRPr lang="fa-IR" sz="3000" dirty="0" smtClean="0">
              <a:solidFill>
                <a:srgbClr val="FF0000"/>
              </a:solidFill>
              <a:cs typeface="B Nazanin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4</a:t>
            </a:fld>
            <a:endParaRPr lang="fa-IR" dirty="0"/>
          </a:p>
        </p:txBody>
      </p:sp>
      <p:pic>
        <p:nvPicPr>
          <p:cNvPr id="5" name="Picture 2" descr="E:\اموزشکده\آرم دانشگاه\آرم دانشگاه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60" y="111141"/>
            <a:ext cx="1178401" cy="117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871539"/>
            <a:ext cx="4588766" cy="478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15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5</a:t>
            </a:fld>
            <a:endParaRPr lang="fa-I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4" y="0"/>
            <a:ext cx="9098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72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6</a:t>
            </a:fld>
            <a:endParaRPr lang="fa-IR"/>
          </a:p>
        </p:txBody>
      </p:sp>
      <p:sp>
        <p:nvSpPr>
          <p:cNvPr id="3" name="Rectangle 2"/>
          <p:cNvSpPr/>
          <p:nvPr/>
        </p:nvSpPr>
        <p:spPr>
          <a:xfrm>
            <a:off x="539552" y="332656"/>
            <a:ext cx="784887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500" b="1" dirty="0">
                <a:solidFill>
                  <a:srgbClr val="FF0000"/>
                </a:solidFill>
                <a:cs typeface="B Nazanin" pitchFamily="2" charset="-78"/>
              </a:rPr>
              <a:t>نقطه</a:t>
            </a:r>
          </a:p>
          <a:p>
            <a:r>
              <a:rPr lang="fa-IR" sz="2500" dirty="0">
                <a:cs typeface="B Nazanin" pitchFamily="2" charset="-78"/>
              </a:rPr>
              <a:t>نقطه مکانی را در فضا نشان می دهد. یک نقطه مکانی را در فضا مشخص می کند. از نظر مفهومی، این مکان فاقد طول و عرض و ارتفاع می باشد. بنابراین، ایستا و متمرکز بوده و هیچ جهتی را القا نمی‌کند. نقطه به عنوان عنصری اولیه، در ساختار فرم، می تواند بیان </a:t>
            </a:r>
            <a:r>
              <a:rPr lang="fa-IR" sz="2500" dirty="0" smtClean="0">
                <a:cs typeface="B Nazanin" pitchFamily="2" charset="-78"/>
              </a:rPr>
              <a:t>کننده </a:t>
            </a:r>
            <a:r>
              <a:rPr lang="fa-IR" sz="2500" dirty="0">
                <a:cs typeface="B Nazanin" pitchFamily="2" charset="-78"/>
              </a:rPr>
              <a:t>مفاهیم تقاطع دو خط, به هم رسیدن خطوط در گوشهٔ یک سطح یا حجم, مرکز یک شکل یا ناحیه باشد. اگرچه یک نقطه از نظر تئوری فاقد شکل و فرم است، اما وقتی در میدان دید قرار گیرد، وجودش محسوس خواهد شد.یک نقطه در مرکز محیط خود ایستا و پایدار است و عناصر دیگر را در پیرامون خود سازماندهی کرده و نواحی اطراف خود را تحت تاثیر قرار می دهد. وقتی نقطه از مرکز فاصله بگیرد، با محیط پیرامونش دچار تعارض می‌شود و برای رسیدن به برتری دیداری با محیط خود به رقابت می پردازد. در اینجاست که میان نقطه و محیط اطرافش، تنش دیداری پدید می آید</a:t>
            </a:r>
            <a:endParaRPr lang="fa-IR" sz="2500" dirty="0">
              <a:effectLst/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835514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7</a:t>
            </a:fld>
            <a:endParaRPr lang="fa-I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7" y="0"/>
            <a:ext cx="8938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133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8</a:t>
            </a:fld>
            <a:endParaRPr lang="fa-I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95" y="0"/>
            <a:ext cx="8351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874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9</a:t>
            </a:fld>
            <a:endParaRPr lang="fa-I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284"/>
            <a:ext cx="9144000" cy="671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856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237</TotalTime>
  <Words>594</Words>
  <Application>Microsoft Office PowerPoint</Application>
  <PresentationFormat>On-screen Show (4:3)</PresentationFormat>
  <Paragraphs>56</Paragraphs>
  <Slides>34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Hardcover</vt:lpstr>
      <vt:lpstr>PowerPoint Presentation</vt:lpstr>
      <vt:lpstr>بسم الله الرحمن الرحیم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acer</cp:lastModifiedBy>
  <cp:revision>19</cp:revision>
  <dcterms:created xsi:type="dcterms:W3CDTF">2020-04-13T18:55:25Z</dcterms:created>
  <dcterms:modified xsi:type="dcterms:W3CDTF">2020-04-15T20:18:27Z</dcterms:modified>
</cp:coreProperties>
</file>