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5"/>
  </p:notesMasterIdLst>
  <p:sldIdLst>
    <p:sldId id="274" r:id="rId2"/>
    <p:sldId id="275" r:id="rId3"/>
    <p:sldId id="276" r:id="rId4"/>
    <p:sldId id="262" r:id="rId5"/>
    <p:sldId id="302" r:id="rId6"/>
    <p:sldId id="303" r:id="rId7"/>
    <p:sldId id="304" r:id="rId8"/>
    <p:sldId id="311" r:id="rId9"/>
    <p:sldId id="312" r:id="rId10"/>
    <p:sldId id="313" r:id="rId11"/>
    <p:sldId id="314" r:id="rId12"/>
    <p:sldId id="315" r:id="rId13"/>
    <p:sldId id="316"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05" r:id="rId33"/>
    <p:sldId id="306" r:id="rId34"/>
    <p:sldId id="307" r:id="rId35"/>
    <p:sldId id="308" r:id="rId36"/>
    <p:sldId id="338" r:id="rId37"/>
    <p:sldId id="339" r:id="rId38"/>
    <p:sldId id="340" r:id="rId39"/>
    <p:sldId id="309" r:id="rId40"/>
    <p:sldId id="310" r:id="rId41"/>
    <p:sldId id="341" r:id="rId42"/>
    <p:sldId id="318" r:id="rId43"/>
    <p:sldId id="319" r:id="rId4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0" d="100"/>
          <a:sy n="60" d="100"/>
        </p:scale>
        <p:origin x="-14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7A482C9-799A-40AD-9711-0CC47091A4AF}" type="datetimeFigureOut">
              <a:rPr lang="fa-IR" smtClean="0"/>
              <a:t>23/08/1441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27A5890-823C-4641-BD87-0C7C6B04A74A}" type="slidenum">
              <a:rPr lang="fa-IR" smtClean="0"/>
              <a:t>‹#›</a:t>
            </a:fld>
            <a:endParaRPr lang="fa-IR"/>
          </a:p>
        </p:txBody>
      </p:sp>
    </p:spTree>
    <p:extLst>
      <p:ext uri="{BB962C8B-B14F-4D97-AF65-F5344CB8AC3E}">
        <p14:creationId xmlns:p14="http://schemas.microsoft.com/office/powerpoint/2010/main" val="20481748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CABB4CA-4D54-473E-BA95-16C215867C9D}" type="datetime8">
              <a:rPr lang="fa-IR" smtClean="0"/>
              <a:t>16 آوريل 20</a:t>
            </a:fld>
            <a:endParaRPr lang="fa-I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a-I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BF3AD39-AC8E-4C5B-834A-F54AB398DC7E}" type="slidenum">
              <a:rPr lang="fa-IR" smtClean="0"/>
              <a:t>‹#›</a:t>
            </a:fld>
            <a:endParaRPr lang="fa-I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F7869-0D60-4C25-90D5-0D5E23CAFA25}" type="datetime8">
              <a:rPr lang="fa-IR" smtClean="0"/>
              <a:t>16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BF3AD39-AC8E-4C5B-834A-F54AB398DC7E}" type="slidenum">
              <a:rPr lang="fa-IR" smtClean="0"/>
              <a:t>‹#›</a:t>
            </a:fld>
            <a:endParaRPr lang="fa-I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0E22E-C285-4F93-AD1D-6962FD596E52}" type="datetime8">
              <a:rPr lang="fa-IR" smtClean="0"/>
              <a:t>16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BF3AD39-AC8E-4C5B-834A-F54AB398DC7E}" type="slidenum">
              <a:rPr lang="fa-IR" smtClean="0"/>
              <a:t>‹#›</a:t>
            </a:fld>
            <a:endParaRPr lang="fa-I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B4BBF-ED6F-4CFF-8203-E1684DD48A16}" type="datetime8">
              <a:rPr lang="fa-IR" smtClean="0"/>
              <a:t>16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BF3AD39-AC8E-4C5B-834A-F54AB398DC7E}" type="slidenum">
              <a:rPr lang="fa-IR" smtClean="0"/>
              <a:t>‹#›</a:t>
            </a:fld>
            <a:endParaRPr lang="fa-I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FF76BD-44CD-4D14-9581-18674EECBF9A}" type="datetime8">
              <a:rPr lang="fa-IR" smtClean="0"/>
              <a:t>16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BF3AD39-AC8E-4C5B-834A-F54AB398DC7E}"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CE4A7DB-493A-4390-9EAE-1D18F3AB8432}" type="datetime8">
              <a:rPr lang="fa-IR" smtClean="0"/>
              <a:t>16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BF3AD39-AC8E-4C5B-834A-F54AB398DC7E}" type="slidenum">
              <a:rPr lang="fa-IR" smtClean="0"/>
              <a:t>‹#›</a:t>
            </a:fld>
            <a:endParaRPr lang="fa-I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999F14-366D-4A32-9E5C-6E5ABFBE93AB}" type="datetime8">
              <a:rPr lang="fa-IR" smtClean="0"/>
              <a:t>16 آوريل 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BF3AD39-AC8E-4C5B-834A-F54AB398DC7E}" type="slidenum">
              <a:rPr lang="fa-IR" smtClean="0"/>
              <a:t>‹#›</a:t>
            </a:fld>
            <a:endParaRPr lang="fa-I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16F9F4-EC2E-4841-BC48-48C7A3E15D94}" type="datetime8">
              <a:rPr lang="fa-IR" smtClean="0"/>
              <a:t>16 آوريل 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BF3AD39-AC8E-4C5B-834A-F54AB398DC7E}" type="slidenum">
              <a:rPr lang="fa-IR" smtClean="0"/>
              <a:t>‹#›</a:t>
            </a:fld>
            <a:endParaRPr lang="fa-I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8F7E8-0E18-4BBE-AACE-94D21D1507B8}" type="datetime8">
              <a:rPr lang="fa-IR" smtClean="0"/>
              <a:t>16 آوريل 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BF3AD39-AC8E-4C5B-834A-F54AB398DC7E}" type="slidenum">
              <a:rPr lang="fa-IR" smtClean="0"/>
              <a:t>‹#›</a:t>
            </a:fld>
            <a:endParaRPr lang="fa-IR"/>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0E85F-2A1C-4699-BCAE-1936AE33E229}" type="datetime8">
              <a:rPr lang="fa-IR" smtClean="0"/>
              <a:t>16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BF3AD39-AC8E-4C5B-834A-F54AB398DC7E}" type="slidenum">
              <a:rPr lang="fa-IR" smtClean="0"/>
              <a:t>‹#›</a:t>
            </a:fld>
            <a:endParaRPr lang="fa-IR"/>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BD3B6-B5E4-4C05-B0F1-99FD3D95C06A}" type="datetime8">
              <a:rPr lang="fa-IR" smtClean="0"/>
              <a:t>16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BF3AD39-AC8E-4C5B-834A-F54AB398DC7E}" type="slidenum">
              <a:rPr lang="fa-IR" smtClean="0"/>
              <a:t>‹#›</a:t>
            </a:fld>
            <a:endParaRPr lang="fa-IR"/>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3EEB7FC-27E3-444B-A6AD-92314B27DE50}" type="datetime8">
              <a:rPr lang="fa-IR" smtClean="0"/>
              <a:t>16 آوريل 20</a:t>
            </a:fld>
            <a:endParaRPr lang="fa-I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fa-I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BF3AD39-AC8E-4C5B-834A-F54AB398DC7E}"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hf hdr="0" ftr="0" dt="0"/>
  <p:txStyles>
    <p:titleStyle>
      <a:lvl1pPr algn="ctr" defTabSz="914400" rtl="1" eaLnBrk="1" latinLnBrk="0" hangingPunct="1">
        <a:spcBef>
          <a:spcPct val="0"/>
        </a:spcBef>
        <a:buNone/>
        <a:defRPr sz="54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65760" indent="-365760" algn="r" defTabSz="914400" rtl="1"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r" defTabSz="914400" rtl="1"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r" defTabSz="914400" rtl="1"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r" defTabSz="914400" rtl="1"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r" defTabSz="914400" rtl="1"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dunew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544" y="1412776"/>
            <a:ext cx="8251129" cy="4641379"/>
          </a:xfrm>
        </p:spPr>
      </p:pic>
    </p:spTree>
    <p:extLst>
      <p:ext uri="{BB962C8B-B14F-4D97-AF65-F5344CB8AC3E}">
        <p14:creationId xmlns:p14="http://schemas.microsoft.com/office/powerpoint/2010/main" val="113324505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10</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99" y="0"/>
            <a:ext cx="8500602" cy="6858000"/>
          </a:xfrm>
          <a:prstGeom prst="rect">
            <a:avLst/>
          </a:prstGeom>
        </p:spPr>
      </p:pic>
    </p:spTree>
    <p:extLst>
      <p:ext uri="{BB962C8B-B14F-4D97-AF65-F5344CB8AC3E}">
        <p14:creationId xmlns:p14="http://schemas.microsoft.com/office/powerpoint/2010/main" val="378808008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11</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13" y="0"/>
            <a:ext cx="8195574" cy="6858000"/>
          </a:xfrm>
          <a:prstGeom prst="rect">
            <a:avLst/>
          </a:prstGeom>
        </p:spPr>
      </p:pic>
    </p:spTree>
    <p:extLst>
      <p:ext uri="{BB962C8B-B14F-4D97-AF65-F5344CB8AC3E}">
        <p14:creationId xmlns:p14="http://schemas.microsoft.com/office/powerpoint/2010/main" val="378266904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12</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1" y="0"/>
            <a:ext cx="8925618" cy="6858000"/>
          </a:xfrm>
          <a:prstGeom prst="rect">
            <a:avLst/>
          </a:prstGeom>
        </p:spPr>
      </p:pic>
    </p:spTree>
    <p:extLst>
      <p:ext uri="{BB962C8B-B14F-4D97-AF65-F5344CB8AC3E}">
        <p14:creationId xmlns:p14="http://schemas.microsoft.com/office/powerpoint/2010/main" val="89058704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13</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85" y="0"/>
            <a:ext cx="878222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53"/>
            <a:ext cx="9144000" cy="6811893"/>
          </a:xfrm>
          <a:prstGeom prst="rect">
            <a:avLst/>
          </a:prstGeom>
        </p:spPr>
      </p:pic>
    </p:spTree>
    <p:extLst>
      <p:ext uri="{BB962C8B-B14F-4D97-AF65-F5344CB8AC3E}">
        <p14:creationId xmlns:p14="http://schemas.microsoft.com/office/powerpoint/2010/main" val="87159502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14</a:t>
            </a:fld>
            <a:endParaRPr lang="fa-IR"/>
          </a:p>
        </p:txBody>
      </p:sp>
      <p:sp>
        <p:nvSpPr>
          <p:cNvPr id="4" name="Rectangle 3"/>
          <p:cNvSpPr/>
          <p:nvPr/>
        </p:nvSpPr>
        <p:spPr>
          <a:xfrm>
            <a:off x="3995936" y="260648"/>
            <a:ext cx="4475374" cy="477054"/>
          </a:xfrm>
          <a:prstGeom prst="rect">
            <a:avLst/>
          </a:prstGeom>
        </p:spPr>
        <p:txBody>
          <a:bodyPr wrap="square">
            <a:spAutoFit/>
          </a:bodyPr>
          <a:lstStyle/>
          <a:p>
            <a:r>
              <a:rPr lang="fa-IR" sz="2500" b="1" dirty="0">
                <a:solidFill>
                  <a:schemeClr val="bg2">
                    <a:lumMod val="25000"/>
                  </a:schemeClr>
                </a:solidFill>
                <a:cs typeface="B Nazanin" pitchFamily="2" charset="-78"/>
              </a:rPr>
              <a:t>روانشناسی </a:t>
            </a:r>
            <a:r>
              <a:rPr lang="fa-IR" sz="2500" b="1" dirty="0" smtClean="0">
                <a:solidFill>
                  <a:schemeClr val="bg2">
                    <a:lumMod val="25000"/>
                  </a:schemeClr>
                </a:solidFill>
                <a:cs typeface="B Nazanin" pitchFamily="2" charset="-78"/>
              </a:rPr>
              <a:t>رنگ در معماری</a:t>
            </a:r>
            <a:endParaRPr lang="fa-IR" sz="2500" b="1" dirty="0">
              <a:solidFill>
                <a:schemeClr val="bg2">
                  <a:lumMod val="25000"/>
                </a:schemeClr>
              </a:solidFill>
              <a:effectLst/>
              <a:cs typeface="B Nazanin" pitchFamily="2" charset="-78"/>
            </a:endParaRPr>
          </a:p>
        </p:txBody>
      </p:sp>
      <p:sp>
        <p:nvSpPr>
          <p:cNvPr id="5" name="Rectangle 4"/>
          <p:cNvSpPr/>
          <p:nvPr/>
        </p:nvSpPr>
        <p:spPr>
          <a:xfrm>
            <a:off x="395536" y="629980"/>
            <a:ext cx="8496944" cy="1754326"/>
          </a:xfrm>
          <a:prstGeom prst="rect">
            <a:avLst/>
          </a:prstGeom>
        </p:spPr>
        <p:txBody>
          <a:bodyPr wrap="square">
            <a:spAutoFit/>
          </a:bodyPr>
          <a:lstStyle/>
          <a:p>
            <a:r>
              <a:rPr lang="fa-IR" b="1" dirty="0" smtClean="0">
                <a:cs typeface="B Nazanin" pitchFamily="2" charset="-78"/>
              </a:rPr>
              <a:t>یک </a:t>
            </a:r>
            <a:r>
              <a:rPr lang="fa-IR" b="1" dirty="0">
                <a:cs typeface="B Nazanin" pitchFamily="2" charset="-78"/>
              </a:rPr>
              <a:t>فرد هم به لحاظ فردی و هم جهانی توسط رنگ‌ها در یک محیط تحت تأثیر قرار‌ می‌گیرد. مطالعات الگوهای خاصی از ارجحیت رنگی را شناسایی کرده‌اند که رابطه تنگاتنگی با سن، ویژگی‌های شخصیتی و اقتصادی-اجتماعی دارد. افراد جوان‌‌تر به سمت رنگ‌های اشباع تر افراد مسن‌‌تر هم به سمت و سوی رنگ‌های کمتر اشباع متمایل هستند. از آنجایی که نمی‌توان هر فردی را به توجه به پیشینه شخصی او تحت تأثیر قرار داد، طراح مجبور است که طراحی‌های خود را در قبال تجربه‌ای رنگ صورت دهد که اکثریت مردم را به طریق مشابهی تحت تأثیر قرار‌ می‌دهد. </a:t>
            </a:r>
          </a:p>
        </p:txBody>
      </p:sp>
      <p:sp>
        <p:nvSpPr>
          <p:cNvPr id="6" name="Rectangle 5"/>
          <p:cNvSpPr/>
          <p:nvPr/>
        </p:nvSpPr>
        <p:spPr>
          <a:xfrm>
            <a:off x="6630296" y="2708920"/>
            <a:ext cx="1874231" cy="369332"/>
          </a:xfrm>
          <a:prstGeom prst="rect">
            <a:avLst/>
          </a:prstGeom>
        </p:spPr>
        <p:txBody>
          <a:bodyPr wrap="none">
            <a:spAutoFit/>
          </a:bodyPr>
          <a:lstStyle/>
          <a:p>
            <a:r>
              <a:rPr lang="fa-IR" b="1" dirty="0">
                <a:cs typeface="B Nazanin" pitchFamily="2" charset="-78"/>
              </a:rPr>
              <a:t>روانشناسی رنگ </a:t>
            </a:r>
            <a:r>
              <a:rPr lang="fa-IR" b="1" dirty="0">
                <a:solidFill>
                  <a:srgbClr val="FF0000"/>
                </a:solidFill>
                <a:cs typeface="B Nazanin" pitchFamily="2" charset="-78"/>
              </a:rPr>
              <a:t>قرمز</a:t>
            </a:r>
            <a:endParaRPr lang="fa-IR" b="1" dirty="0">
              <a:solidFill>
                <a:srgbClr val="FF0000"/>
              </a:solidFill>
              <a:effectLst/>
              <a:cs typeface="B Nazanin" pitchFamily="2" charset="-78"/>
            </a:endParaRPr>
          </a:p>
        </p:txBody>
      </p:sp>
      <p:sp>
        <p:nvSpPr>
          <p:cNvPr id="7" name="Rectangle 6"/>
          <p:cNvSpPr/>
          <p:nvPr/>
        </p:nvSpPr>
        <p:spPr>
          <a:xfrm>
            <a:off x="683568" y="2339588"/>
            <a:ext cx="5076056" cy="1200329"/>
          </a:xfrm>
          <a:prstGeom prst="rect">
            <a:avLst/>
          </a:prstGeom>
        </p:spPr>
        <p:txBody>
          <a:bodyPr wrap="square">
            <a:spAutoFit/>
          </a:bodyPr>
          <a:lstStyle/>
          <a:p>
            <a:r>
              <a:rPr lang="fa-IR" b="1" dirty="0">
                <a:cs typeface="B Nazanin" pitchFamily="2" charset="-78"/>
              </a:rPr>
              <a:t>کاراکتر</a:t>
            </a:r>
          </a:p>
          <a:p>
            <a:r>
              <a:rPr lang="fa-IR" b="1" dirty="0">
                <a:cs typeface="B Nazanin" pitchFamily="2" charset="-78"/>
              </a:rPr>
              <a:t>مهیج و محرک</a:t>
            </a:r>
          </a:p>
          <a:p>
            <a:r>
              <a:rPr lang="fa-IR" b="1" dirty="0">
                <a:cs typeface="B Nazanin" pitchFamily="2" charset="-78"/>
              </a:rPr>
              <a:t>مثبت: پراحساس، گرم، پر اشتیاق، فعال، قوی</a:t>
            </a:r>
          </a:p>
          <a:p>
            <a:r>
              <a:rPr lang="fa-IR" b="1" dirty="0">
                <a:cs typeface="B Nazanin" pitchFamily="2" charset="-78"/>
              </a:rPr>
              <a:t>منفی: سخت و شدید، مهاجم، خشمناک، حریص، به رنگ خون</a:t>
            </a:r>
            <a:endParaRPr lang="fa-IR" b="1" dirty="0">
              <a:effectLst/>
              <a:cs typeface="B Nazanin"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9917"/>
            <a:ext cx="5472608" cy="3079254"/>
          </a:xfrm>
          <a:prstGeom prst="rect">
            <a:avLst/>
          </a:prstGeom>
        </p:spPr>
      </p:pic>
      <p:sp>
        <p:nvSpPr>
          <p:cNvPr id="9" name="Rectangle 8"/>
          <p:cNvSpPr/>
          <p:nvPr/>
        </p:nvSpPr>
        <p:spPr>
          <a:xfrm>
            <a:off x="5838452" y="3140968"/>
            <a:ext cx="3203848" cy="2031325"/>
          </a:xfrm>
          <a:prstGeom prst="rect">
            <a:avLst/>
          </a:prstGeom>
        </p:spPr>
        <p:txBody>
          <a:bodyPr wrap="square">
            <a:spAutoFit/>
          </a:bodyPr>
          <a:lstStyle/>
          <a:p>
            <a:r>
              <a:rPr lang="fa-IR" b="1" dirty="0">
                <a:cs typeface="B Nazanin" pitchFamily="2" charset="-78"/>
              </a:rPr>
              <a:t>قرمز غالب‌ترین و پویاترین رنگ در میان رنگ‌هاست. چشم در نگاه به آن باید روی رنگ متمرکز شود زیرا نقطه کانونی طبیعی رنگ قرمز زیر شبکیه چشم قرار دارد. به همین دلیل هم است که قرمز به شما نزدیک‌‌تر ازآنچه هست به نظر‌ می‌رسد.</a:t>
            </a:r>
          </a:p>
        </p:txBody>
      </p:sp>
      <p:sp>
        <p:nvSpPr>
          <p:cNvPr id="10" name="Rectangle 9"/>
          <p:cNvSpPr/>
          <p:nvPr/>
        </p:nvSpPr>
        <p:spPr>
          <a:xfrm>
            <a:off x="5472608" y="5108991"/>
            <a:ext cx="3035621" cy="1200329"/>
          </a:xfrm>
          <a:prstGeom prst="rect">
            <a:avLst/>
          </a:prstGeom>
        </p:spPr>
        <p:txBody>
          <a:bodyPr wrap="square">
            <a:spAutoFit/>
          </a:bodyPr>
          <a:lstStyle/>
          <a:p>
            <a:r>
              <a:rPr lang="fa-IR" b="1" dirty="0">
                <a:solidFill>
                  <a:srgbClr val="FF0000"/>
                </a:solidFill>
                <a:cs typeface="B Nazanin" pitchFamily="2" charset="-78"/>
              </a:rPr>
              <a:t>رنگ قرمز در معماری</a:t>
            </a:r>
          </a:p>
          <a:p>
            <a:r>
              <a:rPr lang="fa-IR" dirty="0">
                <a:cs typeface="B Nazanin" pitchFamily="2" charset="-78"/>
              </a:rPr>
              <a:t>سقف: مخل کننده، تحمیل‌کننده، سنگین</a:t>
            </a:r>
          </a:p>
          <a:p>
            <a:r>
              <a:rPr lang="fa-IR" dirty="0">
                <a:cs typeface="B Nazanin" pitchFamily="2" charset="-78"/>
              </a:rPr>
              <a:t>دیوار: مهاجم و پیش‌رونده</a:t>
            </a:r>
          </a:p>
          <a:p>
            <a:r>
              <a:rPr lang="fa-IR" dirty="0">
                <a:cs typeface="B Nazanin" pitchFamily="2" charset="-78"/>
              </a:rPr>
              <a:t>کف: هوشیاری و هشدا</a:t>
            </a:r>
            <a:endParaRPr lang="fa-IR" dirty="0">
              <a:effectLst/>
              <a:cs typeface="B Nazanin" pitchFamily="2" charset="-78"/>
            </a:endParaRPr>
          </a:p>
        </p:txBody>
      </p:sp>
    </p:spTree>
    <p:extLst>
      <p:ext uri="{BB962C8B-B14F-4D97-AF65-F5344CB8AC3E}">
        <p14:creationId xmlns:p14="http://schemas.microsoft.com/office/powerpoint/2010/main" val="1571882082"/>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15</a:t>
            </a:fld>
            <a:endParaRPr lang="fa-IR"/>
          </a:p>
        </p:txBody>
      </p:sp>
      <p:sp>
        <p:nvSpPr>
          <p:cNvPr id="3" name="Rectangle 2"/>
          <p:cNvSpPr/>
          <p:nvPr/>
        </p:nvSpPr>
        <p:spPr>
          <a:xfrm>
            <a:off x="4211960" y="116632"/>
            <a:ext cx="4572000" cy="1631216"/>
          </a:xfrm>
          <a:prstGeom prst="rect">
            <a:avLst/>
          </a:prstGeom>
        </p:spPr>
        <p:txBody>
          <a:bodyPr>
            <a:spAutoFit/>
          </a:bodyPr>
          <a:lstStyle/>
          <a:p>
            <a:r>
              <a:rPr lang="fa-IR" b="1" dirty="0">
                <a:cs typeface="B Nazanin" pitchFamily="2" charset="-78"/>
              </a:rPr>
              <a:t>روانشناسی رنگ </a:t>
            </a:r>
            <a:r>
              <a:rPr lang="fa-IR" sz="2800" b="1" dirty="0">
                <a:solidFill>
                  <a:srgbClr val="FFC000"/>
                </a:solidFill>
                <a:cs typeface="B Nazanin" pitchFamily="2" charset="-78"/>
              </a:rPr>
              <a:t>نارنجی</a:t>
            </a:r>
          </a:p>
          <a:p>
            <a:r>
              <a:rPr lang="fa-IR" b="1" dirty="0">
                <a:cs typeface="B Nazanin" pitchFamily="2" charset="-78"/>
              </a:rPr>
              <a:t>کاراکتر</a:t>
            </a:r>
          </a:p>
          <a:p>
            <a:r>
              <a:rPr lang="fa-IR" dirty="0">
                <a:cs typeface="B Nazanin" pitchFamily="2" charset="-78"/>
              </a:rPr>
              <a:t>هیجان، محرک، تسلی‌بخش</a:t>
            </a:r>
          </a:p>
          <a:p>
            <a:r>
              <a:rPr lang="fa-IR" dirty="0">
                <a:cs typeface="B Nazanin" pitchFamily="2" charset="-78"/>
              </a:rPr>
              <a:t>مثبت: بانشاط، سرزنده، پرانرژی، برونگرا</a:t>
            </a:r>
          </a:p>
          <a:p>
            <a:r>
              <a:rPr lang="fa-IR" dirty="0">
                <a:cs typeface="B Nazanin" pitchFamily="2" charset="-78"/>
              </a:rPr>
              <a:t>منفی: ناخوانده و سخت و شدید</a:t>
            </a:r>
            <a:endParaRPr lang="fa-IR" dirty="0">
              <a:effectLst/>
              <a:cs typeface="B Nazanin"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372" y="116633"/>
            <a:ext cx="5432431" cy="3600400"/>
          </a:xfrm>
          <a:prstGeom prst="rect">
            <a:avLst/>
          </a:prstGeom>
        </p:spPr>
      </p:pic>
      <p:sp>
        <p:nvSpPr>
          <p:cNvPr id="5" name="Rectangle 4"/>
          <p:cNvSpPr/>
          <p:nvPr/>
        </p:nvSpPr>
        <p:spPr>
          <a:xfrm>
            <a:off x="0" y="4035974"/>
            <a:ext cx="8783960" cy="923330"/>
          </a:xfrm>
          <a:prstGeom prst="rect">
            <a:avLst/>
          </a:prstGeom>
        </p:spPr>
        <p:txBody>
          <a:bodyPr wrap="square">
            <a:spAutoFit/>
          </a:bodyPr>
          <a:lstStyle/>
          <a:p>
            <a:r>
              <a:rPr lang="fa-IR" b="1" dirty="0">
                <a:cs typeface="B Nazanin" pitchFamily="2" charset="-78"/>
              </a:rPr>
              <a:t>نارنجی نسبت به قرمز کمتر شدید و ضمخت است. نارنجی از کاراکتر‌های منفی کمی برخوردار است. با این وجود، اگر آن را در طراحی به صورت کم رنگ و کم اشباع به کار برد ممکن است که کم ارز و کم شور و حرارت به نظر برسد.</a:t>
            </a:r>
          </a:p>
        </p:txBody>
      </p:sp>
      <p:sp>
        <p:nvSpPr>
          <p:cNvPr id="6" name="Rectangle 5"/>
          <p:cNvSpPr/>
          <p:nvPr/>
        </p:nvSpPr>
        <p:spPr>
          <a:xfrm>
            <a:off x="1547664" y="4966112"/>
            <a:ext cx="4572000" cy="1569660"/>
          </a:xfrm>
          <a:prstGeom prst="rect">
            <a:avLst/>
          </a:prstGeom>
        </p:spPr>
        <p:txBody>
          <a:bodyPr>
            <a:spAutoFit/>
          </a:bodyPr>
          <a:lstStyle/>
          <a:p>
            <a:r>
              <a:rPr lang="fa-IR" sz="2400" b="1" dirty="0">
                <a:cs typeface="B Nazanin" pitchFamily="2" charset="-78"/>
              </a:rPr>
              <a:t>رنگ نارنجی در معماری</a:t>
            </a:r>
          </a:p>
          <a:p>
            <a:r>
              <a:rPr lang="fa-IR" sz="2400" dirty="0">
                <a:cs typeface="B Nazanin" pitchFamily="2" charset="-78"/>
              </a:rPr>
              <a:t>سقف: مهیج و محرک، توجه طلب</a:t>
            </a:r>
          </a:p>
          <a:p>
            <a:r>
              <a:rPr lang="fa-IR" sz="2400" dirty="0">
                <a:cs typeface="B Nazanin" pitchFamily="2" charset="-78"/>
              </a:rPr>
              <a:t>دیوارها: گرم و درخشان</a:t>
            </a:r>
          </a:p>
          <a:p>
            <a:r>
              <a:rPr lang="fa-IR" sz="2400" dirty="0">
                <a:cs typeface="B Nazanin" pitchFamily="2" charset="-78"/>
              </a:rPr>
              <a:t>کف: فعال، جنبش و حرکت گرا</a:t>
            </a:r>
            <a:endParaRPr lang="fa-IR" sz="2400" dirty="0">
              <a:effectLst/>
              <a:cs typeface="B Nazanin" pitchFamily="2" charset="-78"/>
            </a:endParaRPr>
          </a:p>
        </p:txBody>
      </p:sp>
    </p:spTree>
    <p:extLst>
      <p:ext uri="{BB962C8B-B14F-4D97-AF65-F5344CB8AC3E}">
        <p14:creationId xmlns:p14="http://schemas.microsoft.com/office/powerpoint/2010/main" val="1177291252"/>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16</a:t>
            </a:fld>
            <a:endParaRPr lang="fa-IR"/>
          </a:p>
        </p:txBody>
      </p:sp>
      <p:sp>
        <p:nvSpPr>
          <p:cNvPr id="3" name="Rectangle 2"/>
          <p:cNvSpPr/>
          <p:nvPr/>
        </p:nvSpPr>
        <p:spPr>
          <a:xfrm>
            <a:off x="3851920" y="116632"/>
            <a:ext cx="4572000" cy="1477328"/>
          </a:xfrm>
          <a:prstGeom prst="rect">
            <a:avLst/>
          </a:prstGeom>
        </p:spPr>
        <p:txBody>
          <a:bodyPr>
            <a:spAutoFit/>
          </a:bodyPr>
          <a:lstStyle/>
          <a:p>
            <a:r>
              <a:rPr lang="fa-IR" b="1" dirty="0">
                <a:cs typeface="B Nazanin" pitchFamily="2" charset="-78"/>
              </a:rPr>
              <a:t>روانشناسی رنگ زرد</a:t>
            </a:r>
          </a:p>
          <a:p>
            <a:r>
              <a:rPr lang="fa-IR" b="1" dirty="0">
                <a:cs typeface="B Nazanin" pitchFamily="2" charset="-78"/>
              </a:rPr>
              <a:t>کاراکتر</a:t>
            </a:r>
          </a:p>
          <a:p>
            <a:r>
              <a:rPr lang="fa-IR" dirty="0">
                <a:cs typeface="B Nazanin" pitchFamily="2" charset="-78"/>
              </a:rPr>
              <a:t>تسلی‌بخش</a:t>
            </a:r>
          </a:p>
          <a:p>
            <a:r>
              <a:rPr lang="fa-IR" dirty="0">
                <a:cs typeface="B Nazanin" pitchFamily="2" charset="-78"/>
              </a:rPr>
              <a:t>مثبت: آفتابی، شاد، درخشان، سرزنده</a:t>
            </a:r>
          </a:p>
          <a:p>
            <a:r>
              <a:rPr lang="fa-IR" dirty="0">
                <a:cs typeface="B Nazanin" pitchFamily="2" charset="-78"/>
              </a:rPr>
              <a:t>منفی: خودپسندی و خودمحوری، درخشان و خودنما</a:t>
            </a:r>
            <a:endParaRPr lang="fa-IR"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43" y="1593960"/>
            <a:ext cx="6494953" cy="3839465"/>
          </a:xfrm>
          <a:prstGeom prst="rect">
            <a:avLst/>
          </a:prstGeom>
        </p:spPr>
      </p:pic>
      <p:sp>
        <p:nvSpPr>
          <p:cNvPr id="5" name="Rectangle 4"/>
          <p:cNvSpPr/>
          <p:nvPr/>
        </p:nvSpPr>
        <p:spPr>
          <a:xfrm>
            <a:off x="7099396" y="1772815"/>
            <a:ext cx="1865092" cy="2308324"/>
          </a:xfrm>
          <a:prstGeom prst="rect">
            <a:avLst/>
          </a:prstGeom>
        </p:spPr>
        <p:txBody>
          <a:bodyPr wrap="square">
            <a:spAutoFit/>
          </a:bodyPr>
          <a:lstStyle/>
          <a:p>
            <a:r>
              <a:rPr lang="fa-IR" b="1" dirty="0">
                <a:cs typeface="B Nazanin" pitchFamily="2" charset="-78"/>
              </a:rPr>
              <a:t>هنگامی که رنگ زرد خالص باشد از تمامی رنگ‌ها شادتر است. رنگ زرد انعکاس کننده گرمی، شادی و الهام است و نشانه‌ای از روشن‌فکری و ارتباط است.</a:t>
            </a:r>
          </a:p>
        </p:txBody>
      </p:sp>
      <p:sp>
        <p:nvSpPr>
          <p:cNvPr id="6" name="Rectangle 5"/>
          <p:cNvSpPr/>
          <p:nvPr/>
        </p:nvSpPr>
        <p:spPr>
          <a:xfrm>
            <a:off x="604443" y="5433425"/>
            <a:ext cx="7063901" cy="1200329"/>
          </a:xfrm>
          <a:prstGeom prst="rect">
            <a:avLst/>
          </a:prstGeom>
        </p:spPr>
        <p:txBody>
          <a:bodyPr wrap="square">
            <a:spAutoFit/>
          </a:bodyPr>
          <a:lstStyle/>
          <a:p>
            <a:r>
              <a:rPr lang="fa-IR" b="1" dirty="0">
                <a:cs typeface="B Nazanin" pitchFamily="2" charset="-78"/>
              </a:rPr>
              <a:t>رنگ زرد در معماری</a:t>
            </a:r>
          </a:p>
          <a:p>
            <a:r>
              <a:rPr lang="fa-IR" b="1" dirty="0">
                <a:cs typeface="B Nazanin" pitchFamily="2" charset="-78"/>
              </a:rPr>
              <a:t>سقف: روشن (به سمت لیمویی)، درخشان و محرک</a:t>
            </a:r>
          </a:p>
          <a:p>
            <a:r>
              <a:rPr lang="fa-IR" b="1" dirty="0">
                <a:cs typeface="B Nazanin" pitchFamily="2" charset="-78"/>
              </a:rPr>
              <a:t>دیوارها: گرم (به سمت نارنجی)، محرکی برای برانگیختن (بسیار اشباع)</a:t>
            </a:r>
          </a:p>
          <a:p>
            <a:r>
              <a:rPr lang="fa-IR" b="1" dirty="0">
                <a:cs typeface="B Nazanin" pitchFamily="2" charset="-78"/>
              </a:rPr>
              <a:t>کف: تعالی‌بخش، روحیه دادن و تفریح آمیز</a:t>
            </a:r>
            <a:endParaRPr lang="fa-IR" b="1" dirty="0">
              <a:effectLst/>
              <a:cs typeface="B Nazanin" pitchFamily="2" charset="-78"/>
            </a:endParaRPr>
          </a:p>
        </p:txBody>
      </p:sp>
    </p:spTree>
    <p:extLst>
      <p:ext uri="{BB962C8B-B14F-4D97-AF65-F5344CB8AC3E}">
        <p14:creationId xmlns:p14="http://schemas.microsoft.com/office/powerpoint/2010/main" val="399855017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17</a:t>
            </a:fld>
            <a:endParaRPr lang="fa-IR"/>
          </a:p>
        </p:txBody>
      </p:sp>
      <p:sp>
        <p:nvSpPr>
          <p:cNvPr id="3" name="Rectangle 2"/>
          <p:cNvSpPr/>
          <p:nvPr/>
        </p:nvSpPr>
        <p:spPr>
          <a:xfrm>
            <a:off x="2051720" y="41728"/>
            <a:ext cx="6948264" cy="1477328"/>
          </a:xfrm>
          <a:prstGeom prst="rect">
            <a:avLst/>
          </a:prstGeom>
        </p:spPr>
        <p:txBody>
          <a:bodyPr wrap="square">
            <a:spAutoFit/>
          </a:bodyPr>
          <a:lstStyle/>
          <a:p>
            <a:r>
              <a:rPr lang="fa-IR" b="1" dirty="0">
                <a:cs typeface="B Nazanin" pitchFamily="2" charset="-78"/>
              </a:rPr>
              <a:t>روانشناسی رنگ سبز</a:t>
            </a:r>
          </a:p>
          <a:p>
            <a:r>
              <a:rPr lang="fa-IR" b="1" dirty="0">
                <a:cs typeface="B Nazanin" pitchFamily="2" charset="-78"/>
              </a:rPr>
              <a:t>کاراکتر</a:t>
            </a:r>
          </a:p>
          <a:p>
            <a:r>
              <a:rPr lang="fa-IR" b="1" dirty="0">
                <a:cs typeface="B Nazanin" pitchFamily="2" charset="-78"/>
              </a:rPr>
              <a:t> گوشه‌گیر و آرامش‌بخش</a:t>
            </a:r>
          </a:p>
          <a:p>
            <a:r>
              <a:rPr lang="fa-IR" b="1" dirty="0">
                <a:cs typeface="B Nazanin" pitchFamily="2" charset="-78"/>
              </a:rPr>
              <a:t>مثبت: آرام، نیروبخش، آسوده و طبیعی</a:t>
            </a:r>
          </a:p>
          <a:p>
            <a:r>
              <a:rPr lang="fa-IR" b="1" dirty="0">
                <a:cs typeface="B Nazanin" pitchFamily="2" charset="-78"/>
              </a:rPr>
              <a:t>منفی: معمولی، خسته‌کننده، گناهکار</a:t>
            </a:r>
            <a:endParaRPr lang="fa-IR" b="1"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1537570"/>
            <a:ext cx="6336704" cy="3850556"/>
          </a:xfrm>
          <a:prstGeom prst="rect">
            <a:avLst/>
          </a:prstGeom>
        </p:spPr>
      </p:pic>
      <p:sp>
        <p:nvSpPr>
          <p:cNvPr id="5" name="Rectangle 4"/>
          <p:cNvSpPr/>
          <p:nvPr/>
        </p:nvSpPr>
        <p:spPr>
          <a:xfrm>
            <a:off x="6839744" y="2087944"/>
            <a:ext cx="2160240" cy="2862322"/>
          </a:xfrm>
          <a:prstGeom prst="rect">
            <a:avLst/>
          </a:prstGeom>
        </p:spPr>
        <p:txBody>
          <a:bodyPr wrap="square">
            <a:spAutoFit/>
          </a:bodyPr>
          <a:lstStyle/>
          <a:p>
            <a:r>
              <a:rPr lang="fa-IR" b="1" dirty="0">
                <a:cs typeface="B Nazanin" pitchFamily="2" charset="-78"/>
              </a:rPr>
              <a:t>برخلاف رنگ قرمز، هنگامی که به رنگ سبز نگاه‌ می‌کنیم، تمرکز چشم دقیقاً روی شبکیه قرار دارد و به همین دلیل هم رنگ سبز آرامش‌بخش‌ترین رنگ برای چشم است. سبز‌ می‌تواند نماد طبیعت باشد و هم ناخوشی.</a:t>
            </a:r>
            <a:endParaRPr lang="fa-IR" b="1" dirty="0">
              <a:effectLst/>
              <a:cs typeface="B Nazanin" pitchFamily="2" charset="-78"/>
            </a:endParaRPr>
          </a:p>
        </p:txBody>
      </p:sp>
      <p:sp>
        <p:nvSpPr>
          <p:cNvPr id="6" name="Rectangle 5"/>
          <p:cNvSpPr/>
          <p:nvPr/>
        </p:nvSpPr>
        <p:spPr>
          <a:xfrm>
            <a:off x="107504" y="5541039"/>
            <a:ext cx="8136904" cy="1200329"/>
          </a:xfrm>
          <a:prstGeom prst="rect">
            <a:avLst/>
          </a:prstGeom>
        </p:spPr>
        <p:txBody>
          <a:bodyPr wrap="square">
            <a:spAutoFit/>
          </a:bodyPr>
          <a:lstStyle/>
          <a:p>
            <a:r>
              <a:rPr lang="fa-IR" b="1" dirty="0">
                <a:cs typeface="B Nazanin" pitchFamily="2" charset="-78"/>
              </a:rPr>
              <a:t>رنگ سبز در معماری</a:t>
            </a:r>
          </a:p>
          <a:p>
            <a:r>
              <a:rPr lang="fa-IR" b="1" dirty="0">
                <a:cs typeface="B Nazanin" pitchFamily="2" charset="-78"/>
              </a:rPr>
              <a:t>سقف: محافظ، انعکاس آن روی پوست شاید ناخوشایند به نظر برسد.</a:t>
            </a:r>
          </a:p>
          <a:p>
            <a:r>
              <a:rPr lang="fa-IR" b="1" dirty="0">
                <a:cs typeface="B Nazanin" pitchFamily="2" charset="-78"/>
              </a:rPr>
              <a:t>دیوارها: خونسرد، امن، آرام، مطمئن، غیرفعال، مهیج و برانگیزاننده در صورت درخشان بودن</a:t>
            </a:r>
          </a:p>
          <a:p>
            <a:r>
              <a:rPr lang="fa-IR" b="1" dirty="0">
                <a:cs typeface="B Nazanin" pitchFamily="2" charset="-78"/>
              </a:rPr>
              <a:t>کف: طبیعی (اگر خیلی اشباع نباشد)، نرم، آرامش‌بخش، خنک و خونسرد (اگر به سمت آبی میل کند).</a:t>
            </a:r>
            <a:endParaRPr lang="fa-IR" b="1" dirty="0">
              <a:effectLst/>
              <a:cs typeface="B Nazanin" pitchFamily="2" charset="-78"/>
            </a:endParaRPr>
          </a:p>
        </p:txBody>
      </p:sp>
    </p:spTree>
    <p:extLst>
      <p:ext uri="{BB962C8B-B14F-4D97-AF65-F5344CB8AC3E}">
        <p14:creationId xmlns:p14="http://schemas.microsoft.com/office/powerpoint/2010/main" val="131495100"/>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18</a:t>
            </a:fld>
            <a:endParaRPr lang="fa-IR"/>
          </a:p>
        </p:txBody>
      </p:sp>
      <p:sp>
        <p:nvSpPr>
          <p:cNvPr id="4" name="Rectangle 3"/>
          <p:cNvSpPr/>
          <p:nvPr/>
        </p:nvSpPr>
        <p:spPr>
          <a:xfrm>
            <a:off x="2339752" y="0"/>
            <a:ext cx="6804248" cy="1477328"/>
          </a:xfrm>
          <a:prstGeom prst="rect">
            <a:avLst/>
          </a:prstGeom>
        </p:spPr>
        <p:txBody>
          <a:bodyPr wrap="square">
            <a:spAutoFit/>
          </a:bodyPr>
          <a:lstStyle/>
          <a:p>
            <a:r>
              <a:rPr lang="fa-IR" b="1" dirty="0">
                <a:cs typeface="B Nazanin" pitchFamily="2" charset="-78"/>
              </a:rPr>
              <a:t>روانشناسی رنگ آبی</a:t>
            </a:r>
          </a:p>
          <a:p>
            <a:r>
              <a:rPr lang="fa-IR" b="1" dirty="0">
                <a:cs typeface="B Nazanin" pitchFamily="2" charset="-78"/>
              </a:rPr>
              <a:t>کاراکتر</a:t>
            </a:r>
          </a:p>
          <a:p>
            <a:r>
              <a:rPr lang="fa-IR" b="1" dirty="0">
                <a:cs typeface="B Nazanin" pitchFamily="2" charset="-78"/>
              </a:rPr>
              <a:t>گوشه‌گیر، کناره‌گیر و آرامش‌بخش</a:t>
            </a:r>
          </a:p>
          <a:p>
            <a:r>
              <a:rPr lang="fa-IR" b="1" dirty="0">
                <a:cs typeface="B Nazanin" pitchFamily="2" charset="-78"/>
              </a:rPr>
              <a:t>مثبت: خونسرد، آرام، معتدل، میانه‌رو، ایمن، راحت و اصیل</a:t>
            </a:r>
          </a:p>
          <a:p>
            <a:r>
              <a:rPr lang="fa-IR" b="1" dirty="0">
                <a:cs typeface="B Nazanin" pitchFamily="2" charset="-78"/>
              </a:rPr>
              <a:t>منفی: ترساننده، ناامیدکننده، دل‌تنگ کننده، سرد و مالیخولیا</a:t>
            </a:r>
            <a:endParaRPr lang="fa-IR" b="1" dirty="0">
              <a:effectLst/>
              <a:cs typeface="B Nazanin"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7328"/>
            <a:ext cx="6804248" cy="4075461"/>
          </a:xfrm>
          <a:prstGeom prst="rect">
            <a:avLst/>
          </a:prstGeom>
        </p:spPr>
      </p:pic>
      <p:sp>
        <p:nvSpPr>
          <p:cNvPr id="6" name="Rectangle 5"/>
          <p:cNvSpPr/>
          <p:nvPr/>
        </p:nvSpPr>
        <p:spPr>
          <a:xfrm>
            <a:off x="7096664" y="2189763"/>
            <a:ext cx="2047336" cy="2031325"/>
          </a:xfrm>
          <a:prstGeom prst="rect">
            <a:avLst/>
          </a:prstGeom>
        </p:spPr>
        <p:txBody>
          <a:bodyPr wrap="square">
            <a:spAutoFit/>
          </a:bodyPr>
          <a:lstStyle/>
          <a:p>
            <a:r>
              <a:rPr lang="fa-IR" b="1" dirty="0">
                <a:cs typeface="B Nazanin" pitchFamily="2" charset="-78"/>
              </a:rPr>
              <a:t>رنگ آبی روشن، شفاف، تر، خنک و آرامش‌بخش به نظر‌ می‌آید. این رنگ برخلاف رنگ قرمز، موجب کاهش ضربان قلب و فشار خون‌ می‌شود.</a:t>
            </a:r>
            <a:endParaRPr lang="fa-IR" b="1" dirty="0">
              <a:effectLst/>
              <a:cs typeface="B Nazanin" pitchFamily="2" charset="-78"/>
            </a:endParaRPr>
          </a:p>
        </p:txBody>
      </p:sp>
      <p:sp>
        <p:nvSpPr>
          <p:cNvPr id="7" name="Rectangle 6"/>
          <p:cNvSpPr/>
          <p:nvPr/>
        </p:nvSpPr>
        <p:spPr>
          <a:xfrm>
            <a:off x="0" y="5408056"/>
            <a:ext cx="9144000" cy="1477328"/>
          </a:xfrm>
          <a:prstGeom prst="rect">
            <a:avLst/>
          </a:prstGeom>
        </p:spPr>
        <p:txBody>
          <a:bodyPr wrap="square">
            <a:spAutoFit/>
          </a:bodyPr>
          <a:lstStyle/>
          <a:p>
            <a:r>
              <a:rPr lang="fa-IR" b="1" dirty="0">
                <a:cs typeface="B Nazanin" pitchFamily="2" charset="-78"/>
              </a:rPr>
              <a:t>رنگ آبی درمعماری</a:t>
            </a:r>
          </a:p>
          <a:p>
            <a:r>
              <a:rPr lang="fa-IR" b="1" dirty="0">
                <a:cs typeface="B Nazanin" pitchFamily="2" charset="-78"/>
              </a:rPr>
              <a:t>سقف: نجومی، خنک، پس‌روی کردن (اگر کم رنگ باشد)، سنگین و ناراحت کننده (اگر پررنگ باشد).</a:t>
            </a:r>
          </a:p>
          <a:p>
            <a:r>
              <a:rPr lang="fa-IR" b="1" dirty="0">
                <a:cs typeface="B Nazanin" pitchFamily="2" charset="-78"/>
              </a:rPr>
              <a:t>دیوارها: خنک و غیر صمیمی (اگر کم رنگ باشد)، مشوق، دلگرم‌کننده و عمق دهند هبه فضا (اگر پررنگ باشد).</a:t>
            </a:r>
          </a:p>
          <a:p>
            <a:r>
              <a:rPr lang="fa-IR" b="1" dirty="0">
                <a:cs typeface="B Nazanin" pitchFamily="2" charset="-78"/>
              </a:rPr>
              <a:t>کف: احساس امیدبخش از آسانی و سادگی (اگر کم رنگ باشد)، قانع‌کننده، واقعی، سخت، قابل توجه و اساسی (اگر پررنگ باشد).</a:t>
            </a:r>
            <a:endParaRPr lang="fa-IR" b="1" dirty="0">
              <a:effectLst/>
              <a:cs typeface="B Nazanin" pitchFamily="2" charset="-78"/>
            </a:endParaRPr>
          </a:p>
        </p:txBody>
      </p:sp>
    </p:spTree>
    <p:extLst>
      <p:ext uri="{BB962C8B-B14F-4D97-AF65-F5344CB8AC3E}">
        <p14:creationId xmlns:p14="http://schemas.microsoft.com/office/powerpoint/2010/main" val="2445792876"/>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19</a:t>
            </a:fld>
            <a:endParaRPr lang="fa-IR"/>
          </a:p>
        </p:txBody>
      </p:sp>
      <p:sp>
        <p:nvSpPr>
          <p:cNvPr id="3" name="Rectangle 2"/>
          <p:cNvSpPr/>
          <p:nvPr/>
        </p:nvSpPr>
        <p:spPr>
          <a:xfrm>
            <a:off x="2915816" y="45120"/>
            <a:ext cx="6200465" cy="1477328"/>
          </a:xfrm>
          <a:prstGeom prst="rect">
            <a:avLst/>
          </a:prstGeom>
        </p:spPr>
        <p:txBody>
          <a:bodyPr wrap="square">
            <a:spAutoFit/>
          </a:bodyPr>
          <a:lstStyle/>
          <a:p>
            <a:r>
              <a:rPr lang="fa-IR" b="1" dirty="0">
                <a:cs typeface="B Nazanin" pitchFamily="2" charset="-78"/>
              </a:rPr>
              <a:t>روانشناسی رنگ بنفش و ارغوانی</a:t>
            </a:r>
          </a:p>
          <a:p>
            <a:r>
              <a:rPr lang="fa-IR" b="1" dirty="0">
                <a:cs typeface="B Nazanin" pitchFamily="2" charset="-78"/>
              </a:rPr>
              <a:t>کاراکتر</a:t>
            </a:r>
          </a:p>
          <a:p>
            <a:r>
              <a:rPr lang="fa-IR" b="1" dirty="0">
                <a:cs typeface="B Nazanin" pitchFamily="2" charset="-78"/>
              </a:rPr>
              <a:t>مغلوب کنندگی، تحت کنترل درآوردن، مهار کردن</a:t>
            </a:r>
          </a:p>
          <a:p>
            <a:r>
              <a:rPr lang="fa-IR" b="1" dirty="0">
                <a:cs typeface="B Nazanin" pitchFamily="2" charset="-78"/>
              </a:rPr>
              <a:t>مثبت: باوقار، بزرگ، بلندمرتبه، انحصاری، منحصربه‌فرد، گران</a:t>
            </a:r>
          </a:p>
          <a:p>
            <a:r>
              <a:rPr lang="fa-IR" b="1" dirty="0">
                <a:cs typeface="B Nazanin" pitchFamily="2" charset="-78"/>
              </a:rPr>
              <a:t>منفی: تنهایی، اندوهگین، فخرفروشانه، خودپسندی، غرور</a:t>
            </a:r>
            <a:endParaRPr lang="fa-IR" b="1"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2449"/>
            <a:ext cx="6016048" cy="4065532"/>
          </a:xfrm>
          <a:prstGeom prst="rect">
            <a:avLst/>
          </a:prstGeom>
        </p:spPr>
      </p:pic>
      <p:sp>
        <p:nvSpPr>
          <p:cNvPr id="5" name="Rectangle 4"/>
          <p:cNvSpPr/>
          <p:nvPr/>
        </p:nvSpPr>
        <p:spPr>
          <a:xfrm>
            <a:off x="6516215" y="1916832"/>
            <a:ext cx="2600065" cy="2308324"/>
          </a:xfrm>
          <a:prstGeom prst="rect">
            <a:avLst/>
          </a:prstGeom>
        </p:spPr>
        <p:txBody>
          <a:bodyPr wrap="square">
            <a:spAutoFit/>
          </a:bodyPr>
          <a:lstStyle/>
          <a:p>
            <a:r>
              <a:rPr lang="fa-IR" b="1" dirty="0">
                <a:cs typeface="B Nazanin" pitchFamily="2" charset="-78"/>
              </a:rPr>
              <a:t>بنفش یا ارغوانی ترکیبی از قرمز و آبی است (دو رنگی که از نظر روان‌شناسی به شدت متضاد یکدیگر هستند). بنفش‌ می‌تواند ظریف، حساس، خوشایند و دل‌چسب یا آشفته، مغشوش، رو به انحطاط و گمراهی به نظر آید.</a:t>
            </a:r>
            <a:endParaRPr lang="fa-IR" b="1" dirty="0">
              <a:effectLst/>
              <a:cs typeface="B Nazanin" pitchFamily="2" charset="-78"/>
            </a:endParaRPr>
          </a:p>
        </p:txBody>
      </p:sp>
      <p:sp>
        <p:nvSpPr>
          <p:cNvPr id="6" name="Rectangle 5"/>
          <p:cNvSpPr/>
          <p:nvPr/>
        </p:nvSpPr>
        <p:spPr>
          <a:xfrm>
            <a:off x="2311956" y="5642086"/>
            <a:ext cx="5716427" cy="1200329"/>
          </a:xfrm>
          <a:prstGeom prst="rect">
            <a:avLst/>
          </a:prstGeom>
        </p:spPr>
        <p:txBody>
          <a:bodyPr wrap="square">
            <a:spAutoFit/>
          </a:bodyPr>
          <a:lstStyle/>
          <a:p>
            <a:r>
              <a:rPr lang="fa-IR" b="1" dirty="0">
                <a:cs typeface="B Nazanin" pitchFamily="2" charset="-78"/>
              </a:rPr>
              <a:t>کاربرد رنگ بنفش در معماری</a:t>
            </a:r>
          </a:p>
          <a:p>
            <a:r>
              <a:rPr lang="fa-IR" b="1" dirty="0">
                <a:cs typeface="B Nazanin" pitchFamily="2" charset="-78"/>
              </a:rPr>
              <a:t>سقف: مشوش کننده، گیج کننده، مغلوب کننده، مقهور کننده</a:t>
            </a:r>
          </a:p>
          <a:p>
            <a:r>
              <a:rPr lang="fa-IR" b="1" dirty="0">
                <a:cs typeface="B Nazanin" pitchFamily="2" charset="-78"/>
              </a:rPr>
              <a:t>دیوارها: سنگین، مقاومت‌ناپذیر</a:t>
            </a:r>
          </a:p>
          <a:p>
            <a:r>
              <a:rPr lang="fa-IR" b="1" dirty="0">
                <a:cs typeface="B Nazanin" pitchFamily="2" charset="-78"/>
              </a:rPr>
              <a:t>کف: زودگذر، فانی، جادویی</a:t>
            </a:r>
            <a:endParaRPr lang="fa-IR" b="1" dirty="0">
              <a:effectLst/>
              <a:cs typeface="B Nazanin" pitchFamily="2" charset="-78"/>
            </a:endParaRPr>
          </a:p>
        </p:txBody>
      </p:sp>
    </p:spTree>
    <p:extLst>
      <p:ext uri="{BB962C8B-B14F-4D97-AF65-F5344CB8AC3E}">
        <p14:creationId xmlns:p14="http://schemas.microsoft.com/office/powerpoint/2010/main" val="4040802131"/>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251520" y="5991042"/>
            <a:ext cx="432048" cy="502569"/>
          </a:xfrm>
        </p:spPr>
        <p:txBody>
          <a:bodyPr/>
          <a:lstStyle/>
          <a:p>
            <a:fld id="{550D3980-7FE6-4C14-A212-1C9EF9303559}" type="slidenum">
              <a:rPr lang="fa-IR" sz="2000" smtClean="0"/>
              <a:t>2</a:t>
            </a:fld>
            <a:endParaRPr lang="fa-IR" sz="2000" dirty="0"/>
          </a:p>
        </p:txBody>
      </p:sp>
      <p:sp>
        <p:nvSpPr>
          <p:cNvPr id="2" name="Title 1"/>
          <p:cNvSpPr>
            <a:spLocks noGrp="1"/>
          </p:cNvSpPr>
          <p:nvPr>
            <p:ph type="ctrTitle"/>
          </p:nvPr>
        </p:nvSpPr>
        <p:spPr>
          <a:xfrm>
            <a:off x="611560" y="116632"/>
            <a:ext cx="7772400" cy="2547714"/>
          </a:xfrm>
        </p:spPr>
        <p:txBody>
          <a:bodyPr>
            <a:noAutofit/>
          </a:bodyPr>
          <a:lstStyle/>
          <a:p>
            <a:r>
              <a:rPr lang="fa-IR" sz="8800" dirty="0" smtClean="0"/>
              <a:t>بسم الله الرحمن الرحیم</a:t>
            </a:r>
            <a:endParaRPr lang="fa-IR" sz="8800" dirty="0"/>
          </a:p>
        </p:txBody>
      </p:sp>
      <p:sp>
        <p:nvSpPr>
          <p:cNvPr id="6" name="Content Placeholder 2"/>
          <p:cNvSpPr txBox="1">
            <a:spLocks/>
          </p:cNvSpPr>
          <p:nvPr/>
        </p:nvSpPr>
        <p:spPr>
          <a:xfrm>
            <a:off x="1187624" y="3437896"/>
            <a:ext cx="6969097" cy="2553146"/>
          </a:xfrm>
          <a:prstGeom prst="rect">
            <a:avLst/>
          </a:prstGeom>
        </p:spPr>
        <p:txBody>
          <a:bodyPr vert="horz" lIns="91440" tIns="45720" rIns="91440" bIns="45720" rtlCol="0">
            <a:normAutofit/>
          </a:bodyPr>
          <a:lstStyle>
            <a:lvl1pPr marL="0" indent="0" algn="ctr" defTabSz="914400" rtl="1" eaLnBrk="1" latinLnBrk="0" hangingPunct="1">
              <a:spcBef>
                <a:spcPct val="20000"/>
              </a:spcBef>
              <a:buClr>
                <a:schemeClr val="accent1"/>
              </a:buClr>
              <a:buFont typeface="Wingdings" pitchFamily="2" charset="2"/>
              <a:buNone/>
              <a:defRPr sz="2400" kern="1200">
                <a:solidFill>
                  <a:schemeClr val="tx1"/>
                </a:solidFill>
                <a:effectLst>
                  <a:outerShdw blurRad="34925" dist="12700" dir="14400000" rotWithShape="0">
                    <a:prstClr val="black">
                      <a:alpha val="21000"/>
                    </a:prstClr>
                  </a:outerShdw>
                </a:effectLst>
                <a:latin typeface="+mn-lt"/>
                <a:ea typeface="+mn-ea"/>
                <a:cs typeface="+mn-cs"/>
              </a:defRPr>
            </a:lvl1pPr>
            <a:lvl2pPr marL="457200" indent="0" algn="ctr" defTabSz="914400" rtl="1" eaLnBrk="1" latinLnBrk="0" hangingPunct="1">
              <a:spcBef>
                <a:spcPct val="20000"/>
              </a:spcBef>
              <a:buClr>
                <a:schemeClr val="accent1"/>
              </a:buClr>
              <a:buFont typeface="Wingdings" pitchFamily="2" charset="2"/>
              <a:buNone/>
              <a:defRPr sz="2200" kern="1200">
                <a:solidFill>
                  <a:schemeClr val="tx1">
                    <a:tint val="75000"/>
                  </a:schemeClr>
                </a:solidFill>
                <a:latin typeface="+mn-lt"/>
                <a:ea typeface="+mn-ea"/>
                <a:cs typeface="+mn-cs"/>
              </a:defRPr>
            </a:lvl2pPr>
            <a:lvl3pPr marL="914400" indent="0" algn="ctr" defTabSz="914400" rtl="1" eaLnBrk="1" latinLnBrk="0" hangingPunct="1">
              <a:spcBef>
                <a:spcPct val="20000"/>
              </a:spcBef>
              <a:buClr>
                <a:schemeClr val="accent1"/>
              </a:buClr>
              <a:buFont typeface="Wingdings" pitchFamily="2" charset="2"/>
              <a:buNone/>
              <a:defRPr sz="2000" kern="1200">
                <a:solidFill>
                  <a:schemeClr val="tx1">
                    <a:tint val="75000"/>
                  </a:schemeClr>
                </a:solidFill>
                <a:latin typeface="+mn-lt"/>
                <a:ea typeface="+mn-ea"/>
                <a:cs typeface="+mn-cs"/>
              </a:defRPr>
            </a:lvl3pPr>
            <a:lvl4pPr marL="1371600" indent="0" algn="ctr" defTabSz="914400" rtl="1" eaLnBrk="1" latinLnBrk="0" hangingPunct="1">
              <a:spcBef>
                <a:spcPct val="20000"/>
              </a:spcBef>
              <a:buClr>
                <a:schemeClr val="accent1"/>
              </a:buClr>
              <a:buFont typeface="Wingdings" pitchFamily="2" charset="2"/>
              <a:buNone/>
              <a:defRPr sz="1800" kern="1200">
                <a:solidFill>
                  <a:schemeClr val="tx1">
                    <a:tint val="75000"/>
                  </a:schemeClr>
                </a:solidFill>
                <a:latin typeface="+mn-lt"/>
                <a:ea typeface="+mn-ea"/>
                <a:cs typeface="+mn-cs"/>
              </a:defRPr>
            </a:lvl4pPr>
            <a:lvl5pPr marL="1828800" indent="0" algn="ctr" defTabSz="914400" rtl="1" eaLnBrk="1" latinLnBrk="0" hangingPunct="1">
              <a:spcBef>
                <a:spcPct val="20000"/>
              </a:spcBef>
              <a:buClr>
                <a:schemeClr val="accent1"/>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1"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1"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1"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1" eaLnBrk="1" latinLnBrk="0" hangingPunct="1">
              <a:spcBef>
                <a:spcPts val="400"/>
              </a:spcBef>
              <a:buClr>
                <a:schemeClr val="accent1"/>
              </a:buClr>
              <a:buFont typeface="Wingdings" pitchFamily="2" charset="2"/>
              <a:buNone/>
              <a:defRPr sz="1400" kern="1200">
                <a:solidFill>
                  <a:schemeClr val="tx1">
                    <a:tint val="75000"/>
                  </a:schemeClr>
                </a:solidFill>
                <a:latin typeface="+mn-lt"/>
                <a:ea typeface="+mn-ea"/>
                <a:cs typeface="+mn-cs"/>
              </a:defRPr>
            </a:lvl9pPr>
          </a:lstStyle>
          <a:p>
            <a:endParaRPr lang="fa-IR" sz="3600" dirty="0">
              <a:cs typeface="B Nazanin"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638326"/>
            <a:ext cx="4320480" cy="3743001"/>
          </a:xfrm>
          <a:prstGeom prst="rect">
            <a:avLst/>
          </a:prstGeom>
        </p:spPr>
      </p:pic>
      <p:sp>
        <p:nvSpPr>
          <p:cNvPr id="8" name="Rectangle 7"/>
          <p:cNvSpPr/>
          <p:nvPr/>
        </p:nvSpPr>
        <p:spPr>
          <a:xfrm>
            <a:off x="899591" y="6381327"/>
            <a:ext cx="7257129" cy="369332"/>
          </a:xfrm>
          <a:prstGeom prst="rect">
            <a:avLst/>
          </a:prstGeom>
        </p:spPr>
        <p:txBody>
          <a:bodyPr wrap="square">
            <a:spAutoFit/>
          </a:bodyPr>
          <a:lstStyle/>
          <a:p>
            <a:r>
              <a:rPr lang="fa-IR" dirty="0" smtClean="0"/>
              <a:t>(وأُفَوِّضُ </a:t>
            </a:r>
            <a:r>
              <a:rPr lang="fa-IR" dirty="0"/>
              <a:t>أَمْرِي إِلَى اللَّهِ إِنَّ اللَّهَ بَصِيرٌ </a:t>
            </a:r>
            <a:r>
              <a:rPr lang="fa-IR" dirty="0" smtClean="0"/>
              <a:t>بِالْعِبَادِ  )                 سوره غافر آیه44</a:t>
            </a:r>
            <a:endParaRPr lang="fa-IR" dirty="0">
              <a:effectLst/>
            </a:endParaRPr>
          </a:p>
        </p:txBody>
      </p:sp>
    </p:spTree>
    <p:extLst>
      <p:ext uri="{BB962C8B-B14F-4D97-AF65-F5344CB8AC3E}">
        <p14:creationId xmlns:p14="http://schemas.microsoft.com/office/powerpoint/2010/main" val="73112940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20</a:t>
            </a:fld>
            <a:endParaRPr lang="fa-IR"/>
          </a:p>
        </p:txBody>
      </p:sp>
      <p:sp>
        <p:nvSpPr>
          <p:cNvPr id="3" name="Rectangle 2"/>
          <p:cNvSpPr/>
          <p:nvPr/>
        </p:nvSpPr>
        <p:spPr>
          <a:xfrm>
            <a:off x="4572000" y="0"/>
            <a:ext cx="4572000" cy="1754326"/>
          </a:xfrm>
          <a:prstGeom prst="rect">
            <a:avLst/>
          </a:prstGeom>
        </p:spPr>
        <p:txBody>
          <a:bodyPr>
            <a:spAutoFit/>
          </a:bodyPr>
          <a:lstStyle/>
          <a:p>
            <a:r>
              <a:rPr lang="fa-IR" b="1" dirty="0">
                <a:cs typeface="B Nazanin" pitchFamily="2" charset="-78"/>
              </a:rPr>
              <a:t>روانشناسی رنگ صورتی</a:t>
            </a:r>
          </a:p>
          <a:p>
            <a:r>
              <a:rPr lang="fa-IR" b="1" dirty="0">
                <a:cs typeface="B Nazanin" pitchFamily="2" charset="-78"/>
              </a:rPr>
              <a:t>کاراکتر</a:t>
            </a:r>
          </a:p>
          <a:p>
            <a:r>
              <a:rPr lang="fa-IR" b="1" dirty="0">
                <a:cs typeface="B Nazanin" pitchFamily="2" charset="-78"/>
              </a:rPr>
              <a:t>زنده و سرزنده (صورتی آدامس بادکنکی)، آرامش‌بخش (صورتی کم رنگ)</a:t>
            </a:r>
          </a:p>
          <a:p>
            <a:r>
              <a:rPr lang="fa-IR" b="1" dirty="0">
                <a:cs typeface="B Nazanin" pitchFamily="2" charset="-78"/>
              </a:rPr>
              <a:t>مثبت: سرزندگی، آرامش‌بخش، خصوصی، صمیمی</a:t>
            </a:r>
          </a:p>
          <a:p>
            <a:r>
              <a:rPr lang="fa-IR" b="1" dirty="0">
                <a:cs typeface="B Nazanin" pitchFamily="2" charset="-78"/>
              </a:rPr>
              <a:t>منفی: بیش از اندازه شیرین، کم مقاومت و ضعیف</a:t>
            </a:r>
            <a:endParaRPr lang="fa-IR" b="1" dirty="0">
              <a:effectLst/>
              <a:cs typeface="B Nazanin"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129" y="1754326"/>
            <a:ext cx="6084168" cy="3802605"/>
          </a:xfrm>
          <a:prstGeom prst="rect">
            <a:avLst/>
          </a:prstGeom>
        </p:spPr>
      </p:pic>
      <p:sp>
        <p:nvSpPr>
          <p:cNvPr id="5" name="Rectangle 4"/>
          <p:cNvSpPr/>
          <p:nvPr/>
        </p:nvSpPr>
        <p:spPr>
          <a:xfrm>
            <a:off x="2555776" y="5535598"/>
            <a:ext cx="5472608" cy="1200329"/>
          </a:xfrm>
          <a:prstGeom prst="rect">
            <a:avLst/>
          </a:prstGeom>
        </p:spPr>
        <p:txBody>
          <a:bodyPr wrap="square">
            <a:spAutoFit/>
          </a:bodyPr>
          <a:lstStyle/>
          <a:p>
            <a:r>
              <a:rPr lang="fa-IR" b="1" dirty="0">
                <a:cs typeface="B Nazanin" pitchFamily="2" charset="-78"/>
              </a:rPr>
              <a:t>رنگ صورتی در معماری</a:t>
            </a:r>
          </a:p>
          <a:p>
            <a:r>
              <a:rPr lang="fa-IR" b="1" dirty="0">
                <a:cs typeface="B Nazanin" pitchFamily="2" charset="-78"/>
              </a:rPr>
              <a:t>سقف: حساس، ظریف، آرامش‌بخش</a:t>
            </a:r>
          </a:p>
          <a:p>
            <a:r>
              <a:rPr lang="fa-IR" b="1" dirty="0">
                <a:cs typeface="B Nazanin" pitchFamily="2" charset="-78"/>
              </a:rPr>
              <a:t>دیوارها: بازداری از خشونت، محرمانه، صمیمی، بسیار شیرین</a:t>
            </a:r>
          </a:p>
          <a:p>
            <a:r>
              <a:rPr lang="fa-IR" b="1" dirty="0">
                <a:cs typeface="B Nazanin" pitchFamily="2" charset="-78"/>
              </a:rPr>
              <a:t>کف: بسیار ظریف، به ندرت مورد استفاده قرار‌ می‌گیرد</a:t>
            </a:r>
            <a:endParaRPr lang="fa-IR" b="1" dirty="0">
              <a:effectLst/>
              <a:cs typeface="B Nazanin" pitchFamily="2" charset="-78"/>
            </a:endParaRPr>
          </a:p>
        </p:txBody>
      </p:sp>
    </p:spTree>
    <p:extLst>
      <p:ext uri="{BB962C8B-B14F-4D97-AF65-F5344CB8AC3E}">
        <p14:creationId xmlns:p14="http://schemas.microsoft.com/office/powerpoint/2010/main" val="2435016870"/>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21</a:t>
            </a:fld>
            <a:endParaRPr lang="fa-IR"/>
          </a:p>
        </p:txBody>
      </p:sp>
      <p:sp>
        <p:nvSpPr>
          <p:cNvPr id="3" name="Rectangle 2"/>
          <p:cNvSpPr/>
          <p:nvPr/>
        </p:nvSpPr>
        <p:spPr>
          <a:xfrm>
            <a:off x="1547664" y="0"/>
            <a:ext cx="7596336" cy="1477328"/>
          </a:xfrm>
          <a:prstGeom prst="rect">
            <a:avLst/>
          </a:prstGeom>
        </p:spPr>
        <p:txBody>
          <a:bodyPr wrap="square">
            <a:spAutoFit/>
          </a:bodyPr>
          <a:lstStyle/>
          <a:p>
            <a:r>
              <a:rPr lang="fa-IR" b="1" dirty="0">
                <a:cs typeface="B Nazanin" pitchFamily="2" charset="-78"/>
              </a:rPr>
              <a:t>روانشناسی رنگ قهوه‌ای در معماری</a:t>
            </a:r>
          </a:p>
          <a:p>
            <a:r>
              <a:rPr lang="fa-IR" b="1" dirty="0">
                <a:cs typeface="B Nazanin" pitchFamily="2" charset="-78"/>
              </a:rPr>
              <a:t>کاراکتر</a:t>
            </a:r>
          </a:p>
          <a:p>
            <a:r>
              <a:rPr lang="fa-IR" b="1" dirty="0">
                <a:cs typeface="B Nazanin" pitchFamily="2" charset="-78"/>
              </a:rPr>
              <a:t>مغلوب کننده، تسلیم کننده، کنترل‌کننده</a:t>
            </a:r>
          </a:p>
          <a:p>
            <a:r>
              <a:rPr lang="fa-IR" b="1" dirty="0">
                <a:cs typeface="B Nazanin" pitchFamily="2" charset="-78"/>
              </a:rPr>
              <a:t>مثبت: گرم، ایمن، پایدار</a:t>
            </a:r>
          </a:p>
          <a:p>
            <a:r>
              <a:rPr lang="fa-IR" b="1" dirty="0">
                <a:cs typeface="B Nazanin" pitchFamily="2" charset="-78"/>
              </a:rPr>
              <a:t>منفی: ناراحت کننده، سنگین، سخت</a:t>
            </a:r>
            <a:endParaRPr lang="fa-IR" b="1"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 y="1196752"/>
            <a:ext cx="6336705" cy="4103225"/>
          </a:xfrm>
          <a:prstGeom prst="rect">
            <a:avLst/>
          </a:prstGeom>
        </p:spPr>
      </p:pic>
      <p:sp>
        <p:nvSpPr>
          <p:cNvPr id="5" name="Rectangle 4"/>
          <p:cNvSpPr/>
          <p:nvPr/>
        </p:nvSpPr>
        <p:spPr>
          <a:xfrm>
            <a:off x="6372200" y="1930338"/>
            <a:ext cx="2771800" cy="2308324"/>
          </a:xfrm>
          <a:prstGeom prst="rect">
            <a:avLst/>
          </a:prstGeom>
        </p:spPr>
        <p:txBody>
          <a:bodyPr wrap="square">
            <a:spAutoFit/>
          </a:bodyPr>
          <a:lstStyle/>
          <a:p>
            <a:r>
              <a:rPr lang="fa-IR" b="1" dirty="0">
                <a:cs typeface="B Nazanin" pitchFamily="2" charset="-78"/>
              </a:rPr>
              <a:t>تفاوت بسیار عمده‌ای میان رنگ قهوه‌ای و رنگ چوب وجود دارد. در نهادها و سازمان‌ها باید از به کار بردن رنگ قهوه‌ای پرهیز کرد، زیرا تأثیرات نامطلوبی خواهد داشت. از سوی دیگر سنگ و چوب بسیار گرم و راحت به نظر‌ می‌رسند.</a:t>
            </a:r>
            <a:endParaRPr lang="fa-IR" b="1" dirty="0">
              <a:effectLst/>
              <a:cs typeface="B Nazanin" pitchFamily="2" charset="-78"/>
            </a:endParaRPr>
          </a:p>
        </p:txBody>
      </p:sp>
      <p:sp>
        <p:nvSpPr>
          <p:cNvPr id="6" name="Rectangle 5"/>
          <p:cNvSpPr/>
          <p:nvPr/>
        </p:nvSpPr>
        <p:spPr>
          <a:xfrm>
            <a:off x="323528" y="5469031"/>
            <a:ext cx="7434572" cy="1200329"/>
          </a:xfrm>
          <a:prstGeom prst="rect">
            <a:avLst/>
          </a:prstGeom>
        </p:spPr>
        <p:txBody>
          <a:bodyPr wrap="square">
            <a:spAutoFit/>
          </a:bodyPr>
          <a:lstStyle/>
          <a:p>
            <a:r>
              <a:rPr lang="fa-IR" b="1" dirty="0">
                <a:cs typeface="B Nazanin" pitchFamily="2" charset="-78"/>
              </a:rPr>
              <a:t>رنگ قهوه‌ای در معماری</a:t>
            </a:r>
          </a:p>
          <a:p>
            <a:r>
              <a:rPr lang="fa-IR" b="1" dirty="0">
                <a:cs typeface="B Nazanin" pitchFamily="2" charset="-78"/>
              </a:rPr>
              <a:t>سقف: ناراحت کننده، رنج‌آور، سخت، سنگین و دشوار</a:t>
            </a:r>
          </a:p>
          <a:p>
            <a:r>
              <a:rPr lang="fa-IR" b="1" dirty="0">
                <a:cs typeface="B Nazanin" pitchFamily="2" charset="-78"/>
              </a:rPr>
              <a:t>دیوارها: ایمن و مطمئن اگر چوب باشد و اگر رنگ باشد این حس‌ها کمتر خواهد بود.</a:t>
            </a:r>
          </a:p>
          <a:p>
            <a:r>
              <a:rPr lang="fa-IR" b="1" dirty="0">
                <a:cs typeface="B Nazanin" pitchFamily="2" charset="-78"/>
              </a:rPr>
              <a:t>کف: ثابت، استوار</a:t>
            </a:r>
            <a:endParaRPr lang="fa-IR" b="1" dirty="0">
              <a:effectLst/>
              <a:cs typeface="B Nazanin" pitchFamily="2" charset="-78"/>
            </a:endParaRPr>
          </a:p>
        </p:txBody>
      </p:sp>
    </p:spTree>
    <p:extLst>
      <p:ext uri="{BB962C8B-B14F-4D97-AF65-F5344CB8AC3E}">
        <p14:creationId xmlns:p14="http://schemas.microsoft.com/office/powerpoint/2010/main" val="389981727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22</a:t>
            </a:fld>
            <a:endParaRPr lang="fa-IR"/>
          </a:p>
        </p:txBody>
      </p:sp>
      <p:sp>
        <p:nvSpPr>
          <p:cNvPr id="3" name="Rectangle 2"/>
          <p:cNvSpPr/>
          <p:nvPr/>
        </p:nvSpPr>
        <p:spPr>
          <a:xfrm>
            <a:off x="4572000" y="-5567"/>
            <a:ext cx="4572000" cy="1477328"/>
          </a:xfrm>
          <a:prstGeom prst="rect">
            <a:avLst/>
          </a:prstGeom>
        </p:spPr>
        <p:txBody>
          <a:bodyPr>
            <a:spAutoFit/>
          </a:bodyPr>
          <a:lstStyle/>
          <a:p>
            <a:r>
              <a:rPr lang="fa-IR" b="1" dirty="0">
                <a:cs typeface="B Nazanin" pitchFamily="2" charset="-78"/>
              </a:rPr>
              <a:t>روانشناسی رنگ سفید</a:t>
            </a:r>
          </a:p>
          <a:p>
            <a:r>
              <a:rPr lang="fa-IR" b="1" dirty="0">
                <a:cs typeface="B Nazanin" pitchFamily="2" charset="-78"/>
              </a:rPr>
              <a:t>کاراکتر</a:t>
            </a:r>
          </a:p>
          <a:p>
            <a:r>
              <a:rPr lang="fa-IR" b="1" dirty="0">
                <a:cs typeface="B Nazanin" pitchFamily="2" charset="-78"/>
              </a:rPr>
              <a:t>بی‌تفاوت، بی‌توجه</a:t>
            </a:r>
          </a:p>
          <a:p>
            <a:r>
              <a:rPr lang="fa-IR" b="1" dirty="0">
                <a:cs typeface="B Nazanin" pitchFamily="2" charset="-78"/>
              </a:rPr>
              <a:t>مثبت: تمیز، تازه، درخشان</a:t>
            </a:r>
          </a:p>
          <a:p>
            <a:r>
              <a:rPr lang="fa-IR" b="1" dirty="0">
                <a:cs typeface="B Nazanin" pitchFamily="2" charset="-78"/>
              </a:rPr>
              <a:t>منفی: خالی، بی‌بار، بیهوده</a:t>
            </a:r>
            <a:endParaRPr lang="fa-IR" b="1" dirty="0">
              <a:effectLst/>
              <a:cs typeface="B Nazanin"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96" b="-2931"/>
          <a:stretch/>
        </p:blipFill>
        <p:spPr>
          <a:xfrm>
            <a:off x="141162" y="548680"/>
            <a:ext cx="6684579" cy="4706007"/>
          </a:xfrm>
          <a:prstGeom prst="rect">
            <a:avLst/>
          </a:prstGeom>
        </p:spPr>
      </p:pic>
      <p:sp>
        <p:nvSpPr>
          <p:cNvPr id="5" name="Rectangle 4"/>
          <p:cNvSpPr/>
          <p:nvPr/>
        </p:nvSpPr>
        <p:spPr>
          <a:xfrm>
            <a:off x="6948264" y="1951671"/>
            <a:ext cx="2195736" cy="2862322"/>
          </a:xfrm>
          <a:prstGeom prst="rect">
            <a:avLst/>
          </a:prstGeom>
        </p:spPr>
        <p:txBody>
          <a:bodyPr wrap="square">
            <a:spAutoFit/>
          </a:bodyPr>
          <a:lstStyle/>
          <a:p>
            <a:r>
              <a:rPr lang="fa-IR" b="1" dirty="0">
                <a:cs typeface="B Nazanin" pitchFamily="2" charset="-78"/>
              </a:rPr>
              <a:t>اگرچه رنگ سفید یکی از پرکاربردترین رنگ ها در فضاهای داخلی و خارجی در کاربردهای مختلف است اما برای استفاده نکردن از رنگ سفید به عنوان رنگ اصلی در یک فضا و سازه دلیل و توجیهات بسیار زیادی را‌ می‌توان برشمارد.</a:t>
            </a:r>
            <a:endParaRPr lang="fa-IR" b="1" dirty="0">
              <a:effectLst/>
              <a:cs typeface="B Nazanin" pitchFamily="2" charset="-78"/>
            </a:endParaRPr>
          </a:p>
        </p:txBody>
      </p:sp>
      <p:sp>
        <p:nvSpPr>
          <p:cNvPr id="6" name="Rectangle 5"/>
          <p:cNvSpPr/>
          <p:nvPr/>
        </p:nvSpPr>
        <p:spPr>
          <a:xfrm>
            <a:off x="1979712" y="5445224"/>
            <a:ext cx="4572000" cy="1200329"/>
          </a:xfrm>
          <a:prstGeom prst="rect">
            <a:avLst/>
          </a:prstGeom>
        </p:spPr>
        <p:txBody>
          <a:bodyPr>
            <a:spAutoFit/>
          </a:bodyPr>
          <a:lstStyle/>
          <a:p>
            <a:r>
              <a:rPr lang="fa-IR" b="1" dirty="0">
                <a:cs typeface="B Nazanin" pitchFamily="2" charset="-78"/>
              </a:rPr>
              <a:t>رنگ سفید در معماری</a:t>
            </a:r>
          </a:p>
          <a:p>
            <a:r>
              <a:rPr lang="fa-IR" dirty="0">
                <a:cs typeface="B Nazanin" pitchFamily="2" charset="-78"/>
              </a:rPr>
              <a:t>سقف: خالی، کمک به پخش منابع نوری و کاهش سایه‌ها</a:t>
            </a:r>
          </a:p>
          <a:p>
            <a:r>
              <a:rPr lang="fa-IR" dirty="0">
                <a:cs typeface="B Nazanin" pitchFamily="2" charset="-78"/>
              </a:rPr>
              <a:t>دیوارها: خنثی، استریل، بدون انرژی</a:t>
            </a:r>
          </a:p>
          <a:p>
            <a:r>
              <a:rPr lang="fa-IR" dirty="0">
                <a:cs typeface="B Nazanin" pitchFamily="2" charset="-78"/>
              </a:rPr>
              <a:t>کف: ضد لمس</a:t>
            </a:r>
            <a:endParaRPr lang="fa-IR" dirty="0">
              <a:effectLst/>
              <a:cs typeface="B Nazanin" pitchFamily="2" charset="-78"/>
            </a:endParaRPr>
          </a:p>
        </p:txBody>
      </p:sp>
    </p:spTree>
    <p:extLst>
      <p:ext uri="{BB962C8B-B14F-4D97-AF65-F5344CB8AC3E}">
        <p14:creationId xmlns:p14="http://schemas.microsoft.com/office/powerpoint/2010/main" val="3950875786"/>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23</a:t>
            </a:fld>
            <a:endParaRPr lang="fa-IR"/>
          </a:p>
        </p:txBody>
      </p:sp>
      <p:sp>
        <p:nvSpPr>
          <p:cNvPr id="3" name="Rectangle 2"/>
          <p:cNvSpPr/>
          <p:nvPr/>
        </p:nvSpPr>
        <p:spPr>
          <a:xfrm>
            <a:off x="4572000" y="0"/>
            <a:ext cx="4572000" cy="1477328"/>
          </a:xfrm>
          <a:prstGeom prst="rect">
            <a:avLst/>
          </a:prstGeom>
        </p:spPr>
        <p:txBody>
          <a:bodyPr>
            <a:spAutoFit/>
          </a:bodyPr>
          <a:lstStyle/>
          <a:p>
            <a:r>
              <a:rPr lang="fa-IR" b="1" dirty="0">
                <a:cs typeface="B Nazanin" pitchFamily="2" charset="-78"/>
              </a:rPr>
              <a:t>روانشناسی رنگ خاکستری</a:t>
            </a:r>
          </a:p>
          <a:p>
            <a:r>
              <a:rPr lang="fa-IR" b="1" dirty="0">
                <a:cs typeface="B Nazanin" pitchFamily="2" charset="-78"/>
              </a:rPr>
              <a:t>کاراکتر</a:t>
            </a:r>
          </a:p>
          <a:p>
            <a:r>
              <a:rPr lang="fa-IR" dirty="0">
                <a:cs typeface="B Nazanin" pitchFamily="2" charset="-78"/>
              </a:rPr>
              <a:t>خنثی نسبت به آرامش و سکون</a:t>
            </a:r>
          </a:p>
          <a:p>
            <a:r>
              <a:rPr lang="fa-IR" dirty="0">
                <a:cs typeface="B Nazanin" pitchFamily="2" charset="-78"/>
              </a:rPr>
              <a:t>مثبت: خنثی</a:t>
            </a:r>
          </a:p>
          <a:p>
            <a:r>
              <a:rPr lang="fa-IR" dirty="0">
                <a:cs typeface="B Nazanin" pitchFamily="2" charset="-78"/>
              </a:rPr>
              <a:t>منفی: خسته‌کننده</a:t>
            </a:r>
            <a:endParaRPr lang="fa-IR"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44420"/>
            <a:ext cx="6535430" cy="4667556"/>
          </a:xfrm>
          <a:prstGeom prst="rect">
            <a:avLst/>
          </a:prstGeom>
        </p:spPr>
      </p:pic>
      <p:sp>
        <p:nvSpPr>
          <p:cNvPr id="5" name="Rectangle 4"/>
          <p:cNvSpPr/>
          <p:nvPr/>
        </p:nvSpPr>
        <p:spPr>
          <a:xfrm>
            <a:off x="6804248" y="2189816"/>
            <a:ext cx="2185622" cy="2308324"/>
          </a:xfrm>
          <a:prstGeom prst="rect">
            <a:avLst/>
          </a:prstGeom>
        </p:spPr>
        <p:txBody>
          <a:bodyPr wrap="square">
            <a:spAutoFit/>
          </a:bodyPr>
          <a:lstStyle/>
          <a:p>
            <a:r>
              <a:rPr lang="fa-IR" b="1" dirty="0">
                <a:cs typeface="B Nazanin" pitchFamily="2" charset="-78"/>
              </a:rPr>
              <a:t>رنگ خاکستری کاربرد‌های روان‌درمان بخشی بسیار محدودی دارد. از این رو، مد و سبک حال حاضر در استفاده از آن در دیوار‌های معقول و منطقی است.</a:t>
            </a:r>
            <a:endParaRPr lang="fa-IR" b="1" dirty="0">
              <a:effectLst/>
              <a:cs typeface="B Nazanin" pitchFamily="2" charset="-78"/>
            </a:endParaRPr>
          </a:p>
        </p:txBody>
      </p:sp>
      <p:sp>
        <p:nvSpPr>
          <p:cNvPr id="6" name="Rectangle 5"/>
          <p:cNvSpPr/>
          <p:nvPr/>
        </p:nvSpPr>
        <p:spPr>
          <a:xfrm>
            <a:off x="2313642" y="5418784"/>
            <a:ext cx="4850646" cy="1200329"/>
          </a:xfrm>
          <a:prstGeom prst="rect">
            <a:avLst/>
          </a:prstGeom>
        </p:spPr>
        <p:txBody>
          <a:bodyPr wrap="square">
            <a:spAutoFit/>
          </a:bodyPr>
          <a:lstStyle/>
          <a:p>
            <a:r>
              <a:rPr lang="fa-IR" b="1" dirty="0">
                <a:cs typeface="B Nazanin" pitchFamily="2" charset="-78"/>
              </a:rPr>
              <a:t>رنگ خاکستری در معماری</a:t>
            </a:r>
          </a:p>
          <a:p>
            <a:r>
              <a:rPr lang="fa-IR" b="1" dirty="0">
                <a:cs typeface="B Nazanin" pitchFamily="2" charset="-78"/>
              </a:rPr>
              <a:t>سقف: سایه‌دار</a:t>
            </a:r>
          </a:p>
          <a:p>
            <a:r>
              <a:rPr lang="fa-IR" b="1" dirty="0">
                <a:cs typeface="B Nazanin" pitchFamily="2" charset="-78"/>
              </a:rPr>
              <a:t>دیوار: خنثی و خسته‌کننده</a:t>
            </a:r>
          </a:p>
          <a:p>
            <a:r>
              <a:rPr lang="fa-IR" b="1" dirty="0">
                <a:cs typeface="B Nazanin" pitchFamily="2" charset="-78"/>
              </a:rPr>
              <a:t>کف: خنثی</a:t>
            </a:r>
            <a:endParaRPr lang="fa-IR" b="1" dirty="0">
              <a:effectLst/>
              <a:cs typeface="B Nazanin" pitchFamily="2" charset="-78"/>
            </a:endParaRPr>
          </a:p>
        </p:txBody>
      </p:sp>
    </p:spTree>
    <p:extLst>
      <p:ext uri="{BB962C8B-B14F-4D97-AF65-F5344CB8AC3E}">
        <p14:creationId xmlns:p14="http://schemas.microsoft.com/office/powerpoint/2010/main" val="1990005412"/>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24</a:t>
            </a:fld>
            <a:endParaRPr lang="fa-IR"/>
          </a:p>
        </p:txBody>
      </p:sp>
      <p:sp>
        <p:nvSpPr>
          <p:cNvPr id="3" name="Rectangle 2"/>
          <p:cNvSpPr/>
          <p:nvPr/>
        </p:nvSpPr>
        <p:spPr>
          <a:xfrm>
            <a:off x="4572000" y="0"/>
            <a:ext cx="4572000" cy="1200329"/>
          </a:xfrm>
          <a:prstGeom prst="rect">
            <a:avLst/>
          </a:prstGeom>
        </p:spPr>
        <p:txBody>
          <a:bodyPr>
            <a:spAutoFit/>
          </a:bodyPr>
          <a:lstStyle/>
          <a:p>
            <a:r>
              <a:rPr lang="fa-IR" b="1" dirty="0">
                <a:cs typeface="B Nazanin" pitchFamily="2" charset="-78"/>
              </a:rPr>
              <a:t>روانشناسی رنگ سیاه</a:t>
            </a:r>
          </a:p>
          <a:p>
            <a:r>
              <a:rPr lang="fa-IR" b="1" dirty="0">
                <a:cs typeface="B Nazanin" pitchFamily="2" charset="-78"/>
              </a:rPr>
              <a:t>کاراکتر</a:t>
            </a:r>
          </a:p>
          <a:p>
            <a:r>
              <a:rPr lang="fa-IR" b="1" dirty="0">
                <a:cs typeface="B Nazanin" pitchFamily="2" charset="-78"/>
              </a:rPr>
              <a:t>مثبت: عمیق و انتزاعی</a:t>
            </a:r>
          </a:p>
          <a:p>
            <a:r>
              <a:rPr lang="fa-IR" b="1" dirty="0">
                <a:cs typeface="B Nazanin" pitchFamily="2" charset="-78"/>
              </a:rPr>
              <a:t>منفی: شوم، بدیمن، نا خجسته</a:t>
            </a:r>
            <a:endParaRPr lang="fa-IR" b="1" dirty="0">
              <a:effectLst/>
              <a:cs typeface="B Nazanin"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1" y="404664"/>
            <a:ext cx="6455702" cy="4611216"/>
          </a:xfrm>
          <a:prstGeom prst="rect">
            <a:avLst/>
          </a:prstGeom>
        </p:spPr>
      </p:pic>
      <p:sp>
        <p:nvSpPr>
          <p:cNvPr id="5" name="Rectangle 4"/>
          <p:cNvSpPr/>
          <p:nvPr/>
        </p:nvSpPr>
        <p:spPr>
          <a:xfrm>
            <a:off x="6660232" y="1412777"/>
            <a:ext cx="2483768" cy="2308324"/>
          </a:xfrm>
          <a:prstGeom prst="rect">
            <a:avLst/>
          </a:prstGeom>
        </p:spPr>
        <p:txBody>
          <a:bodyPr wrap="square">
            <a:spAutoFit/>
          </a:bodyPr>
          <a:lstStyle/>
          <a:p>
            <a:r>
              <a:rPr lang="fa-IR" b="1" dirty="0">
                <a:cs typeface="B Nazanin" pitchFamily="2" charset="-78"/>
              </a:rPr>
              <a:t>سیاه اغلب با قدرت سرکوب‌کنندگی، تاریکی و مجهول بودن همراه است. در معماری اغلب به‌منظور ایجاد فضا و نقاط مشخص و مجزا مانند خروجی و ورودی سیستم‌های تهویه مورد استفاده قرار‌ می‌گیرد.</a:t>
            </a:r>
          </a:p>
        </p:txBody>
      </p:sp>
      <p:sp>
        <p:nvSpPr>
          <p:cNvPr id="6" name="Rectangle 5"/>
          <p:cNvSpPr/>
          <p:nvPr/>
        </p:nvSpPr>
        <p:spPr>
          <a:xfrm>
            <a:off x="1911536" y="5301208"/>
            <a:ext cx="4572000" cy="1200329"/>
          </a:xfrm>
          <a:prstGeom prst="rect">
            <a:avLst/>
          </a:prstGeom>
        </p:spPr>
        <p:txBody>
          <a:bodyPr>
            <a:spAutoFit/>
          </a:bodyPr>
          <a:lstStyle/>
          <a:p>
            <a:r>
              <a:rPr lang="fa-IR" b="1" dirty="0">
                <a:cs typeface="B Nazanin" pitchFamily="2" charset="-78"/>
              </a:rPr>
              <a:t>روانشناسی رنگ سیاه در معماری</a:t>
            </a:r>
          </a:p>
          <a:p>
            <a:r>
              <a:rPr lang="fa-IR" dirty="0">
                <a:cs typeface="B Nazanin" pitchFamily="2" charset="-78"/>
              </a:rPr>
              <a:t>سقف: توخالی</a:t>
            </a:r>
          </a:p>
          <a:p>
            <a:r>
              <a:rPr lang="fa-IR" dirty="0" smtClean="0">
                <a:cs typeface="B Nazanin" pitchFamily="2" charset="-78"/>
              </a:rPr>
              <a:t>دیوارها: شوم، زندان مانند</a:t>
            </a:r>
            <a:endParaRPr lang="fa-IR" dirty="0">
              <a:cs typeface="B Nazanin" pitchFamily="2" charset="-78"/>
            </a:endParaRPr>
          </a:p>
          <a:p>
            <a:r>
              <a:rPr lang="fa-IR" dirty="0">
                <a:cs typeface="B Nazanin" pitchFamily="2" charset="-78"/>
              </a:rPr>
              <a:t>کف: عجیب، غریب، انتزاع</a:t>
            </a:r>
            <a:endParaRPr lang="fa-IR" dirty="0">
              <a:effectLst/>
              <a:cs typeface="B Nazanin" pitchFamily="2" charset="-78"/>
            </a:endParaRPr>
          </a:p>
        </p:txBody>
      </p:sp>
    </p:spTree>
    <p:extLst>
      <p:ext uri="{BB962C8B-B14F-4D97-AF65-F5344CB8AC3E}">
        <p14:creationId xmlns:p14="http://schemas.microsoft.com/office/powerpoint/2010/main" val="2449811507"/>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25</a:t>
            </a:fld>
            <a:endParaRPr lang="fa-IR"/>
          </a:p>
        </p:txBody>
      </p:sp>
      <p:sp>
        <p:nvSpPr>
          <p:cNvPr id="3" name="Rectangle 2"/>
          <p:cNvSpPr/>
          <p:nvPr/>
        </p:nvSpPr>
        <p:spPr>
          <a:xfrm>
            <a:off x="251520" y="188640"/>
            <a:ext cx="8676456" cy="5478423"/>
          </a:xfrm>
          <a:prstGeom prst="rect">
            <a:avLst/>
          </a:prstGeom>
        </p:spPr>
        <p:txBody>
          <a:bodyPr wrap="square">
            <a:spAutoFit/>
          </a:bodyPr>
          <a:lstStyle/>
          <a:p>
            <a:r>
              <a:rPr lang="fa-IR" sz="3500" b="1" dirty="0">
                <a:solidFill>
                  <a:schemeClr val="bg2">
                    <a:lumMod val="25000"/>
                  </a:schemeClr>
                </a:solidFill>
                <a:cs typeface="B Nazanin" pitchFamily="2" charset="-78"/>
              </a:rPr>
              <a:t>سخن آخر</a:t>
            </a:r>
          </a:p>
          <a:p>
            <a:r>
              <a:rPr lang="fa-IR" sz="3500" b="1" dirty="0">
                <a:solidFill>
                  <a:schemeClr val="bg2">
                    <a:lumMod val="25000"/>
                  </a:schemeClr>
                </a:solidFill>
                <a:cs typeface="B Nazanin" pitchFamily="2" charset="-78"/>
              </a:rPr>
              <a:t>ناگفته نماند که تأثیر این رنگ‌ها به موقعیت و بستر آن‌ها هم بستگی دارد، زیرا رنگ‌ها بسیار به ندرت جدا از هم و در انزوا دیده‌ می‌شوند. درک و واکنش ما نسبت به یک رنگ در فضاهای داخلی و خارجی و اینکه در دیوار، سقف یا کف به کار رفته باشد تغییر خواهد کرد. درک درست از رنگ‌ها و کاربردهای آن‌ها در فضاهای مختلف یکی از مهم‌ترین وظایف طراح است. کاربرد مناسب رنگ در موقعیت مناسب تأثیر به سزایی بر رفتار افراد قرار گرفته در آن محیط خواهد گذاشت</a:t>
            </a:r>
            <a:endParaRPr lang="fa-IR" sz="3500" b="1" dirty="0">
              <a:solidFill>
                <a:schemeClr val="bg2">
                  <a:lumMod val="25000"/>
                </a:schemeClr>
              </a:solidFill>
              <a:effectLst/>
              <a:cs typeface="B Nazanin" pitchFamily="2" charset="-78"/>
            </a:endParaRPr>
          </a:p>
        </p:txBody>
      </p:sp>
    </p:spTree>
    <p:extLst>
      <p:ext uri="{BB962C8B-B14F-4D97-AF65-F5344CB8AC3E}">
        <p14:creationId xmlns:p14="http://schemas.microsoft.com/office/powerpoint/2010/main" val="2807846767"/>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26</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767"/>
            <a:ext cx="4830617" cy="6691763"/>
          </a:xfrm>
          <a:prstGeom prst="rect">
            <a:avLst/>
          </a:prstGeom>
        </p:spPr>
      </p:pic>
      <p:sp>
        <p:nvSpPr>
          <p:cNvPr id="4" name="Rectangle 3"/>
          <p:cNvSpPr/>
          <p:nvPr/>
        </p:nvSpPr>
        <p:spPr>
          <a:xfrm>
            <a:off x="5298161" y="836712"/>
            <a:ext cx="3738335" cy="3970318"/>
          </a:xfrm>
          <a:prstGeom prst="rect">
            <a:avLst/>
          </a:prstGeom>
        </p:spPr>
        <p:txBody>
          <a:bodyPr wrap="square">
            <a:spAutoFit/>
          </a:bodyPr>
          <a:lstStyle/>
          <a:p>
            <a:r>
              <a:rPr lang="fa-IR" b="1" dirty="0" smtClean="0">
                <a:cs typeface="B Nazanin" pitchFamily="2" charset="-78"/>
              </a:rPr>
              <a:t>لیست </a:t>
            </a:r>
            <a:r>
              <a:rPr lang="fa-IR" b="1" dirty="0">
                <a:cs typeface="B Nazanin" pitchFamily="2" charset="-78"/>
              </a:rPr>
              <a:t>شماره </a:t>
            </a:r>
            <a:r>
              <a:rPr lang="fa-IR" b="1" dirty="0" smtClean="0">
                <a:cs typeface="B Nazanin" pitchFamily="2" charset="-78"/>
              </a:rPr>
              <a:t>دو</a:t>
            </a:r>
          </a:p>
          <a:p>
            <a:r>
              <a:rPr lang="fa-IR" b="1" dirty="0" smtClean="0">
                <a:cs typeface="B Nazanin" pitchFamily="2" charset="-78"/>
              </a:rPr>
              <a:t> </a:t>
            </a:r>
            <a:r>
              <a:rPr lang="fa-IR" b="1" dirty="0">
                <a:cs typeface="B Nazanin" pitchFamily="2" charset="-78"/>
              </a:rPr>
              <a:t>(کلیه شماره های زیر ماژیک کیو </a:t>
            </a:r>
            <a:r>
              <a:rPr lang="fa-IR" b="1" dirty="0" smtClean="0">
                <a:cs typeface="B Nazanin" pitchFamily="2" charset="-78"/>
              </a:rPr>
              <a:t>کالراست</a:t>
            </a:r>
            <a:r>
              <a:rPr lang="fa-IR" b="1" dirty="0">
                <a:cs typeface="B Nazanin" pitchFamily="2" charset="-78"/>
              </a:rPr>
              <a:t>)</a:t>
            </a:r>
          </a:p>
          <a:p>
            <a:pPr algn="l"/>
            <a:r>
              <a:rPr lang="fa-IR" b="1" dirty="0">
                <a:cs typeface="B Nazanin" pitchFamily="2" charset="-78"/>
              </a:rPr>
              <a:t>۱۲۴</a:t>
            </a:r>
          </a:p>
          <a:p>
            <a:pPr algn="l"/>
            <a:r>
              <a:rPr lang="fa-IR" b="1" dirty="0">
                <a:cs typeface="B Nazanin" pitchFamily="2" charset="-78"/>
              </a:rPr>
              <a:t>۵۴۲</a:t>
            </a:r>
          </a:p>
          <a:p>
            <a:pPr algn="l"/>
            <a:r>
              <a:rPr lang="fa-IR" b="1" dirty="0">
                <a:cs typeface="B Nazanin" pitchFamily="2" charset="-78"/>
              </a:rPr>
              <a:t>۷۳۰</a:t>
            </a:r>
          </a:p>
          <a:p>
            <a:pPr algn="l"/>
            <a:r>
              <a:rPr lang="fa-IR" b="1" dirty="0">
                <a:cs typeface="B Nazanin" pitchFamily="2" charset="-78"/>
              </a:rPr>
              <a:t>۴۲۰</a:t>
            </a:r>
          </a:p>
          <a:p>
            <a:pPr algn="l"/>
            <a:r>
              <a:rPr lang="fa-IR" b="1" dirty="0">
                <a:cs typeface="B Nazanin" pitchFamily="2" charset="-78"/>
              </a:rPr>
              <a:t>۸۲۴</a:t>
            </a:r>
          </a:p>
          <a:p>
            <a:pPr algn="l"/>
            <a:r>
              <a:rPr lang="fa-IR" b="1" dirty="0">
                <a:cs typeface="B Nazanin" pitchFamily="2" charset="-78"/>
              </a:rPr>
              <a:t>۳۴۱</a:t>
            </a:r>
          </a:p>
          <a:p>
            <a:pPr algn="l"/>
            <a:r>
              <a:rPr lang="fa-IR" b="1" dirty="0">
                <a:cs typeface="B Nazanin" pitchFamily="2" charset="-78"/>
              </a:rPr>
              <a:t>۳۰۲</a:t>
            </a:r>
          </a:p>
          <a:p>
            <a:pPr algn="l"/>
            <a:r>
              <a:rPr lang="fa-IR" b="1" dirty="0">
                <a:cs typeface="B Nazanin" pitchFamily="2" charset="-78"/>
              </a:rPr>
              <a:t>۳۰۴</a:t>
            </a:r>
          </a:p>
          <a:p>
            <a:pPr algn="l"/>
            <a:r>
              <a:rPr lang="fa-IR" b="1" dirty="0">
                <a:cs typeface="B Nazanin" pitchFamily="2" charset="-78"/>
              </a:rPr>
              <a:t>۳۴۱</a:t>
            </a:r>
          </a:p>
          <a:p>
            <a:pPr algn="l"/>
            <a:r>
              <a:rPr lang="en-US" b="1" dirty="0">
                <a:cs typeface="B Nazanin" pitchFamily="2" charset="-78"/>
              </a:rPr>
              <a:t>W03</a:t>
            </a:r>
          </a:p>
          <a:p>
            <a:pPr algn="l"/>
            <a:r>
              <a:rPr lang="en-US" b="1" dirty="0">
                <a:cs typeface="B Nazanin" pitchFamily="2" charset="-78"/>
              </a:rPr>
              <a:t>W06</a:t>
            </a:r>
          </a:p>
          <a:p>
            <a:pPr algn="l"/>
            <a:r>
              <a:rPr lang="en-US" b="1" dirty="0">
                <a:cs typeface="B Nazanin" pitchFamily="2" charset="-78"/>
              </a:rPr>
              <a:t>W08</a:t>
            </a:r>
            <a:endParaRPr lang="fa-IR" b="1" dirty="0">
              <a:cs typeface="B Nazanin" pitchFamily="2" charset="-78"/>
            </a:endParaRPr>
          </a:p>
        </p:txBody>
      </p:sp>
      <p:sp>
        <p:nvSpPr>
          <p:cNvPr id="5" name="Rectangle 4"/>
          <p:cNvSpPr/>
          <p:nvPr/>
        </p:nvSpPr>
        <p:spPr>
          <a:xfrm>
            <a:off x="5244408" y="4941168"/>
            <a:ext cx="3845839" cy="1200329"/>
          </a:xfrm>
          <a:prstGeom prst="rect">
            <a:avLst/>
          </a:prstGeom>
        </p:spPr>
        <p:txBody>
          <a:bodyPr wrap="square">
            <a:spAutoFit/>
          </a:bodyPr>
          <a:lstStyle/>
          <a:p>
            <a:r>
              <a:rPr lang="fa-IR" b="1" dirty="0" smtClean="0">
                <a:cs typeface="B Nazanin" pitchFamily="2" charset="-78"/>
              </a:rPr>
              <a:t>هیچ </a:t>
            </a:r>
            <a:r>
              <a:rPr lang="fa-IR" b="1" dirty="0">
                <a:cs typeface="B Nazanin" pitchFamily="2" charset="-78"/>
              </a:rPr>
              <a:t>اجباری در تهیه کلیه ماژیک ها نیست،در صورتی که ماژیک ندارید و قصد تهیه تعداد محدودی ماژیک را دارید لیست دوم شماره های ضروری است.</a:t>
            </a:r>
          </a:p>
        </p:txBody>
      </p:sp>
    </p:spTree>
    <p:extLst>
      <p:ext uri="{BB962C8B-B14F-4D97-AF65-F5344CB8AC3E}">
        <p14:creationId xmlns:p14="http://schemas.microsoft.com/office/powerpoint/2010/main" val="2011160733"/>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27</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37"/>
            <a:ext cx="9144000" cy="6715125"/>
          </a:xfrm>
          <a:prstGeom prst="rect">
            <a:avLst/>
          </a:prstGeom>
        </p:spPr>
      </p:pic>
    </p:spTree>
    <p:extLst>
      <p:ext uri="{BB962C8B-B14F-4D97-AF65-F5344CB8AC3E}">
        <p14:creationId xmlns:p14="http://schemas.microsoft.com/office/powerpoint/2010/main" val="657837432"/>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28</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168"/>
            <a:ext cx="9144000" cy="6443663"/>
          </a:xfrm>
          <a:prstGeom prst="rect">
            <a:avLst/>
          </a:prstGeom>
        </p:spPr>
      </p:pic>
    </p:spTree>
    <p:extLst>
      <p:ext uri="{BB962C8B-B14F-4D97-AF65-F5344CB8AC3E}">
        <p14:creationId xmlns:p14="http://schemas.microsoft.com/office/powerpoint/2010/main" val="1634603173"/>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29</a:t>
            </a:fld>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724" b="4827"/>
          <a:stretch/>
        </p:blipFill>
        <p:spPr>
          <a:xfrm>
            <a:off x="122159" y="116632"/>
            <a:ext cx="8986345" cy="6526924"/>
          </a:xfrm>
          <a:prstGeom prst="rect">
            <a:avLst/>
          </a:prstGeom>
        </p:spPr>
      </p:pic>
    </p:spTree>
    <p:extLst>
      <p:ext uri="{BB962C8B-B14F-4D97-AF65-F5344CB8AC3E}">
        <p14:creationId xmlns:p14="http://schemas.microsoft.com/office/powerpoint/2010/main" val="171608728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 y="0"/>
            <a:ext cx="9144000" cy="400110"/>
          </a:xfrm>
          <a:prstGeom prst="rect">
            <a:avLst/>
          </a:prstGeom>
          <a:blipFill>
            <a:blip r:embed="rId2"/>
            <a:tile tx="0" ty="0" sx="100000" sy="100000" flip="none" algn="tl"/>
          </a:blipFill>
          <a:ln>
            <a:solidFill>
              <a:srgbClr val="FF0000"/>
            </a:solidFill>
          </a:ln>
        </p:spPr>
        <p:txBody>
          <a:bodyPr wrap="square" rtlCol="0">
            <a:spAutoFit/>
          </a:bodyPr>
          <a:lstStyle/>
          <a:p>
            <a:pPr algn="ctr"/>
            <a:r>
              <a:rPr lang="fa-IR" sz="2000" dirty="0" smtClean="0">
                <a:solidFill>
                  <a:schemeClr val="bg1"/>
                </a:solidFill>
                <a:cs typeface="B Titr" pitchFamily="2" charset="-78"/>
              </a:rPr>
              <a:t>جلسه </a:t>
            </a:r>
            <a:r>
              <a:rPr lang="fa-IR" sz="2000" dirty="0" smtClean="0">
                <a:solidFill>
                  <a:schemeClr val="bg1"/>
                </a:solidFill>
                <a:cs typeface="B Titr" pitchFamily="2" charset="-78"/>
              </a:rPr>
              <a:t>پنچم:ترکیب </a:t>
            </a:r>
            <a:r>
              <a:rPr lang="fa-IR" sz="2000" dirty="0" smtClean="0">
                <a:solidFill>
                  <a:schemeClr val="bg1"/>
                </a:solidFill>
                <a:cs typeface="B Titr" pitchFamily="2" charset="-78"/>
              </a:rPr>
              <a:t>فرم </a:t>
            </a:r>
            <a:r>
              <a:rPr lang="fa-IR" sz="2000" dirty="0" smtClean="0">
                <a:solidFill>
                  <a:schemeClr val="bg1"/>
                </a:solidFill>
                <a:cs typeface="B Titr" pitchFamily="2" charset="-78"/>
              </a:rPr>
              <a:t>ها و روانشناسی رنگ ها در معماری</a:t>
            </a:r>
            <a:endParaRPr lang="fa-IR" sz="2000" dirty="0">
              <a:solidFill>
                <a:schemeClr val="bg1"/>
              </a:solidFill>
              <a:cs typeface="B Titr" pitchFamily="2" charset="-78"/>
            </a:endParaRPr>
          </a:p>
        </p:txBody>
      </p:sp>
      <p:sp>
        <p:nvSpPr>
          <p:cNvPr id="22" name="Slide Number Placeholder 6"/>
          <p:cNvSpPr>
            <a:spLocks noGrp="1"/>
          </p:cNvSpPr>
          <p:nvPr>
            <p:ph type="sldNum" sz="quarter" idx="12"/>
          </p:nvPr>
        </p:nvSpPr>
        <p:spPr>
          <a:xfrm>
            <a:off x="8610600" y="6553200"/>
            <a:ext cx="533400" cy="304800"/>
          </a:xfrm>
          <a:solidFill>
            <a:srgbClr val="FFC000"/>
          </a:solidFill>
        </p:spPr>
        <p:txBody>
          <a:bodyPr/>
          <a:lstStyle/>
          <a:p>
            <a:fld id="{5743EA8D-8084-4A12-9B5C-74D46F53D25C}" type="slidenum">
              <a:rPr lang="en-US" smtClean="0">
                <a:cs typeface="2  Titr" pitchFamily="2" charset="-78"/>
              </a:rPr>
              <a:pPr/>
              <a:t>3</a:t>
            </a:fld>
            <a:endParaRPr lang="en-US" dirty="0">
              <a:cs typeface="2  Titr" pitchFamily="2" charset="-78"/>
            </a:endParaRPr>
          </a:p>
        </p:txBody>
      </p:sp>
      <p:sp>
        <p:nvSpPr>
          <p:cNvPr id="9" name="Footer Placeholder 7"/>
          <p:cNvSpPr>
            <a:spLocks noGrp="1"/>
          </p:cNvSpPr>
          <p:nvPr>
            <p:ph type="ftr" sz="quarter" idx="11"/>
          </p:nvPr>
        </p:nvSpPr>
        <p:spPr>
          <a:xfrm>
            <a:off x="0" y="6553200"/>
            <a:ext cx="6781800" cy="304800"/>
          </a:xfrm>
          <a:solidFill>
            <a:srgbClr val="0810B8"/>
          </a:solidFill>
          <a:ln>
            <a:solidFill>
              <a:schemeClr val="tx2"/>
            </a:solidFill>
          </a:ln>
        </p:spPr>
        <p:txBody>
          <a:bodyPr/>
          <a:lstStyle/>
          <a:p>
            <a:pPr algn="ctr" rtl="1"/>
            <a:r>
              <a:rPr lang="fa-IR" sz="1200" dirty="0" smtClean="0">
                <a:solidFill>
                  <a:srgbClr val="FFC000"/>
                </a:solidFill>
                <a:cs typeface="B Titr" pitchFamily="2" charset="-78"/>
              </a:rPr>
              <a:t>دانشگاه فنی و حرفه ای- آموزشکده فنی پسران اردبیل - درس :درک و بیان معماری2-  مدرس: سلیم صفریان</a:t>
            </a:r>
            <a:endParaRPr lang="en-US" sz="1200" dirty="0">
              <a:solidFill>
                <a:srgbClr val="FFC000"/>
              </a:solidFill>
              <a:cs typeface="B Titr" pitchFamily="2" charset="-78"/>
            </a:endParaRPr>
          </a:p>
        </p:txBody>
      </p:sp>
      <p:pic>
        <p:nvPicPr>
          <p:cNvPr id="2050" name="Picture 2" descr="E:\اموزشکده\آرم دانشگاه\آرم دانشگاه.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04826"/>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80041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30</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8533852"/>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31</a:t>
            </a:fld>
            <a:endParaRPr lang="fa-IR"/>
          </a:p>
        </p:txBody>
      </p:sp>
    </p:spTree>
    <p:extLst>
      <p:ext uri="{BB962C8B-B14F-4D97-AF65-F5344CB8AC3E}">
        <p14:creationId xmlns:p14="http://schemas.microsoft.com/office/powerpoint/2010/main" val="2084428269"/>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32</a:t>
            </a:fld>
            <a:endParaRPr lang="fa-IR"/>
          </a:p>
        </p:txBody>
      </p:sp>
      <p:sp>
        <p:nvSpPr>
          <p:cNvPr id="4" name="Rectangle 3"/>
          <p:cNvSpPr/>
          <p:nvPr/>
        </p:nvSpPr>
        <p:spPr>
          <a:xfrm>
            <a:off x="1259632" y="1268760"/>
            <a:ext cx="6120680" cy="3631763"/>
          </a:xfrm>
          <a:prstGeom prst="rect">
            <a:avLst/>
          </a:prstGeom>
        </p:spPr>
        <p:txBody>
          <a:bodyPr wrap="square">
            <a:spAutoFit/>
          </a:bodyPr>
          <a:lstStyle/>
          <a:p>
            <a:pPr algn="ctr"/>
            <a:r>
              <a:rPr lang="fa-IR" sz="11500" b="1" dirty="0" smtClean="0">
                <a:solidFill>
                  <a:schemeClr val="tx2">
                    <a:lumMod val="75000"/>
                  </a:schemeClr>
                </a:solidFill>
                <a:cs typeface="B Nazanin" pitchFamily="2" charset="-78"/>
              </a:rPr>
              <a:t>تمرین های هفتکی</a:t>
            </a:r>
            <a:endParaRPr lang="fa-IR" sz="11500" b="1" dirty="0">
              <a:solidFill>
                <a:schemeClr val="tx2">
                  <a:lumMod val="75000"/>
                </a:schemeClr>
              </a:solidFill>
              <a:cs typeface="B Nazanin" pitchFamily="2" charset="-78"/>
            </a:endParaRPr>
          </a:p>
        </p:txBody>
      </p:sp>
    </p:spTree>
    <p:extLst>
      <p:ext uri="{BB962C8B-B14F-4D97-AF65-F5344CB8AC3E}">
        <p14:creationId xmlns:p14="http://schemas.microsoft.com/office/powerpoint/2010/main" val="4122986968"/>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33</a:t>
            </a:fld>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897"/>
          <a:stretch/>
        </p:blipFill>
        <p:spPr>
          <a:xfrm>
            <a:off x="0" y="332656"/>
            <a:ext cx="9144000" cy="6385034"/>
          </a:xfrm>
          <a:prstGeom prst="rect">
            <a:avLst/>
          </a:prstGeom>
        </p:spPr>
      </p:pic>
    </p:spTree>
    <p:extLst>
      <p:ext uri="{BB962C8B-B14F-4D97-AF65-F5344CB8AC3E}">
        <p14:creationId xmlns:p14="http://schemas.microsoft.com/office/powerpoint/2010/main" val="928300144"/>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34</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0757166"/>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35</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2279774932"/>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36</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9513928"/>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37</a:t>
            </a:fld>
            <a:endParaRPr lang="fa-IR"/>
          </a:p>
        </p:txBody>
      </p:sp>
      <p:sp>
        <p:nvSpPr>
          <p:cNvPr id="3" name="Rectangle 2"/>
          <p:cNvSpPr/>
          <p:nvPr/>
        </p:nvSpPr>
        <p:spPr>
          <a:xfrm>
            <a:off x="1835696" y="1556792"/>
            <a:ext cx="6228184" cy="3862596"/>
          </a:xfrm>
          <a:prstGeom prst="rect">
            <a:avLst/>
          </a:prstGeom>
        </p:spPr>
        <p:txBody>
          <a:bodyPr wrap="square">
            <a:spAutoFit/>
          </a:bodyPr>
          <a:lstStyle/>
          <a:p>
            <a:r>
              <a:rPr lang="fa-IR" sz="3500" dirty="0" smtClean="0">
                <a:cs typeface="B Nazanin" pitchFamily="2" charset="-78"/>
              </a:rPr>
              <a:t>نکات </a:t>
            </a:r>
            <a:r>
              <a:rPr lang="fa-IR" sz="3500" dirty="0">
                <a:cs typeface="B Nazanin" pitchFamily="2" charset="-78"/>
              </a:rPr>
              <a:t>مهم در شیت بندی :</a:t>
            </a:r>
          </a:p>
          <a:p>
            <a:r>
              <a:rPr lang="fa-IR" sz="3500" dirty="0">
                <a:cs typeface="B Nazanin" pitchFamily="2" charset="-78"/>
              </a:rPr>
              <a:t>-حاشیه شیت</a:t>
            </a:r>
          </a:p>
          <a:p>
            <a:r>
              <a:rPr lang="fa-IR" sz="3500" dirty="0">
                <a:cs typeface="B Nazanin" pitchFamily="2" charset="-78"/>
              </a:rPr>
              <a:t>-مشخص کردن محدوده عناصر بر روی شیت</a:t>
            </a:r>
          </a:p>
          <a:p>
            <a:r>
              <a:rPr lang="fa-IR" sz="3500" dirty="0">
                <a:cs typeface="B Nazanin" pitchFamily="2" charset="-78"/>
              </a:rPr>
              <a:t>-استفاده از امتداد خطوط</a:t>
            </a:r>
          </a:p>
          <a:p>
            <a:r>
              <a:rPr lang="fa-IR" sz="3500" dirty="0">
                <a:cs typeface="B Nazanin" pitchFamily="2" charset="-78"/>
              </a:rPr>
              <a:t>-ترکیب عناصر شیت بایکدیگر</a:t>
            </a:r>
          </a:p>
          <a:p>
            <a:r>
              <a:rPr lang="fa-IR" sz="3500" dirty="0">
                <a:cs typeface="B Nazanin" pitchFamily="2" charset="-78"/>
              </a:rPr>
              <a:t>-فونت ها (نحوه قرارگیری و سایز)</a:t>
            </a:r>
          </a:p>
          <a:p>
            <a:r>
              <a:rPr lang="fa-IR" sz="3500" dirty="0">
                <a:cs typeface="B Nazanin" pitchFamily="2" charset="-78"/>
              </a:rPr>
              <a:t>-برجسته بودن یکی از عناصر شیت</a:t>
            </a:r>
          </a:p>
        </p:txBody>
      </p:sp>
    </p:spTree>
    <p:extLst>
      <p:ext uri="{BB962C8B-B14F-4D97-AF65-F5344CB8AC3E}">
        <p14:creationId xmlns:p14="http://schemas.microsoft.com/office/powerpoint/2010/main" val="3958051165"/>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38</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584"/>
            <a:ext cx="9144000" cy="6316832"/>
          </a:xfrm>
          <a:prstGeom prst="rect">
            <a:avLst/>
          </a:prstGeom>
        </p:spPr>
      </p:pic>
    </p:spTree>
    <p:extLst>
      <p:ext uri="{BB962C8B-B14F-4D97-AF65-F5344CB8AC3E}">
        <p14:creationId xmlns:p14="http://schemas.microsoft.com/office/powerpoint/2010/main" val="834985808"/>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39</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805"/>
            <a:ext cx="9144000" cy="6606389"/>
          </a:xfrm>
          <a:prstGeom prst="rect">
            <a:avLst/>
          </a:prstGeom>
        </p:spPr>
      </p:pic>
    </p:spTree>
    <p:extLst>
      <p:ext uri="{BB962C8B-B14F-4D97-AF65-F5344CB8AC3E}">
        <p14:creationId xmlns:p14="http://schemas.microsoft.com/office/powerpoint/2010/main" val="82402773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350" y="332656"/>
            <a:ext cx="7281050" cy="1538883"/>
          </a:xfrm>
          <a:prstGeom prst="rect">
            <a:avLst/>
          </a:prstGeom>
        </p:spPr>
        <p:txBody>
          <a:bodyPr wrap="square">
            <a:spAutoFit/>
          </a:bodyPr>
          <a:lstStyle/>
          <a:p>
            <a:pPr marL="514350" indent="-514350" algn="ctr">
              <a:buFont typeface="Wingdings" pitchFamily="2" charset="2"/>
              <a:buChar char="v"/>
            </a:pPr>
            <a:r>
              <a:rPr lang="fa-IR" sz="3000" dirty="0" smtClean="0">
                <a:cs typeface="B Nazanin" pitchFamily="2" charset="-78"/>
              </a:rPr>
              <a:t>منابع درس: </a:t>
            </a:r>
          </a:p>
          <a:p>
            <a:pPr algn="ctr"/>
            <a:r>
              <a:rPr lang="fa-IR" sz="3200" dirty="0" smtClean="0">
                <a:cs typeface="B Nazanin" pitchFamily="2" charset="-78"/>
              </a:rPr>
              <a:t>کتاب : فرم، فضا و نظم</a:t>
            </a:r>
          </a:p>
          <a:p>
            <a:pPr algn="ctr"/>
            <a:r>
              <a:rPr lang="fa-IR" sz="3200" dirty="0">
                <a:solidFill>
                  <a:srgbClr val="FF0000"/>
                </a:solidFill>
                <a:cs typeface="B Nazanin" pitchFamily="2" charset="-78"/>
              </a:rPr>
              <a:t>فرانسیس دی کی چینگ </a:t>
            </a:r>
            <a:endParaRPr lang="fa-IR" sz="3000" dirty="0" smtClean="0">
              <a:solidFill>
                <a:srgbClr val="FF0000"/>
              </a:solidFill>
              <a:cs typeface="B Nazanin" pitchFamily="2" charset="-78"/>
            </a:endParaRPr>
          </a:p>
        </p:txBody>
      </p:sp>
      <p:sp>
        <p:nvSpPr>
          <p:cNvPr id="4" name="Slide Number Placeholder 3"/>
          <p:cNvSpPr>
            <a:spLocks noGrp="1"/>
          </p:cNvSpPr>
          <p:nvPr>
            <p:ph type="sldNum" sz="quarter" idx="12"/>
          </p:nvPr>
        </p:nvSpPr>
        <p:spPr/>
        <p:txBody>
          <a:bodyPr/>
          <a:lstStyle/>
          <a:p>
            <a:fld id="{ABF3AD39-AC8E-4C5B-834A-F54AB398DC7E}" type="slidenum">
              <a:rPr lang="fa-IR" smtClean="0"/>
              <a:t>4</a:t>
            </a:fld>
            <a:endParaRPr lang="fa-IR" dirty="0"/>
          </a:p>
        </p:txBody>
      </p:sp>
      <p:pic>
        <p:nvPicPr>
          <p:cNvPr id="5" name="Picture 2" descr="E:\اموزشکده\آرم دانشگاه\آرم دانشگاه.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460" y="111141"/>
            <a:ext cx="1178401" cy="1178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871539"/>
            <a:ext cx="4588766" cy="4786436"/>
          </a:xfrm>
          <a:prstGeom prst="rect">
            <a:avLst/>
          </a:prstGeom>
        </p:spPr>
      </p:pic>
    </p:spTree>
    <p:extLst>
      <p:ext uri="{BB962C8B-B14F-4D97-AF65-F5344CB8AC3E}">
        <p14:creationId xmlns:p14="http://schemas.microsoft.com/office/powerpoint/2010/main" val="386851579"/>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40</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31"/>
            <a:ext cx="9144000" cy="6815138"/>
          </a:xfrm>
          <a:prstGeom prst="rect">
            <a:avLst/>
          </a:prstGeom>
        </p:spPr>
      </p:pic>
    </p:spTree>
    <p:extLst>
      <p:ext uri="{BB962C8B-B14F-4D97-AF65-F5344CB8AC3E}">
        <p14:creationId xmlns:p14="http://schemas.microsoft.com/office/powerpoint/2010/main" val="2388622666"/>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41</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
            <a:ext cx="9144000" cy="6515100"/>
          </a:xfrm>
          <a:prstGeom prst="rect">
            <a:avLst/>
          </a:prstGeom>
        </p:spPr>
      </p:pic>
    </p:spTree>
    <p:extLst>
      <p:ext uri="{BB962C8B-B14F-4D97-AF65-F5344CB8AC3E}">
        <p14:creationId xmlns:p14="http://schemas.microsoft.com/office/powerpoint/2010/main" val="695534243"/>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42</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81"/>
            <a:ext cx="9144000" cy="6700838"/>
          </a:xfrm>
          <a:prstGeom prst="rect">
            <a:avLst/>
          </a:prstGeom>
        </p:spPr>
      </p:pic>
    </p:spTree>
    <p:extLst>
      <p:ext uri="{BB962C8B-B14F-4D97-AF65-F5344CB8AC3E}">
        <p14:creationId xmlns:p14="http://schemas.microsoft.com/office/powerpoint/2010/main" val="3582582531"/>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43</a:t>
            </a:fld>
            <a:endParaRPr lang="fa-I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193"/>
            <a:ext cx="9144000" cy="6043613"/>
          </a:xfrm>
          <a:prstGeom prst="rect">
            <a:avLst/>
          </a:prstGeom>
        </p:spPr>
      </p:pic>
    </p:spTree>
    <p:extLst>
      <p:ext uri="{BB962C8B-B14F-4D97-AF65-F5344CB8AC3E}">
        <p14:creationId xmlns:p14="http://schemas.microsoft.com/office/powerpoint/2010/main" val="2104510741"/>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5</a:t>
            </a:fld>
            <a:endParaRPr lang="fa-I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69" y="0"/>
            <a:ext cx="8118662" cy="6858000"/>
          </a:xfrm>
          <a:prstGeom prst="rect">
            <a:avLst/>
          </a:prstGeom>
        </p:spPr>
      </p:pic>
    </p:spTree>
    <p:extLst>
      <p:ext uri="{BB962C8B-B14F-4D97-AF65-F5344CB8AC3E}">
        <p14:creationId xmlns:p14="http://schemas.microsoft.com/office/powerpoint/2010/main" val="2162546653"/>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6</a:t>
            </a:fld>
            <a:endParaRPr lang="fa-IR"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23" y="0"/>
            <a:ext cx="8511953" cy="6858000"/>
          </a:xfrm>
          <a:prstGeom prst="rect">
            <a:avLst/>
          </a:prstGeom>
        </p:spPr>
      </p:pic>
    </p:spTree>
    <p:extLst>
      <p:ext uri="{BB962C8B-B14F-4D97-AF65-F5344CB8AC3E}">
        <p14:creationId xmlns:p14="http://schemas.microsoft.com/office/powerpoint/2010/main" val="473278061"/>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7</a:t>
            </a:fld>
            <a:endParaRPr lang="fa-I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96" y="0"/>
            <a:ext cx="8805408" cy="6858000"/>
          </a:xfrm>
          <a:prstGeom prst="rect">
            <a:avLst/>
          </a:prstGeom>
        </p:spPr>
      </p:pic>
    </p:spTree>
    <p:extLst>
      <p:ext uri="{BB962C8B-B14F-4D97-AF65-F5344CB8AC3E}">
        <p14:creationId xmlns:p14="http://schemas.microsoft.com/office/powerpoint/2010/main" val="66123527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8</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65" y="0"/>
            <a:ext cx="8583669" cy="6858000"/>
          </a:xfrm>
          <a:prstGeom prst="rect">
            <a:avLst/>
          </a:prstGeom>
        </p:spPr>
      </p:pic>
    </p:spTree>
    <p:extLst>
      <p:ext uri="{BB962C8B-B14F-4D97-AF65-F5344CB8AC3E}">
        <p14:creationId xmlns:p14="http://schemas.microsoft.com/office/powerpoint/2010/main" val="142709998"/>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F3AD39-AC8E-4C5B-834A-F54AB398DC7E}" type="slidenum">
              <a:rPr lang="fa-IR" smtClean="0"/>
              <a:t>9</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59" y="0"/>
            <a:ext cx="8009681" cy="6858000"/>
          </a:xfrm>
          <a:prstGeom prst="rect">
            <a:avLst/>
          </a:prstGeom>
        </p:spPr>
      </p:pic>
    </p:spTree>
    <p:extLst>
      <p:ext uri="{BB962C8B-B14F-4D97-AF65-F5344CB8AC3E}">
        <p14:creationId xmlns:p14="http://schemas.microsoft.com/office/powerpoint/2010/main" val="1029298320"/>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410</TotalTime>
  <Words>1475</Words>
  <Application>Microsoft Office PowerPoint</Application>
  <PresentationFormat>On-screen Show (4:3)</PresentationFormat>
  <Paragraphs>184</Paragraphs>
  <Slides>43</Slides>
  <Notes>0</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Hardcover</vt:lpstr>
      <vt:lpstr>PowerPoint Presentation</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35</cp:revision>
  <dcterms:created xsi:type="dcterms:W3CDTF">2020-04-13T18:55:25Z</dcterms:created>
  <dcterms:modified xsi:type="dcterms:W3CDTF">2020-04-16T16:47:11Z</dcterms:modified>
</cp:coreProperties>
</file>