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330" r:id="rId2"/>
    <p:sldId id="317" r:id="rId3"/>
    <p:sldId id="319" r:id="rId4"/>
    <p:sldId id="318" r:id="rId5"/>
    <p:sldId id="329" r:id="rId6"/>
    <p:sldId id="331" r:id="rId7"/>
    <p:sldId id="334" r:id="rId8"/>
    <p:sldId id="335" r:id="rId9"/>
    <p:sldId id="338" r:id="rId10"/>
    <p:sldId id="337" r:id="rId11"/>
    <p:sldId id="282" r:id="rId12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D54B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947" autoAdjust="0"/>
    <p:restoredTop sz="94660"/>
  </p:normalViewPr>
  <p:slideViewPr>
    <p:cSldViewPr snapToGrid="0">
      <p:cViewPr varScale="1">
        <p:scale>
          <a:sx n="71" d="100"/>
          <a:sy n="71" d="100"/>
        </p:scale>
        <p:origin x="942" y="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728B4-3063-4331-86C1-B7424D4B7D62}" type="datetimeFigureOut">
              <a:rPr lang="fa-IR" smtClean="0"/>
              <a:t>08/24/1441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E621EE3-CE8A-41AB-884E-346151646F8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1697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728B4-3063-4331-86C1-B7424D4B7D62}" type="datetimeFigureOut">
              <a:rPr lang="fa-IR" smtClean="0"/>
              <a:t>08/24/1441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E621EE3-CE8A-41AB-884E-346151646F8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5479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728B4-3063-4331-86C1-B7424D4B7D62}" type="datetimeFigureOut">
              <a:rPr lang="fa-IR" smtClean="0"/>
              <a:t>08/24/1441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E621EE3-CE8A-41AB-884E-346151646F84}" type="slidenum">
              <a:rPr lang="fa-IR" smtClean="0"/>
              <a:t>‹#›</a:t>
            </a:fld>
            <a:endParaRPr lang="fa-I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5291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728B4-3063-4331-86C1-B7424D4B7D62}" type="datetimeFigureOut">
              <a:rPr lang="fa-IR" smtClean="0"/>
              <a:t>08/24/1441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E621EE3-CE8A-41AB-884E-346151646F8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2478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728B4-3063-4331-86C1-B7424D4B7D62}" type="datetimeFigureOut">
              <a:rPr lang="fa-IR" smtClean="0"/>
              <a:t>08/24/1441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E621EE3-CE8A-41AB-884E-346151646F84}" type="slidenum">
              <a:rPr lang="fa-IR" smtClean="0"/>
              <a:t>‹#›</a:t>
            </a:fld>
            <a:endParaRPr lang="fa-I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3069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728B4-3063-4331-86C1-B7424D4B7D62}" type="datetimeFigureOut">
              <a:rPr lang="fa-IR" smtClean="0"/>
              <a:t>08/24/1441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E621EE3-CE8A-41AB-884E-346151646F8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57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728B4-3063-4331-86C1-B7424D4B7D62}" type="datetimeFigureOut">
              <a:rPr lang="fa-IR" smtClean="0"/>
              <a:t>08/24/1441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21EE3-CE8A-41AB-884E-346151646F8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7353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728B4-3063-4331-86C1-B7424D4B7D62}" type="datetimeFigureOut">
              <a:rPr lang="fa-IR" smtClean="0"/>
              <a:t>08/24/1441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21EE3-CE8A-41AB-884E-346151646F8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1298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728B4-3063-4331-86C1-B7424D4B7D62}" type="datetimeFigureOut">
              <a:rPr lang="fa-IR" smtClean="0"/>
              <a:t>08/24/1441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21EE3-CE8A-41AB-884E-346151646F8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9325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728B4-3063-4331-86C1-B7424D4B7D62}" type="datetimeFigureOut">
              <a:rPr lang="fa-IR" smtClean="0"/>
              <a:t>08/24/1441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E621EE3-CE8A-41AB-884E-346151646F8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4634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728B4-3063-4331-86C1-B7424D4B7D62}" type="datetimeFigureOut">
              <a:rPr lang="fa-IR" smtClean="0"/>
              <a:t>08/24/1441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E621EE3-CE8A-41AB-884E-346151646F8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7030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728B4-3063-4331-86C1-B7424D4B7D62}" type="datetimeFigureOut">
              <a:rPr lang="fa-IR" smtClean="0"/>
              <a:t>08/24/1441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E621EE3-CE8A-41AB-884E-346151646F8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0953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728B4-3063-4331-86C1-B7424D4B7D62}" type="datetimeFigureOut">
              <a:rPr lang="fa-IR" smtClean="0"/>
              <a:t>08/24/1441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21EE3-CE8A-41AB-884E-346151646F8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8489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728B4-3063-4331-86C1-B7424D4B7D62}" type="datetimeFigureOut">
              <a:rPr lang="fa-IR" smtClean="0"/>
              <a:t>08/24/1441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21EE3-CE8A-41AB-884E-346151646F8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1127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728B4-3063-4331-86C1-B7424D4B7D62}" type="datetimeFigureOut">
              <a:rPr lang="fa-IR" smtClean="0"/>
              <a:t>08/24/1441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21EE3-CE8A-41AB-884E-346151646F8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1950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728B4-3063-4331-86C1-B7424D4B7D62}" type="datetimeFigureOut">
              <a:rPr lang="fa-IR" smtClean="0"/>
              <a:t>08/24/1441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E621EE3-CE8A-41AB-884E-346151646F8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792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728B4-3063-4331-86C1-B7424D4B7D62}" type="datetimeFigureOut">
              <a:rPr lang="fa-IR" smtClean="0"/>
              <a:t>08/24/1441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E621EE3-CE8A-41AB-884E-346151646F8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9880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</p:sldLayoutIdLst>
  <mc:AlternateContent xmlns:mc="http://schemas.openxmlformats.org/markup-compatibility/2006" xmlns:p14="http://schemas.microsoft.com/office/powerpoint/2010/main">
    <mc:Choice Requires="p14">
      <p:transition spd="slow" p14:dur="32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wma"/><Relationship Id="rId7" Type="http://schemas.openxmlformats.org/officeDocument/2006/relationships/image" Target="../media/image3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ma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1.wma"/><Relationship Id="rId7" Type="http://schemas.openxmlformats.org/officeDocument/2006/relationships/image" Target="../media/image37.png"/><Relationship Id="rId2" Type="http://schemas.microsoft.com/office/2007/relationships/media" Target="../media/media11.wma"/><Relationship Id="rId1" Type="http://schemas.openxmlformats.org/officeDocument/2006/relationships/tags" Target="../tags/tag6.xml"/><Relationship Id="rId6" Type="http://schemas.openxmlformats.org/officeDocument/2006/relationships/image" Target="../media/image36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8.gif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9.png"/><Relationship Id="rId3" Type="http://schemas.openxmlformats.org/officeDocument/2006/relationships/audio" Target="../media/media6.wma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microsoft.com/office/2007/relationships/media" Target="../media/media6.wma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11" Type="http://schemas.openxmlformats.org/officeDocument/2006/relationships/image" Target="../media/image17.png"/><Relationship Id="rId5" Type="http://schemas.openxmlformats.org/officeDocument/2006/relationships/image" Target="../media/image120.png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5.png"/><Relationship Id="rId1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media7.wma"/><Relationship Id="rId7" Type="http://schemas.openxmlformats.org/officeDocument/2006/relationships/image" Target="../media/image21.png"/><Relationship Id="rId2" Type="http://schemas.microsoft.com/office/2007/relationships/media" Target="../media/media7.wma"/><Relationship Id="rId1" Type="http://schemas.openxmlformats.org/officeDocument/2006/relationships/tags" Target="../tags/tag2.xml"/><Relationship Id="rId6" Type="http://schemas.openxmlformats.org/officeDocument/2006/relationships/image" Target="../media/image20.png"/><Relationship Id="rId11" Type="http://schemas.openxmlformats.org/officeDocument/2006/relationships/image" Target="../media/image3.png"/><Relationship Id="rId5" Type="http://schemas.openxmlformats.org/officeDocument/2006/relationships/image" Target="../media/image7.png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media8.wma"/><Relationship Id="rId7" Type="http://schemas.openxmlformats.org/officeDocument/2006/relationships/image" Target="../media/image26.png"/><Relationship Id="rId2" Type="http://schemas.microsoft.com/office/2007/relationships/media" Target="../media/media8.wma"/><Relationship Id="rId1" Type="http://schemas.openxmlformats.org/officeDocument/2006/relationships/tags" Target="../tags/tag3.xml"/><Relationship Id="rId6" Type="http://schemas.openxmlformats.org/officeDocument/2006/relationships/image" Target="../media/image25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ma"/><Relationship Id="rId7" Type="http://schemas.openxmlformats.org/officeDocument/2006/relationships/image" Target="../media/image3.png"/><Relationship Id="rId2" Type="http://schemas.microsoft.com/office/2007/relationships/media" Target="../media/media9.wma"/><Relationship Id="rId1" Type="http://schemas.openxmlformats.org/officeDocument/2006/relationships/tags" Target="../tags/tag4.xml"/><Relationship Id="rId6" Type="http://schemas.openxmlformats.org/officeDocument/2006/relationships/image" Target="../media/image2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.png"/><Relationship Id="rId3" Type="http://schemas.openxmlformats.org/officeDocument/2006/relationships/audio" Target="../media/media10.wma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microsoft.com/office/2007/relationships/media" Target="../media/media10.wma"/><Relationship Id="rId1" Type="http://schemas.openxmlformats.org/officeDocument/2006/relationships/tags" Target="../tags/tag5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7.png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ardunew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1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1345">
        <p14:gallery dir="r"/>
      </p:transition>
    </mc:Choice>
    <mc:Fallback xmlns="">
      <p:transition spd="slow" advTm="113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50" objId="4"/>
        <p14:stopEvt time="9226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518" y="6363"/>
            <a:ext cx="12192000" cy="400110"/>
          </a:xfrm>
          <a:prstGeom prst="rect">
            <a:avLst/>
          </a:prstGeom>
          <a:solidFill>
            <a:srgbClr val="33CC33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a-IR" sz="2000" dirty="0" smtClean="0">
                <a:solidFill>
                  <a:srgbClr val="FFFF00"/>
                </a:solidFill>
                <a:cs typeface="Titr" pitchFamily="2" charset="-78"/>
              </a:rPr>
              <a:t>جلسه دوم:حرکت </a:t>
            </a:r>
            <a:r>
              <a:rPr lang="fa-IR" sz="2000" dirty="0">
                <a:solidFill>
                  <a:srgbClr val="FFFF00"/>
                </a:solidFill>
                <a:cs typeface="Titr" pitchFamily="2" charset="-78"/>
              </a:rPr>
              <a:t>یک بعدی </a:t>
            </a:r>
            <a:r>
              <a:rPr lang="fa-IR" sz="2000" dirty="0" smtClean="0">
                <a:solidFill>
                  <a:srgbClr val="FFFF00"/>
                </a:solidFill>
                <a:cs typeface="Titr" pitchFamily="2" charset="-78"/>
              </a:rPr>
              <a:t>–شتاب ثابت</a:t>
            </a:r>
            <a:endParaRPr lang="fa-IR" sz="2000" dirty="0">
              <a:solidFill>
                <a:srgbClr val="FFFF00"/>
              </a:solidFill>
              <a:cs typeface="Titr" pitchFamily="2" charset="-7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2332" y="624110"/>
            <a:ext cx="10382279" cy="5319490"/>
          </a:xfrm>
        </p:spPr>
        <p:txBody>
          <a:bodyPr>
            <a:normAutofit/>
          </a:bodyPr>
          <a:lstStyle/>
          <a:p>
            <a:pPr algn="r"/>
            <a:r>
              <a:rPr lang="fa-IR" sz="2400" b="1" dirty="0" smtClean="0">
                <a:solidFill>
                  <a:schemeClr val="tx1"/>
                </a:solidFill>
                <a:cs typeface="2  Titr"/>
              </a:rPr>
              <a:t/>
            </a:r>
            <a:br>
              <a:rPr lang="fa-IR" sz="2400" b="1" dirty="0" smtClean="0">
                <a:solidFill>
                  <a:schemeClr val="tx1"/>
                </a:solidFill>
                <a:cs typeface="2  Titr"/>
              </a:rPr>
            </a:br>
            <a:r>
              <a:rPr lang="fa-IR" sz="2400" b="1" dirty="0">
                <a:solidFill>
                  <a:schemeClr val="tx1"/>
                </a:solidFill>
                <a:cs typeface="2  Titr"/>
              </a:rPr>
              <a:t/>
            </a:r>
            <a:br>
              <a:rPr lang="fa-IR" sz="2400" b="1" dirty="0">
                <a:solidFill>
                  <a:schemeClr val="tx1"/>
                </a:solidFill>
                <a:cs typeface="2  Titr"/>
              </a:rPr>
            </a:br>
            <a:r>
              <a:rPr lang="fa-IR" sz="2400" b="1" dirty="0" smtClean="0">
                <a:solidFill>
                  <a:schemeClr val="tx1"/>
                </a:solidFill>
                <a:cs typeface="2  Titr"/>
              </a:rPr>
              <a:t/>
            </a:r>
            <a:br>
              <a:rPr lang="fa-IR" sz="2400" b="1" dirty="0" smtClean="0">
                <a:solidFill>
                  <a:schemeClr val="tx1"/>
                </a:solidFill>
                <a:cs typeface="2  Titr"/>
              </a:rPr>
            </a:br>
            <a:r>
              <a:rPr lang="fa-IR" sz="2400" b="1" dirty="0" smtClean="0">
                <a:solidFill>
                  <a:schemeClr val="tx1"/>
                </a:solidFill>
                <a:cs typeface="2  Titr"/>
              </a:rPr>
              <a:t/>
            </a:r>
            <a:br>
              <a:rPr lang="fa-IR" sz="2400" b="1" dirty="0" smtClean="0">
                <a:solidFill>
                  <a:schemeClr val="tx1"/>
                </a:solidFill>
                <a:cs typeface="2  Titr"/>
              </a:rPr>
            </a:br>
            <a:r>
              <a:rPr lang="fa-IR" sz="2400" b="1" dirty="0" smtClean="0">
                <a:solidFill>
                  <a:schemeClr val="tx1"/>
                </a:solidFill>
                <a:cs typeface="2  Titr"/>
              </a:rPr>
              <a:t/>
            </a:r>
            <a:br>
              <a:rPr lang="fa-IR" sz="2400" b="1" dirty="0" smtClean="0">
                <a:solidFill>
                  <a:schemeClr val="tx1"/>
                </a:solidFill>
                <a:cs typeface="2  Titr"/>
              </a:rPr>
            </a:br>
            <a:r>
              <a:rPr lang="fa-IR" sz="2400" b="1" dirty="0" smtClean="0">
                <a:solidFill>
                  <a:schemeClr val="tx1"/>
                </a:solidFill>
                <a:cs typeface="2  Titr"/>
              </a:rPr>
              <a:t/>
            </a:r>
            <a:br>
              <a:rPr lang="fa-IR" sz="2400" b="1" dirty="0" smtClean="0">
                <a:solidFill>
                  <a:schemeClr val="tx1"/>
                </a:solidFill>
                <a:cs typeface="2  Titr"/>
              </a:rPr>
            </a:br>
            <a:r>
              <a:rPr lang="fa-IR" sz="2400" b="1" dirty="0">
                <a:solidFill>
                  <a:schemeClr val="tx1"/>
                </a:solidFill>
                <a:cs typeface="2  Titr"/>
              </a:rPr>
              <a:t/>
            </a:r>
            <a:br>
              <a:rPr lang="fa-IR" sz="2400" b="1" dirty="0">
                <a:solidFill>
                  <a:schemeClr val="tx1"/>
                </a:solidFill>
                <a:cs typeface="2  Titr"/>
              </a:rPr>
            </a:br>
            <a:r>
              <a:rPr lang="fa-IR" sz="2400" b="1" dirty="0" smtClean="0">
                <a:solidFill>
                  <a:schemeClr val="tx1"/>
                </a:solidFill>
                <a:cs typeface="2  Titr"/>
              </a:rPr>
              <a:t/>
            </a:r>
            <a:br>
              <a:rPr lang="fa-IR" sz="2400" b="1" dirty="0" smtClean="0">
                <a:solidFill>
                  <a:schemeClr val="tx1"/>
                </a:solidFill>
                <a:cs typeface="2  Titr"/>
              </a:rPr>
            </a:br>
            <a:endParaRPr lang="fa-IR" sz="2400" b="1" dirty="0">
              <a:solidFill>
                <a:schemeClr val="tx1"/>
              </a:solidFill>
              <a:cs typeface="2  Titr"/>
            </a:endParaRPr>
          </a:p>
        </p:txBody>
      </p:sp>
      <p:sp>
        <p:nvSpPr>
          <p:cNvPr id="20" name="Date Placeholder 5"/>
          <p:cNvSpPr>
            <a:spLocks noGrp="1"/>
          </p:cNvSpPr>
          <p:nvPr>
            <p:ph type="dt" sz="half" idx="10"/>
          </p:nvPr>
        </p:nvSpPr>
        <p:spPr>
          <a:xfrm>
            <a:off x="9191718" y="6492875"/>
            <a:ext cx="2036576" cy="370396"/>
          </a:xfrm>
          <a:solidFill>
            <a:srgbClr val="00CC99"/>
          </a:solidFill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cs typeface="2  Titr" pitchFamily="2" charset="-78"/>
              </a:rPr>
              <a:t>1399.1.14</a:t>
            </a:r>
            <a:endParaRPr lang="en-US" dirty="0">
              <a:solidFill>
                <a:schemeClr val="tx1"/>
              </a:solidFill>
              <a:cs typeface="2  Titr" pitchFamily="2" charset="-78"/>
            </a:endParaRPr>
          </a:p>
        </p:txBody>
      </p:sp>
      <p:sp>
        <p:nvSpPr>
          <p:cNvPr id="23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-1" y="6500833"/>
            <a:ext cx="9191717" cy="365125"/>
          </a:xfrm>
          <a:solidFill>
            <a:srgbClr val="0810B8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ctr" rtl="1"/>
            <a:r>
              <a:rPr lang="fa-IR" sz="1200" dirty="0">
                <a:solidFill>
                  <a:srgbClr val="FFC000"/>
                </a:solidFill>
                <a:cs typeface="B Titr" pitchFamily="2" charset="-78"/>
              </a:rPr>
              <a:t>دانشگاه فنی و حرفه ای- آموزشکده فنی پسران اردبیل - درس </a:t>
            </a:r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:: فیزیک عمومی برق    مدرس</a:t>
            </a:r>
            <a:r>
              <a:rPr lang="fa-IR" sz="1200" dirty="0">
                <a:solidFill>
                  <a:srgbClr val="FFC000"/>
                </a:solidFill>
                <a:cs typeface="B Titr" pitchFamily="2" charset="-78"/>
              </a:rPr>
              <a:t>: </a:t>
            </a:r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عزتی</a:t>
            </a:r>
            <a:endParaRPr lang="en-US" sz="1200" dirty="0">
              <a:solidFill>
                <a:srgbClr val="FFC000"/>
              </a:solidFill>
              <a:cs typeface="B Titr" pitchFamily="2" charset="-78"/>
            </a:endParaRPr>
          </a:p>
        </p:txBody>
      </p:sp>
      <p:sp>
        <p:nvSpPr>
          <p:cNvPr id="2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228295" y="6492875"/>
            <a:ext cx="972224" cy="365125"/>
          </a:xfrm>
          <a:solidFill>
            <a:srgbClr val="FFC000"/>
          </a:solidFill>
        </p:spPr>
        <p:txBody>
          <a:bodyPr/>
          <a:lstStyle/>
          <a:p>
            <a:fld id="{5743EA8D-8084-4A12-9B5C-74D46F53D25C}" type="slidenum">
              <a:rPr lang="en-US" smtClean="0">
                <a:cs typeface="2  Titr" pitchFamily="2" charset="-78"/>
              </a:rPr>
              <a:pPr/>
              <a:t>10</a:t>
            </a:fld>
            <a:endParaRPr lang="en-US" dirty="0">
              <a:cs typeface="2  Titr" pitchFamily="2" charset="-78"/>
            </a:endParaRPr>
          </a:p>
        </p:txBody>
      </p:sp>
      <p:pic>
        <p:nvPicPr>
          <p:cNvPr id="19" name="Picture 2" descr="E:\اموزشکده\آرم دانشگاه\آرم دانشگاه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26"/>
            <a:ext cx="400376" cy="4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E:\اموزشکده\آرم دانشگاه\آرم دانشگاه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114" y="12726"/>
            <a:ext cx="400376" cy="4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035424" y="610937"/>
            <a:ext cx="10469187" cy="574952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2400" b="1" dirty="0" smtClean="0">
                <a:solidFill>
                  <a:schemeClr val="tx1"/>
                </a:solidFill>
                <a:cs typeface="2  Titr"/>
              </a:rPr>
              <a:t>مثال:هواپیمایی برای تیکاف کردن نیاز به سرعت </a:t>
            </a:r>
            <a:r>
              <a:rPr lang="en-US" sz="2400" b="1" dirty="0" smtClean="0">
                <a:solidFill>
                  <a:schemeClr val="tx1"/>
                </a:solidFill>
                <a:cs typeface="2  Titr"/>
              </a:rPr>
              <a:t>360km/h</a:t>
            </a:r>
            <a:r>
              <a:rPr lang="fa-IR" sz="2400" b="1" dirty="0" smtClean="0">
                <a:solidFill>
                  <a:schemeClr val="tx1"/>
                </a:solidFill>
                <a:cs typeface="2  Titr"/>
              </a:rPr>
              <a:t> دارد. مسافتی را که این هواپیما روی باند پروازطی می کند.تا بلند شود ..</a:t>
            </a:r>
            <a:r>
              <a:rPr lang="en-US" sz="2400" b="1" dirty="0" smtClean="0">
                <a:solidFill>
                  <a:schemeClr val="tx1"/>
                </a:solidFill>
                <a:cs typeface="2  Titr"/>
              </a:rPr>
              <a:t>1.8km</a:t>
            </a:r>
            <a:r>
              <a:rPr lang="fa-IR" sz="2400" b="1" dirty="0" smtClean="0">
                <a:solidFill>
                  <a:schemeClr val="tx1"/>
                </a:solidFill>
                <a:cs typeface="2  Titr"/>
              </a:rPr>
              <a:t> می باشد . کمترین شتاب (ثابت) این هواپیما چقدر است؟</a:t>
            </a:r>
          </a:p>
          <a:p>
            <a:pPr algn="r"/>
            <a:endParaRPr lang="fa-IR" sz="2400" b="1" dirty="0">
              <a:solidFill>
                <a:schemeClr val="tx1"/>
              </a:solidFill>
              <a:cs typeface="2  Titr"/>
            </a:endParaRPr>
          </a:p>
          <a:p>
            <a:pPr algn="r"/>
            <a:endParaRPr lang="fa-IR" sz="2400" b="1" dirty="0" smtClean="0">
              <a:solidFill>
                <a:schemeClr val="tx1"/>
              </a:solidFill>
              <a:cs typeface="2  Titr"/>
            </a:endParaRPr>
          </a:p>
          <a:p>
            <a:pPr algn="r"/>
            <a:endParaRPr lang="fa-IR" sz="2400" b="1" dirty="0">
              <a:solidFill>
                <a:schemeClr val="tx1"/>
              </a:solidFill>
              <a:cs typeface="2  Titr"/>
            </a:endParaRPr>
          </a:p>
          <a:p>
            <a:pPr algn="r"/>
            <a:r>
              <a:rPr lang="fa-IR" sz="2400" b="1" dirty="0" smtClean="0">
                <a:solidFill>
                  <a:schemeClr val="tx1"/>
                </a:solidFill>
                <a:cs typeface="2  Titr"/>
              </a:rPr>
              <a:t>چقدر زمان سپری شده تا هواپیما از زمین بلند شود؟</a:t>
            </a:r>
            <a:endParaRPr lang="fa-IR" sz="2400" b="1" dirty="0">
              <a:solidFill>
                <a:schemeClr val="tx1"/>
              </a:solidFill>
              <a:cs typeface="2  Titr"/>
            </a:endParaRPr>
          </a:p>
          <a:p>
            <a:pPr algn="r"/>
            <a:endParaRPr lang="fa-IR" sz="2400" b="1" dirty="0" smtClean="0">
              <a:solidFill>
                <a:schemeClr val="tx1"/>
              </a:solidFill>
              <a:cs typeface="2  Titr"/>
            </a:endParaRPr>
          </a:p>
          <a:p>
            <a:pPr algn="r"/>
            <a:endParaRPr lang="fa-IR" sz="2400" b="1" dirty="0">
              <a:solidFill>
                <a:schemeClr val="tx1"/>
              </a:solidFill>
              <a:cs typeface="2  Titr"/>
            </a:endParaRPr>
          </a:p>
          <a:p>
            <a:pPr algn="r"/>
            <a:endParaRPr lang="fa-IR" sz="2400" b="1" dirty="0" smtClean="0">
              <a:solidFill>
                <a:schemeClr val="tx1"/>
              </a:solidFill>
              <a:cs typeface="2  Titr"/>
            </a:endParaRPr>
          </a:p>
          <a:p>
            <a:pPr algn="r"/>
            <a:endParaRPr lang="fa-IR" sz="2400" b="1" dirty="0">
              <a:solidFill>
                <a:schemeClr val="tx1"/>
              </a:solidFill>
              <a:cs typeface="2  Titr"/>
            </a:endParaRPr>
          </a:p>
          <a:p>
            <a:pPr algn="r"/>
            <a:endParaRPr lang="fa-IR" sz="2400" b="1" dirty="0" smtClean="0">
              <a:solidFill>
                <a:schemeClr val="tx1"/>
              </a:solidFill>
              <a:cs typeface="2  Titr"/>
            </a:endParaRPr>
          </a:p>
          <a:p>
            <a:pPr algn="r"/>
            <a:endParaRPr lang="fa-IR" sz="2400" b="1" dirty="0" smtClean="0">
              <a:solidFill>
                <a:schemeClr val="tx1"/>
              </a:solidFill>
              <a:cs typeface="2  Titr"/>
            </a:endParaRPr>
          </a:p>
          <a:p>
            <a:pPr algn="r"/>
            <a:r>
              <a:rPr lang="fa-IR" sz="2400" b="1" dirty="0" smtClean="0">
                <a:solidFill>
                  <a:schemeClr val="tx1"/>
                </a:solidFill>
                <a:cs typeface="2  Titr"/>
              </a:rPr>
              <a:t>تمرین:سرعت اتومبیلی در مدت نیم دقیقه به طور یکنواخت از </a:t>
            </a:r>
            <a:r>
              <a:rPr lang="en-US" sz="2400" b="1" dirty="0" smtClean="0">
                <a:solidFill>
                  <a:schemeClr val="tx1"/>
                </a:solidFill>
                <a:cs typeface="2  Titr"/>
              </a:rPr>
              <a:t>25km/h</a:t>
            </a:r>
            <a:r>
              <a:rPr lang="fa-IR" sz="2400" b="1" dirty="0" smtClean="0">
                <a:solidFill>
                  <a:schemeClr val="tx1"/>
                </a:solidFill>
                <a:cs typeface="2  Titr"/>
              </a:rPr>
              <a:t> به </a:t>
            </a:r>
            <a:r>
              <a:rPr lang="en-US" sz="2400" b="1" dirty="0" smtClean="0">
                <a:solidFill>
                  <a:schemeClr val="tx1"/>
                </a:solidFill>
                <a:cs typeface="2  Titr"/>
              </a:rPr>
              <a:t>55km/h</a:t>
            </a:r>
            <a:r>
              <a:rPr lang="fa-IR" sz="2400" b="1" dirty="0" smtClean="0">
                <a:solidFill>
                  <a:schemeClr val="tx1"/>
                </a:solidFill>
                <a:cs typeface="2  Titr"/>
              </a:rPr>
              <a:t> برسد.و یک دوچرخه سواری نیز در همین زمان سرعتش از حالت سکون به </a:t>
            </a:r>
            <a:r>
              <a:rPr lang="en-US" sz="2400" b="1" dirty="0" smtClean="0">
                <a:solidFill>
                  <a:schemeClr val="tx1"/>
                </a:solidFill>
                <a:cs typeface="2  Titr"/>
              </a:rPr>
              <a:t>30 km/h</a:t>
            </a:r>
            <a:r>
              <a:rPr lang="fa-IR" sz="2400" b="1" dirty="0" smtClean="0">
                <a:solidFill>
                  <a:schemeClr val="tx1"/>
                </a:solidFill>
                <a:cs typeface="2  Titr"/>
              </a:rPr>
              <a:t> افزایش می یابد. شتاب هر دو را بدست آورید .؟</a:t>
            </a:r>
          </a:p>
          <a:p>
            <a:pPr algn="r"/>
            <a:endParaRPr lang="fa-IR" sz="2400" b="1" dirty="0">
              <a:solidFill>
                <a:schemeClr val="tx1"/>
              </a:solidFill>
              <a:cs typeface="2  Titr"/>
            </a:endParaRPr>
          </a:p>
          <a:p>
            <a:pPr algn="r"/>
            <a:r>
              <a:rPr lang="fa-IR" sz="2400" b="1" dirty="0" smtClean="0">
                <a:solidFill>
                  <a:schemeClr val="tx1"/>
                </a:solidFill>
                <a:cs typeface="2  Titr"/>
              </a:rPr>
              <a:t>تمرین:سرعت سورتمه ای که سکون حرکت کرده در مدت </a:t>
            </a:r>
            <a:r>
              <a:rPr lang="en-US" sz="2400" b="1" dirty="0" smtClean="0">
                <a:solidFill>
                  <a:schemeClr val="tx1"/>
                </a:solidFill>
                <a:cs typeface="2  Titr"/>
              </a:rPr>
              <a:t>1.8s</a:t>
            </a:r>
            <a:r>
              <a:rPr lang="fa-IR" sz="2400" b="1" dirty="0" smtClean="0">
                <a:solidFill>
                  <a:schemeClr val="tx1"/>
                </a:solidFill>
                <a:cs typeface="2  Titr"/>
              </a:rPr>
              <a:t>  به  </a:t>
            </a:r>
            <a:r>
              <a:rPr lang="en-US" sz="2400" b="1" dirty="0" smtClean="0">
                <a:solidFill>
                  <a:schemeClr val="tx1"/>
                </a:solidFill>
                <a:cs typeface="2  Titr"/>
              </a:rPr>
              <a:t>600km/h </a:t>
            </a:r>
            <a:r>
              <a:rPr lang="en-US" sz="2400" b="1" dirty="0">
                <a:solidFill>
                  <a:schemeClr val="tx1"/>
                </a:solidFill>
                <a:cs typeface="2  Titr"/>
              </a:rPr>
              <a:t> </a:t>
            </a:r>
            <a:r>
              <a:rPr lang="fa-IR" sz="2400" b="1" dirty="0" smtClean="0">
                <a:solidFill>
                  <a:schemeClr val="tx1"/>
                </a:solidFill>
                <a:cs typeface="2  Titr"/>
              </a:rPr>
              <a:t>  شتاب این سورتمه چقدر بوده است؟(شتاب ثابت).</a:t>
            </a:r>
            <a:r>
              <a:rPr lang="fa-IR" sz="1900" b="1" dirty="0" smtClean="0">
                <a:solidFill>
                  <a:srgbClr val="FF0000"/>
                </a:solidFill>
                <a:cs typeface="2  Titr"/>
              </a:rPr>
              <a:t>شتاب بدست آمده را با شتاب </a:t>
            </a:r>
            <a:r>
              <a:rPr lang="en-US" sz="1900" b="1" dirty="0" smtClean="0">
                <a:solidFill>
                  <a:srgbClr val="FF0000"/>
                </a:solidFill>
                <a:cs typeface="2  Titr"/>
              </a:rPr>
              <a:t>g</a:t>
            </a:r>
            <a:r>
              <a:rPr lang="fa-IR" sz="1900" b="1" dirty="0" smtClean="0">
                <a:solidFill>
                  <a:srgbClr val="FF0000"/>
                </a:solidFill>
                <a:cs typeface="2  Titr"/>
              </a:rPr>
              <a:t> مقایسه کنید.</a:t>
            </a:r>
            <a:endParaRPr lang="fa-IR" sz="1900" b="1" dirty="0">
              <a:solidFill>
                <a:srgbClr val="FF0000"/>
              </a:solidFill>
              <a:cs typeface="2  Titr"/>
            </a:endParaRPr>
          </a:p>
          <a:p>
            <a:pPr algn="r"/>
            <a:r>
              <a:rPr lang="fa-IR" sz="2400" b="1" dirty="0" smtClean="0">
                <a:solidFill>
                  <a:schemeClr val="tx1"/>
                </a:solidFill>
                <a:cs typeface="2  Titr"/>
              </a:rPr>
              <a:t>در این مدت زمان چه مسا فتی طی شده است؟	 </a:t>
            </a:r>
            <a:br>
              <a:rPr lang="fa-IR" sz="2400" b="1" dirty="0" smtClean="0">
                <a:solidFill>
                  <a:schemeClr val="tx1"/>
                </a:solidFill>
                <a:cs typeface="2  Titr"/>
              </a:rPr>
            </a:br>
            <a:r>
              <a:rPr lang="fa-IR" sz="2400" b="1" dirty="0" smtClean="0">
                <a:solidFill>
                  <a:schemeClr val="tx1"/>
                </a:solidFill>
                <a:cs typeface="2  Titr"/>
              </a:rPr>
              <a:t/>
            </a:r>
            <a:br>
              <a:rPr lang="fa-IR" sz="2400" b="1" dirty="0" smtClean="0">
                <a:solidFill>
                  <a:schemeClr val="tx1"/>
                </a:solidFill>
                <a:cs typeface="2  Titr"/>
              </a:rPr>
            </a:br>
            <a:endParaRPr lang="fa-IR" sz="2400" b="1" dirty="0">
              <a:solidFill>
                <a:schemeClr val="tx1"/>
              </a:solidFill>
              <a:cs typeface="2  Titr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409561" y="1676233"/>
                <a:ext cx="264816" cy="6875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a-IR" sz="2000" b="1" i="1"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fa-IR" sz="2000" b="1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a-IR" sz="2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a-IR" sz="2000" b="1" i="1">
                              <a:latin typeface="Cambria Math" panose="02040503050406030204" pitchFamily="18" charset="0"/>
                            </a:rPr>
                            <m:t>𝒗</m:t>
                          </m:r>
                        </m:num>
                        <m:den>
                          <m:r>
                            <a:rPr lang="fa-IR" sz="2000" b="1" i="1">
                              <a:latin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  <m:r>
                        <a:rPr lang="fa-IR" sz="2000" b="1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a-IR" sz="2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a-IR" sz="2000" b="1" i="0">
                              <a:latin typeface="Cambria Math" panose="02040503050406030204" pitchFamily="18" charset="0"/>
                            </a:rPr>
                            <m:t>𝟑𝟔𝟎</m:t>
                          </m:r>
                          <m:r>
                            <a:rPr lang="fa-IR" sz="2000" b="1" i="1">
                              <a:latin typeface="Cambria Math" panose="02040503050406030204" pitchFamily="18" charset="0"/>
                            </a:rPr>
                            <m:t>𝒌</m:t>
                          </m:r>
                          <m:f>
                            <m:fPr>
                              <m:type m:val="lin"/>
                              <m:ctrlPr>
                                <a:rPr lang="fa-IR" sz="2000" b="1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a-IR" sz="2000" b="1" i="1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num>
                            <m:den>
                              <m:r>
                                <a:rPr lang="fa-IR" sz="2000" b="1" i="1"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den>
                          </m:f>
                        </m:num>
                        <m:den>
                          <m:r>
                            <a:rPr lang="fa-IR" sz="2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fa-IR" sz="2000" b="1" i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fa-IR" sz="2000" b="1" i="0"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fa-IR" sz="2000" b="1" i="1">
                              <a:latin typeface="Cambria Math" panose="02040503050406030204" pitchFamily="18" charset="0"/>
                            </a:rPr>
                            <m:t>𝒌𝒎</m:t>
                          </m:r>
                        </m:den>
                      </m:f>
                      <m:r>
                        <a:rPr lang="fa-IR" sz="2000" b="1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a-IR" sz="2000" b="1" i="0">
                          <a:latin typeface="Cambria Math" panose="02040503050406030204" pitchFamily="18" charset="0"/>
                        </a:rPr>
                        <m:t>𝟓𝟓</m:t>
                      </m:r>
                      <m:r>
                        <a:rPr lang="fa-IR" sz="2000" b="1" i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a-IR" sz="2000" b="1" i="0">
                          <a:latin typeface="Cambria Math" panose="02040503050406030204" pitchFamily="18" charset="0"/>
                        </a:rPr>
                        <m:t>𝟓</m:t>
                      </m:r>
                      <m:f>
                        <m:fPr>
                          <m:ctrlPr>
                            <a:rPr lang="fa-IR" sz="2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a-IR" sz="2000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num>
                        <m:den>
                          <m:sSup>
                            <m:sSupPr>
                              <m:ctrlPr>
                                <a:rPr lang="fa-IR" sz="20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a-IR" sz="2000" b="1" i="1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e>
                            <m:sup>
                              <m:r>
                                <a:rPr lang="fa-IR" sz="2000" b="1" i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fa-IR" sz="2000" b="1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9561" y="1676233"/>
                <a:ext cx="264816" cy="687561"/>
              </a:xfrm>
              <a:prstGeom prst="rect">
                <a:avLst/>
              </a:prstGeom>
              <a:blipFill rotWithShape="0">
                <a:blip r:embed="rId6"/>
                <a:stretch>
                  <a:fillRect r="-1181818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976673" y="2801532"/>
                <a:ext cx="280846" cy="8433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a-IR" sz="2400" b="0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fa-IR" sz="2400" b="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a-I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a-IR" sz="2400" b="0" i="1">
                              <a:latin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r>
                            <a:rPr lang="fa-IR" sz="2400" b="0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fa-IR" sz="2400" b="0" i="0">
                          <a:latin typeface="Cambria Math" panose="02040503050406030204" pitchFamily="18" charset="0"/>
                        </a:rPr>
                        <m:t>=→</m:t>
                      </m:r>
                      <m:r>
                        <a:rPr lang="fa-IR" sz="2400" b="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a-IR" sz="2400" b="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a-I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a-IR" sz="2400" b="0" i="1">
                              <a:latin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r>
                            <a:rPr lang="fa-IR" sz="2400" b="0" i="1">
                              <a:latin typeface="Cambria Math" panose="02040503050406030204" pitchFamily="18" charset="0"/>
                            </a:rPr>
                            <m:t>𝑣</m:t>
                          </m:r>
                        </m:den>
                      </m:f>
                      <m:r>
                        <a:rPr lang="fa-IR" sz="2400" b="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a-I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a-IR" sz="2400" b="0" i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fa-IR" sz="2400" b="0" i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fa-IR" sz="2400" b="0" i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fa-IR" sz="2400" b="0" i="1">
                              <a:latin typeface="Cambria Math" panose="02040503050406030204" pitchFamily="18" charset="0"/>
                            </a:rPr>
                            <m:t>𝑘𝑚</m:t>
                          </m:r>
                        </m:num>
                        <m:den>
                          <m:r>
                            <a:rPr lang="fa-IR" sz="2400" b="0" i="0">
                              <a:latin typeface="Cambria Math" panose="02040503050406030204" pitchFamily="18" charset="0"/>
                            </a:rPr>
                            <m:t>360</m:t>
                          </m:r>
                          <m:r>
                            <a:rPr lang="fa-IR" sz="2400" b="0" i="1">
                              <a:latin typeface="Cambria Math" panose="02040503050406030204" pitchFamily="18" charset="0"/>
                            </a:rPr>
                            <m:t>𝑘</m:t>
                          </m:r>
                          <m:f>
                            <m:fPr>
                              <m:type m:val="lin"/>
                              <m:ctrlPr>
                                <a:rPr lang="fa-IR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a-IR" sz="2400" b="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fa-IR" sz="2400" b="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den>
                          </m:f>
                        </m:den>
                      </m:f>
                      <m:r>
                        <a:rPr lang="fa-IR" sz="2400" b="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a-IR" sz="2400" b="0" i="0">
                          <a:latin typeface="Cambria Math" panose="02040503050406030204" pitchFamily="18" charset="0"/>
                        </a:rPr>
                        <m:t>18</m:t>
                      </m:r>
                      <m:r>
                        <a:rPr lang="fa-IR" sz="2400" b="0" i="1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fa-IR" sz="24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6673" y="2801532"/>
                <a:ext cx="280846" cy="843372"/>
              </a:xfrm>
              <a:prstGeom prst="rect">
                <a:avLst/>
              </a:prstGeom>
              <a:blipFill rotWithShape="0">
                <a:blip r:embed="rId7"/>
                <a:stretch>
                  <a:fillRect r="-1600000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1813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Tm="114403">
        <p14:gallery dir="l"/>
      </p:transition>
    </mc:Choice>
    <mc:Fallback>
      <p:transition spd="slow" advTm="1144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/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4059" y="1340224"/>
            <a:ext cx="8915400" cy="46571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a-IR" sz="6600" dirty="0" smtClean="0">
                <a:latin typeface="IranNastaliq" pitchFamily="18" charset="0"/>
                <a:cs typeface="IranNastaliq" pitchFamily="18" charset="0"/>
              </a:rPr>
              <a:t>موفق باشید                                               </a:t>
            </a:r>
          </a:p>
          <a:p>
            <a:pPr marL="0" indent="0">
              <a:buNone/>
            </a:pPr>
            <a:r>
              <a:rPr lang="fa-IR" sz="6600" dirty="0" smtClean="0">
                <a:latin typeface="IranNastaliq" pitchFamily="18" charset="0"/>
                <a:cs typeface="IranNastaliq" pitchFamily="18" charset="0"/>
              </a:rPr>
              <a:t>                                                                                                            </a:t>
            </a:r>
            <a:r>
              <a:rPr lang="fa-IR" sz="19900" dirty="0" smtClean="0">
                <a:latin typeface="IranNastaliq" pitchFamily="18" charset="0"/>
                <a:cs typeface="IranNastaliq" pitchFamily="18" charset="0"/>
              </a:rPr>
              <a:t>پا یا ن </a:t>
            </a:r>
            <a:r>
              <a:rPr lang="fa-IR" sz="9600" dirty="0" smtClean="0">
                <a:latin typeface="IranNastaliq" pitchFamily="18" charset="0"/>
                <a:cs typeface="IranNastaliq" pitchFamily="18" charset="0"/>
              </a:rPr>
              <a:t>     جلسه دوم</a:t>
            </a:r>
          </a:p>
          <a:p>
            <a:pPr marL="0" indent="0" algn="ctr">
              <a:buNone/>
            </a:pPr>
            <a:r>
              <a:rPr lang="fa-IR" sz="8800" dirty="0" smtClean="0">
                <a:latin typeface="IranNastaliq" pitchFamily="18" charset="0"/>
                <a:cs typeface="IranNastaliq" pitchFamily="18" charset="0"/>
              </a:rPr>
              <a:t>                                                                                                 </a:t>
            </a:r>
            <a:endParaRPr lang="en-US" sz="8800" dirty="0">
              <a:latin typeface="IranNastaliq" pitchFamily="18" charset="0"/>
              <a:cs typeface="IranNastaliq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363"/>
            <a:ext cx="12192000" cy="400110"/>
          </a:xfrm>
          <a:prstGeom prst="rect">
            <a:avLst/>
          </a:prstGeom>
          <a:solidFill>
            <a:srgbClr val="33CC33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a-IR" sz="2000" dirty="0">
              <a:solidFill>
                <a:srgbClr val="FFFF00"/>
              </a:solidFill>
              <a:cs typeface="Titr" pitchFamily="2" charset="-78"/>
            </a:endParaRPr>
          </a:p>
        </p:txBody>
      </p:sp>
      <p:pic>
        <p:nvPicPr>
          <p:cNvPr id="5" name="Picture 2" descr="E:\اموزشکده\آرم دانشگاه\آرم دانشگاه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26"/>
            <a:ext cx="400376" cy="4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اموزشکده\آرم دانشگاه\آرم دانشگاه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114" y="12726"/>
            <a:ext cx="400376" cy="4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34600" y="6553200"/>
            <a:ext cx="533400" cy="304800"/>
          </a:xfrm>
          <a:solidFill>
            <a:srgbClr val="FFC000"/>
          </a:solidFill>
        </p:spPr>
        <p:txBody>
          <a:bodyPr/>
          <a:lstStyle/>
          <a:p>
            <a:r>
              <a:rPr lang="en-US" dirty="0" smtClean="0">
                <a:cs typeface="2  Titr" pitchFamily="2" charset="-78"/>
              </a:rPr>
              <a:t>15</a:t>
            </a:r>
            <a:endParaRPr lang="en-US" dirty="0">
              <a:cs typeface="2  Titr" pitchFamily="2" charset="-78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524000" y="6553200"/>
            <a:ext cx="6781800" cy="304800"/>
          </a:xfrm>
          <a:solidFill>
            <a:srgbClr val="0810B8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ctr" rtl="1"/>
            <a:r>
              <a:rPr lang="fa-IR" sz="1200" dirty="0">
                <a:solidFill>
                  <a:srgbClr val="FFC000"/>
                </a:solidFill>
                <a:cs typeface="B Titr" pitchFamily="2" charset="-78"/>
              </a:rPr>
              <a:t>دانشگاه فنی و حرفه ای- آموزشکده فنی پسران اردبیل - درس </a:t>
            </a:r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:مدار منطقی-  </a:t>
            </a:r>
            <a:r>
              <a:rPr lang="fa-IR" sz="1200" dirty="0">
                <a:solidFill>
                  <a:srgbClr val="FFC000"/>
                </a:solidFill>
                <a:cs typeface="B Titr" pitchFamily="2" charset="-78"/>
              </a:rPr>
              <a:t>مدرس: </a:t>
            </a:r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عزتی</a:t>
            </a:r>
            <a:endParaRPr lang="en-US" sz="1200" dirty="0">
              <a:solidFill>
                <a:srgbClr val="FFC000"/>
              </a:solidFill>
              <a:cs typeface="B Titr" pitchFamily="2" charset="-78"/>
            </a:endParaRPr>
          </a:p>
        </p:txBody>
      </p:sp>
      <p:sp>
        <p:nvSpPr>
          <p:cNvPr id="9" name="Date Placeholder 5"/>
          <p:cNvSpPr>
            <a:spLocks noGrp="1"/>
          </p:cNvSpPr>
          <p:nvPr>
            <p:ph type="dt" sz="half" idx="10"/>
          </p:nvPr>
        </p:nvSpPr>
        <p:spPr>
          <a:xfrm>
            <a:off x="8352088" y="6553200"/>
            <a:ext cx="1782512" cy="304800"/>
          </a:xfrm>
          <a:solidFill>
            <a:srgbClr val="00CC99"/>
          </a:solidFill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cs typeface="2  Titr" pitchFamily="2" charset="-78"/>
              </a:rPr>
              <a:t>1399.1</a:t>
            </a:r>
            <a:r>
              <a:rPr lang="fa-IR" dirty="0" smtClean="0">
                <a:solidFill>
                  <a:schemeClr val="tx1"/>
                </a:solidFill>
                <a:cs typeface="2  Titr" pitchFamily="2" charset="-78"/>
              </a:rPr>
              <a:t>                                                                       99/1/10</a:t>
            </a:r>
            <a:endParaRPr lang="en-US" dirty="0">
              <a:solidFill>
                <a:schemeClr val="tx1"/>
              </a:solidFill>
              <a:cs typeface="2  Titr" pitchFamily="2" charset="-7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379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Tm="7153">
        <p14:gallery dir="l"/>
      </p:transition>
    </mc:Choice>
    <mc:Fallback>
      <p:transition spd="slow" advTm="71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676400" y="0"/>
            <a:ext cx="8839200" cy="6400800"/>
            <a:chOff x="1371600" y="304800"/>
            <a:chExt cx="7467600" cy="4114800"/>
          </a:xfrm>
        </p:grpSpPr>
        <p:sp>
          <p:nvSpPr>
            <p:cNvPr id="9" name="Rounded Rectangle 8"/>
            <p:cNvSpPr/>
            <p:nvPr/>
          </p:nvSpPr>
          <p:spPr>
            <a:xfrm>
              <a:off x="1371600" y="304800"/>
              <a:ext cx="7467600" cy="4114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>
                <a:lnSpc>
                  <a:spcPct val="150000"/>
                </a:lnSpc>
              </a:pPr>
              <a:endParaRPr lang="en-US" sz="3200" dirty="0">
                <a:cs typeface="B Titr" pitchFamily="2" charset="-78"/>
              </a:endParaRPr>
            </a:p>
          </p:txBody>
        </p:sp>
        <p:pic>
          <p:nvPicPr>
            <p:cNvPr id="10" name="Picture 8" descr="https://encrypted-tbn0.gstatic.com/images?q=tbn:ANd9GcRoszV_XcPEUuspbT6R-E-XXnW01prNYPDt5HnYSKca9S81Kaz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828800" y="609600"/>
              <a:ext cx="6781800" cy="2971800"/>
            </a:xfrm>
            <a:prstGeom prst="rect">
              <a:avLst/>
            </a:prstGeom>
            <a:noFill/>
          </p:spPr>
        </p:pic>
      </p:grpSp>
      <p:sp>
        <p:nvSpPr>
          <p:cNvPr id="15" name="Date Placeholder 5"/>
          <p:cNvSpPr>
            <a:spLocks noGrp="1"/>
          </p:cNvSpPr>
          <p:nvPr>
            <p:ph type="dt" sz="half" idx="10"/>
          </p:nvPr>
        </p:nvSpPr>
        <p:spPr>
          <a:xfrm>
            <a:off x="8305800" y="6553200"/>
            <a:ext cx="2362200" cy="304800"/>
          </a:xfrm>
          <a:solidFill>
            <a:srgbClr val="00CC99"/>
          </a:solidFill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cs typeface="2  Titr" pitchFamily="2" charset="-78"/>
              </a:rPr>
              <a:t>1399.1</a:t>
            </a:r>
            <a:r>
              <a:rPr lang="fa-IR" dirty="0" smtClean="0">
                <a:solidFill>
                  <a:schemeClr val="tx1"/>
                </a:solidFill>
                <a:cs typeface="2  Titr" pitchFamily="2" charset="-78"/>
              </a:rPr>
              <a:t>                                                                            99/1/4</a:t>
            </a:r>
            <a:endParaRPr lang="en-US" dirty="0">
              <a:solidFill>
                <a:schemeClr val="tx1"/>
              </a:solidFill>
              <a:cs typeface="2  Titr" pitchFamily="2" charset="-78"/>
            </a:endParaRP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34600" y="6553200"/>
            <a:ext cx="533400" cy="304800"/>
          </a:xfrm>
          <a:solidFill>
            <a:srgbClr val="FFC000"/>
          </a:solidFill>
        </p:spPr>
        <p:txBody>
          <a:bodyPr/>
          <a:lstStyle/>
          <a:p>
            <a:fld id="{5743EA8D-8084-4A12-9B5C-74D46F53D25C}" type="slidenum">
              <a:rPr lang="en-US" smtClean="0">
                <a:cs typeface="2  Titr" pitchFamily="2" charset="-78"/>
              </a:rPr>
              <a:pPr/>
              <a:t>2</a:t>
            </a:fld>
            <a:endParaRPr lang="en-US" dirty="0">
              <a:cs typeface="2  Titr" pitchFamily="2" charset="-78"/>
            </a:endParaRPr>
          </a:p>
        </p:txBody>
      </p:sp>
      <p:sp>
        <p:nvSpPr>
          <p:cNvPr id="11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524000" y="6553200"/>
            <a:ext cx="6781800" cy="304800"/>
          </a:xfrm>
          <a:solidFill>
            <a:srgbClr val="0810B8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ctr" rtl="1"/>
            <a:r>
              <a:rPr lang="fa-IR" sz="1200" dirty="0">
                <a:solidFill>
                  <a:srgbClr val="FFC000"/>
                </a:solidFill>
                <a:cs typeface="B Titr" pitchFamily="2" charset="-78"/>
              </a:rPr>
              <a:t>دانشگاه فنی و حرفه ای- آموزشکده فنی پسران اردبیل - درس </a:t>
            </a:r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:مدار منطقی </a:t>
            </a:r>
            <a:r>
              <a:rPr lang="fa-IR" sz="1200" dirty="0">
                <a:solidFill>
                  <a:srgbClr val="FFC000"/>
                </a:solidFill>
                <a:cs typeface="B Titr" pitchFamily="2" charset="-78"/>
              </a:rPr>
              <a:t>-  مدرس: </a:t>
            </a:r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عزتی </a:t>
            </a:r>
            <a:endParaRPr lang="en-US" sz="1200" dirty="0">
              <a:solidFill>
                <a:srgbClr val="FFC000"/>
              </a:solidFill>
              <a:cs typeface="B Titr" pitchFamily="2" charset="-78"/>
            </a:endParaRPr>
          </a:p>
        </p:txBody>
      </p:sp>
      <p:pic>
        <p:nvPicPr>
          <p:cNvPr id="13" name="Picture 10" descr="تلاش گروهک تروریستی منافقین به‎منظور لکه برداری از چهره مخدوش خود ...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257800"/>
            <a:ext cx="1273418" cy="77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تلاش گروهک تروریستی منافقین به‎منظور لکه برداری از چهره مخدوش خود ...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782" y="5257800"/>
            <a:ext cx="1273418" cy="77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تلاش گروهک تروریستی منافقین به‎منظور لکه برداری از چهره مخدوش خود ...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582" y="5257800"/>
            <a:ext cx="1273418" cy="77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لوگوهای زیبا از پرچم ایران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55719"/>
            <a:ext cx="815041" cy="81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E:\اموزشکده\آرم دانشگاه\آرم دانشگاه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69" y="-21477"/>
            <a:ext cx="675531" cy="67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64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386">
        <p14:gallery dir="l"/>
      </p:transition>
    </mc:Choice>
    <mc:Fallback xmlns="">
      <p:transition spd="slow" advTm="13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518" y="6363"/>
            <a:ext cx="12192000" cy="400110"/>
          </a:xfrm>
          <a:prstGeom prst="rect">
            <a:avLst/>
          </a:prstGeom>
          <a:solidFill>
            <a:srgbClr val="33CC33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a-IR" sz="2000" dirty="0" smtClean="0">
                <a:solidFill>
                  <a:srgbClr val="FFFF00"/>
                </a:solidFill>
                <a:cs typeface="Titr" pitchFamily="2" charset="-78"/>
              </a:rPr>
              <a:t>جلسه دوم : حرکت یک بعدی در صفحه</a:t>
            </a:r>
            <a:endParaRPr lang="fa-IR" sz="2000" dirty="0">
              <a:solidFill>
                <a:srgbClr val="FFFF00"/>
              </a:solidFill>
              <a:cs typeface="Titr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81400" y="479050"/>
            <a:ext cx="4953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3600" dirty="0">
                <a:solidFill>
                  <a:srgbClr val="006600"/>
                </a:solidFill>
                <a:latin typeface="IranNastaliq" pitchFamily="18" charset="0"/>
                <a:cs typeface="Titr" pitchFamily="2" charset="-78"/>
              </a:rPr>
              <a:t>دانشگاه فنی و حرفه ای</a:t>
            </a:r>
          </a:p>
          <a:p>
            <a:pPr algn="ctr"/>
            <a:endParaRPr lang="en-US" sz="3200" b="1" dirty="0">
              <a:solidFill>
                <a:srgbClr val="006600"/>
              </a:solidFill>
              <a:latin typeface="IranNastaliq" pitchFamily="18" charset="0"/>
              <a:cs typeface="Titr" pitchFamily="2" charset="-78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364169" y="2612551"/>
            <a:ext cx="33874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a-IR" sz="2800" b="1" dirty="0">
                <a:solidFill>
                  <a:srgbClr val="FF0000"/>
                </a:solidFill>
                <a:latin typeface="Arial" pitchFamily="34" charset="0"/>
                <a:cs typeface="B Titr" pitchFamily="2" charset="-78"/>
              </a:rPr>
              <a:t>درس: </a:t>
            </a:r>
            <a:r>
              <a:rPr lang="fa-IR" sz="2800" b="1" dirty="0" smtClean="0">
                <a:solidFill>
                  <a:srgbClr val="FF0000"/>
                </a:solidFill>
                <a:latin typeface="Arial" pitchFamily="34" charset="0"/>
                <a:cs typeface="B Titr" pitchFamily="2" charset="-78"/>
              </a:rPr>
              <a:t>فیزیک عمومی برق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B Titr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41805" y="1219201"/>
            <a:ext cx="27254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1400" dirty="0">
                <a:cs typeface="Titr" pitchFamily="2" charset="-78"/>
              </a:rPr>
              <a:t>آموزشکده فنی و حرفه ای پسران اردبیل</a:t>
            </a:r>
            <a:endParaRPr lang="en-US" sz="1400" dirty="0">
              <a:cs typeface="Titr" pitchFamily="2" charset="-78"/>
            </a:endParaRPr>
          </a:p>
        </p:txBody>
      </p:sp>
      <p:pic>
        <p:nvPicPr>
          <p:cNvPr id="13" name="Picture 4" descr="earth-0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2" y="450913"/>
            <a:ext cx="1758889" cy="175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5101680" y="1676400"/>
            <a:ext cx="21435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a-IR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Calibri" pitchFamily="34" charset="0"/>
                <a:cs typeface="B Titr" pitchFamily="2" charset="-78"/>
              </a:rPr>
              <a:t>جلسه: </a:t>
            </a:r>
            <a:r>
              <a:rPr lang="fa-IR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Calibri" pitchFamily="34" charset="0"/>
                <a:cs typeface="B Titr" pitchFamily="2" charset="-78"/>
              </a:rPr>
              <a:t>دوم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B Titr" pitchFamily="2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10000" y="3048000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>
              <a:lnSpc>
                <a:spcPct val="200000"/>
              </a:lnSpc>
            </a:pPr>
            <a:r>
              <a:rPr lang="fa-IR" dirty="0">
                <a:solidFill>
                  <a:srgbClr val="7030A0"/>
                </a:solidFill>
                <a:cs typeface="B Titr" pitchFamily="2" charset="-78"/>
              </a:rPr>
              <a:t>رشته: مهندسی تکنولوژی برق –قدرت</a:t>
            </a:r>
          </a:p>
          <a:p>
            <a:pPr algn="ctr" rtl="1">
              <a:lnSpc>
                <a:spcPct val="200000"/>
              </a:lnSpc>
            </a:pPr>
            <a:r>
              <a:rPr lang="fa-IR" dirty="0">
                <a:solidFill>
                  <a:srgbClr val="FF0000"/>
                </a:solidFill>
                <a:cs typeface="B Titr" pitchFamily="2" charset="-78"/>
              </a:rPr>
              <a:t>مقطع: </a:t>
            </a:r>
            <a:r>
              <a:rPr lang="fa-IR" dirty="0" smtClean="0">
                <a:solidFill>
                  <a:srgbClr val="FF0000"/>
                </a:solidFill>
                <a:cs typeface="B Titr" pitchFamily="2" charset="-78"/>
              </a:rPr>
              <a:t>کاردانی</a:t>
            </a:r>
            <a:endParaRPr lang="fa-IR" dirty="0">
              <a:solidFill>
                <a:srgbClr val="FF0000"/>
              </a:solidFill>
              <a:cs typeface="B Titr" pitchFamily="2" charset="-78"/>
            </a:endParaRPr>
          </a:p>
          <a:p>
            <a:pPr algn="ctr" rtl="1">
              <a:lnSpc>
                <a:spcPct val="200000"/>
              </a:lnSpc>
            </a:pPr>
            <a:r>
              <a:rPr lang="fa-IR" dirty="0" smtClean="0">
                <a:solidFill>
                  <a:schemeClr val="tx2"/>
                </a:solidFill>
                <a:cs typeface="B Titr" pitchFamily="2" charset="-78"/>
              </a:rPr>
              <a:t>ترم:  اول98</a:t>
            </a:r>
            <a:endParaRPr lang="fa-IR" dirty="0">
              <a:solidFill>
                <a:schemeClr val="tx2"/>
              </a:solidFill>
              <a:cs typeface="B Titr" pitchFamily="2" charset="-78"/>
            </a:endParaRPr>
          </a:p>
          <a:p>
            <a:pPr algn="ctr" rtl="1">
              <a:lnSpc>
                <a:spcPct val="200000"/>
              </a:lnSpc>
            </a:pPr>
            <a:r>
              <a:rPr lang="fa-IR" dirty="0">
                <a:solidFill>
                  <a:schemeClr val="tx2"/>
                </a:solidFill>
                <a:cs typeface="B Titr" pitchFamily="2" charset="-78"/>
              </a:rPr>
              <a:t>موضوع : </a:t>
            </a:r>
            <a:r>
              <a:rPr lang="fa-IR" dirty="0" smtClean="0">
                <a:solidFill>
                  <a:schemeClr val="tx2"/>
                </a:solidFill>
                <a:cs typeface="B Titr" pitchFamily="2" charset="-78"/>
              </a:rPr>
              <a:t>استاد</a:t>
            </a:r>
            <a:r>
              <a:rPr lang="fa-IR" dirty="0">
                <a:solidFill>
                  <a:schemeClr val="tx2"/>
                </a:solidFill>
                <a:cs typeface="B Titr" pitchFamily="2" charset="-78"/>
              </a:rPr>
              <a:t>: </a:t>
            </a:r>
            <a:r>
              <a:rPr lang="fa-IR" dirty="0" smtClean="0">
                <a:solidFill>
                  <a:schemeClr val="tx2"/>
                </a:solidFill>
                <a:cs typeface="B Titr" pitchFamily="2" charset="-78"/>
              </a:rPr>
              <a:t>ابراهیم عزتی</a:t>
            </a:r>
            <a:endParaRPr lang="fa-IR" dirty="0">
              <a:solidFill>
                <a:schemeClr val="tx2"/>
              </a:solidFill>
              <a:cs typeface="B Titr" pitchFamily="2" charset="-78"/>
            </a:endParaRPr>
          </a:p>
          <a:p>
            <a:pPr algn="ctr" rtl="1">
              <a:lnSpc>
                <a:spcPct val="200000"/>
              </a:lnSpc>
            </a:pPr>
            <a:r>
              <a:rPr lang="fa-IR" dirty="0">
                <a:solidFill>
                  <a:schemeClr val="tx2"/>
                </a:solidFill>
                <a:cs typeface="B Titr" pitchFamily="2" charset="-78"/>
              </a:rPr>
              <a:t>فروردین   ماه  1399</a:t>
            </a:r>
            <a:endParaRPr lang="fa-IR" dirty="0"/>
          </a:p>
        </p:txBody>
      </p:sp>
      <p:sp>
        <p:nvSpPr>
          <p:cNvPr id="20" name="Date Placeholder 5"/>
          <p:cNvSpPr>
            <a:spLocks noGrp="1"/>
          </p:cNvSpPr>
          <p:nvPr>
            <p:ph type="dt" sz="half" idx="10"/>
          </p:nvPr>
        </p:nvSpPr>
        <p:spPr>
          <a:xfrm>
            <a:off x="8297282" y="6559829"/>
            <a:ext cx="3347832" cy="298171"/>
          </a:xfrm>
          <a:solidFill>
            <a:srgbClr val="00CC99"/>
          </a:solidFill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cs typeface="2  Titr" pitchFamily="2" charset="-78"/>
              </a:rPr>
              <a:t>1399.1.14</a:t>
            </a:r>
            <a:endParaRPr lang="en-US" dirty="0">
              <a:solidFill>
                <a:schemeClr val="tx1"/>
              </a:solidFill>
              <a:cs typeface="2  Titr" pitchFamily="2" charset="-78"/>
            </a:endParaRPr>
          </a:p>
        </p:txBody>
      </p:sp>
      <p:sp>
        <p:nvSpPr>
          <p:cNvPr id="2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45114" y="6553200"/>
            <a:ext cx="546886" cy="304800"/>
          </a:xfrm>
          <a:solidFill>
            <a:srgbClr val="FFC000"/>
          </a:solidFill>
        </p:spPr>
        <p:txBody>
          <a:bodyPr/>
          <a:lstStyle/>
          <a:p>
            <a:fld id="{5743EA8D-8084-4A12-9B5C-74D46F53D25C}" type="slidenum">
              <a:rPr lang="en-US" smtClean="0">
                <a:cs typeface="2  Titr" pitchFamily="2" charset="-78"/>
              </a:rPr>
              <a:pPr/>
              <a:t>3</a:t>
            </a:fld>
            <a:endParaRPr lang="en-US" dirty="0">
              <a:cs typeface="2  Titr" pitchFamily="2" charset="-78"/>
            </a:endParaRPr>
          </a:p>
        </p:txBody>
      </p:sp>
      <p:sp>
        <p:nvSpPr>
          <p:cNvPr id="23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8297282" cy="304800"/>
          </a:xfrm>
          <a:solidFill>
            <a:srgbClr val="0810B8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ctr" rtl="1"/>
            <a:r>
              <a:rPr lang="fa-IR" sz="1200" dirty="0">
                <a:solidFill>
                  <a:srgbClr val="FFC000"/>
                </a:solidFill>
                <a:cs typeface="B Titr" pitchFamily="2" charset="-78"/>
              </a:rPr>
              <a:t>دانشگاه فنی و حرفه ای- آموزشکده فنی پسران اردبیل - درس </a:t>
            </a:r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:: فیزیک عمومی برق    مدرس</a:t>
            </a:r>
            <a:r>
              <a:rPr lang="fa-IR" sz="1200" dirty="0">
                <a:solidFill>
                  <a:srgbClr val="FFC000"/>
                </a:solidFill>
                <a:cs typeface="B Titr" pitchFamily="2" charset="-78"/>
              </a:rPr>
              <a:t>: </a:t>
            </a:r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عزتی</a:t>
            </a:r>
            <a:endParaRPr lang="en-US" sz="1200" dirty="0">
              <a:solidFill>
                <a:srgbClr val="FFC000"/>
              </a:solidFill>
              <a:cs typeface="B Titr" pitchFamily="2" charset="-78"/>
            </a:endParaRPr>
          </a:p>
        </p:txBody>
      </p:sp>
      <p:pic>
        <p:nvPicPr>
          <p:cNvPr id="16" name="Picture 2" descr="E:\اموزشکده\آرم دانشگاه\آرم دانشگاه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090" y="364332"/>
            <a:ext cx="2019954" cy="201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E:\اموزشکده\آرم دانشگاه\آرم دانشگاه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26"/>
            <a:ext cx="400376" cy="4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E:\اموزشکده\آرم دانشگاه\آرم دانشگاه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114" y="12726"/>
            <a:ext cx="400376" cy="4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53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5164">
        <p14:gallery dir="l"/>
      </p:transition>
    </mc:Choice>
    <mc:Fallback xmlns="">
      <p:transition spd="slow" advTm="51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454091" y="-41210"/>
            <a:ext cx="9144000" cy="40011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solidFill>
                  <a:schemeClr val="tx2">
                    <a:lumMod val="40000"/>
                    <a:lumOff val="60000"/>
                  </a:schemeClr>
                </a:solidFill>
                <a:cs typeface="B Titr" pitchFamily="2" charset="-78"/>
              </a:rPr>
              <a:t>جلسه </a:t>
            </a:r>
            <a:r>
              <a:rPr lang="fa-IR" sz="2000" dirty="0" smtClean="0">
                <a:solidFill>
                  <a:schemeClr val="tx2">
                    <a:lumMod val="40000"/>
                    <a:lumOff val="60000"/>
                  </a:schemeClr>
                </a:solidFill>
                <a:cs typeface="B Titr" pitchFamily="2" charset="-78"/>
              </a:rPr>
              <a:t>دوم: حرکت یک بعدی شتاب ثابت</a:t>
            </a:r>
            <a:endParaRPr lang="fa-IR" sz="2000" dirty="0">
              <a:solidFill>
                <a:schemeClr val="tx2">
                  <a:lumMod val="40000"/>
                  <a:lumOff val="60000"/>
                </a:schemeClr>
              </a:solidFill>
              <a:cs typeface="Titr" pitchFamily="2" charset="-78"/>
            </a:endParaRPr>
          </a:p>
        </p:txBody>
      </p:sp>
      <p:pic>
        <p:nvPicPr>
          <p:cNvPr id="10" name="Picture 2" descr="لوگوهای زیبا از پرچم ایران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114" y="304800"/>
            <a:ext cx="2520887" cy="25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earth-0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2" y="450913"/>
            <a:ext cx="1758889" cy="175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اموزشکده\آرم دانشگاه\آرم دانشگاه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04826"/>
            <a:ext cx="52578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66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879">
        <p14:gallery dir="l"/>
      </p:transition>
    </mc:Choice>
    <mc:Fallback xmlns="">
      <p:transition spd="slow" advTm="18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518" y="6363"/>
            <a:ext cx="12192000" cy="400110"/>
          </a:xfrm>
          <a:prstGeom prst="rect">
            <a:avLst/>
          </a:prstGeom>
          <a:solidFill>
            <a:srgbClr val="33CC33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a-IR" sz="2000" dirty="0" smtClean="0">
                <a:solidFill>
                  <a:srgbClr val="FFFF00"/>
                </a:solidFill>
                <a:cs typeface="Titr" pitchFamily="2" charset="-78"/>
              </a:rPr>
              <a:t>جلسه دوم:حرکت </a:t>
            </a:r>
            <a:r>
              <a:rPr lang="fa-IR" sz="2000" dirty="0">
                <a:solidFill>
                  <a:srgbClr val="FFFF00"/>
                </a:solidFill>
                <a:cs typeface="Titr" pitchFamily="2" charset="-78"/>
              </a:rPr>
              <a:t>یک بعدی در </a:t>
            </a:r>
            <a:r>
              <a:rPr lang="fa-IR" sz="2000" dirty="0" smtClean="0">
                <a:solidFill>
                  <a:srgbClr val="FFFF00"/>
                </a:solidFill>
                <a:cs typeface="Titr" pitchFamily="2" charset="-78"/>
              </a:rPr>
              <a:t>صفحه</a:t>
            </a:r>
            <a:endParaRPr lang="fa-IR" sz="2000" dirty="0">
              <a:solidFill>
                <a:srgbClr val="FFFF00"/>
              </a:solidFill>
              <a:cs typeface="Titr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le 6"/>
              <p:cNvSpPr>
                <a:spLocks noGrp="1"/>
              </p:cNvSpPr>
              <p:nvPr>
                <p:ph type="title"/>
              </p:nvPr>
            </p:nvSpPr>
            <p:spPr>
              <a:xfrm>
                <a:off x="1385456" y="624110"/>
                <a:ext cx="10660034" cy="5665854"/>
              </a:xfrm>
            </p:spPr>
            <p:txBody>
              <a:bodyPr>
                <a:normAutofit/>
              </a:bodyPr>
              <a:lstStyle/>
              <a:p>
                <a:pPr algn="r"/>
                <a:r>
                  <a:rPr lang="fa-IR" sz="2400" b="1" dirty="0" smtClean="0">
                    <a:cs typeface="2  Titr"/>
                  </a:rPr>
                  <a:t>در شکل (الف) روبرو حرکت ذره ای را می بینید. </a:t>
                </a:r>
                <a:br>
                  <a:rPr lang="fa-IR" sz="2400" b="1" dirty="0" smtClean="0">
                    <a:cs typeface="2  Titr"/>
                  </a:rPr>
                </a:br>
                <a:r>
                  <a:rPr lang="fa-IR" sz="2400" b="1" dirty="0" smtClean="0">
                    <a:cs typeface="2  Titr"/>
                  </a:rPr>
                  <a:t>که در مسیر واقع در صفحه </a:t>
                </a:r>
                <a:r>
                  <a:rPr lang="en-US" sz="2400" b="1" dirty="0" err="1" smtClean="0">
                    <a:cs typeface="2  Titr"/>
                  </a:rPr>
                  <a:t>xy</a:t>
                </a:r>
                <a:r>
                  <a:rPr lang="fa-IR" sz="2400" b="1" dirty="0" smtClean="0">
                    <a:cs typeface="2  Titr"/>
                  </a:rPr>
                  <a:t> حرکت می کند.</a:t>
                </a:r>
                <a:br>
                  <a:rPr lang="fa-IR" sz="2400" b="1" dirty="0" smtClean="0">
                    <a:cs typeface="2  Titr"/>
                  </a:rPr>
                </a:br>
                <a:r>
                  <a:rPr lang="fa-IR" sz="2400" b="1" dirty="0" smtClean="0">
                    <a:cs typeface="2  Titr"/>
                  </a:rPr>
                  <a:t/>
                </a:r>
                <a:br>
                  <a:rPr lang="fa-IR" sz="2400" b="1" dirty="0" smtClean="0">
                    <a:cs typeface="2  Titr"/>
                  </a:rPr>
                </a:br>
                <a:r>
                  <a:rPr lang="fa-IR" sz="2400" b="1" dirty="0" smtClean="0">
                    <a:cs typeface="2  Titr"/>
                  </a:rPr>
                  <a:t/>
                </a:r>
                <a:br>
                  <a:rPr lang="fa-IR" sz="2400" b="1" dirty="0" smtClean="0">
                    <a:cs typeface="2  Titr"/>
                  </a:rPr>
                </a:br>
                <a:r>
                  <a:rPr lang="en-US" sz="2400" b="1" dirty="0" err="1" smtClean="0">
                    <a:cs typeface="2  Titr"/>
                  </a:rPr>
                  <a:t>i</a:t>
                </a:r>
                <a:r>
                  <a:rPr lang="fa-IR" sz="2400" b="1" dirty="0" smtClean="0">
                    <a:cs typeface="2  Titr"/>
                  </a:rPr>
                  <a:t> و</a:t>
                </a:r>
                <a:r>
                  <a:rPr lang="en-US" sz="2400" b="1" dirty="0" smtClean="0">
                    <a:cs typeface="2  Titr"/>
                  </a:rPr>
                  <a:t> j</a:t>
                </a:r>
                <a:r>
                  <a:rPr lang="fa-IR" sz="2400" b="1" dirty="0" smtClean="0">
                    <a:cs typeface="2  Titr"/>
                  </a:rPr>
                  <a:t> بردار های یکه هستند.</a:t>
                </a:r>
                <a:br>
                  <a:rPr lang="fa-IR" sz="2400" b="1" dirty="0" smtClean="0">
                    <a:cs typeface="2  Titr"/>
                  </a:rPr>
                </a:br>
                <a14:m>
                  <m:oMath xmlns:m="http://schemas.openxmlformats.org/officeDocument/2006/math">
                    <m:r>
                      <a:rPr lang="fa-IR" sz="3200" b="1">
                        <a:latin typeface="Cambria Math" panose="02040503050406030204" pitchFamily="18" charset="0"/>
                        <a:cs typeface="2  Titr"/>
                      </a:rPr>
                      <m:t>و</m:t>
                    </m:r>
                    <m:r>
                      <a:rPr lang="fa-IR" sz="3200" b="1">
                        <a:latin typeface="Cambria Math" panose="02040503050406030204" pitchFamily="18" charset="0"/>
                        <a:cs typeface="2  Titr"/>
                      </a:rPr>
                      <m:t> </m:t>
                    </m:r>
                    <m:r>
                      <a:rPr lang="fa-IR" sz="3200" b="1">
                        <a:latin typeface="Cambria Math" panose="02040503050406030204" pitchFamily="18" charset="0"/>
                        <a:cs typeface="2  Titr"/>
                      </a:rPr>
                      <m:t>𝑥</m:t>
                    </m:r>
                  </m:oMath>
                </a14:m>
                <a:r>
                  <a:rPr lang="fa-IR" sz="3100" b="1" dirty="0" smtClean="0">
                    <a:cs typeface="2  Titr"/>
                  </a:rPr>
                  <a:t> </a:t>
                </a:r>
                <a14:m>
                  <m:oMath xmlns:m="http://schemas.openxmlformats.org/officeDocument/2006/math">
                    <m:r>
                      <a:rPr lang="fa-IR" sz="32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fa-IR" sz="3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a-IR" sz="2400" b="1" dirty="0" smtClean="0">
                    <a:cs typeface="2  Titr"/>
                  </a:rPr>
                  <a:t>مقادیر عددی بردار جابجایی </a:t>
                </a:r>
                <a:r>
                  <a:rPr lang="en-US" sz="3200" b="1" dirty="0">
                    <a:cs typeface="2  Titr"/>
                  </a:rPr>
                  <a:t>r</a:t>
                </a:r>
                <a:r>
                  <a:rPr lang="fa-IR" sz="2400" b="1" dirty="0" smtClean="0">
                    <a:cs typeface="2  Titr"/>
                  </a:rPr>
                  <a:t> می باشد.</a:t>
                </a:r>
                <a:br>
                  <a:rPr lang="fa-IR" sz="2400" b="1" dirty="0" smtClean="0">
                    <a:cs typeface="2  Titr"/>
                  </a:rPr>
                </a:br>
                <a:r>
                  <a:rPr lang="fa-IR" sz="2400" b="1" dirty="0" smtClean="0">
                    <a:cs typeface="2  Titr"/>
                  </a:rPr>
                  <a:t/>
                </a:r>
                <a:br>
                  <a:rPr lang="fa-IR" sz="2400" b="1" dirty="0" smtClean="0">
                    <a:cs typeface="2  Titr"/>
                  </a:rPr>
                </a:br>
                <a:r>
                  <a:rPr lang="fa-IR" sz="2400" b="1" dirty="0">
                    <a:cs typeface="2  Titr"/>
                  </a:rPr>
                  <a:t/>
                </a:r>
                <a:br>
                  <a:rPr lang="fa-IR" sz="2400" b="1" dirty="0">
                    <a:cs typeface="2  Titr"/>
                  </a:rPr>
                </a:br>
                <a:r>
                  <a:rPr lang="fa-IR" sz="2400" b="1" dirty="0" smtClean="0">
                    <a:cs typeface="2  Titr"/>
                  </a:rPr>
                  <a:t>سرعت مماس بر مسیر حرکت می باشد.</a:t>
                </a:r>
                <a:br>
                  <a:rPr lang="fa-IR" sz="2400" b="1" dirty="0" smtClean="0">
                    <a:cs typeface="2  Titr"/>
                  </a:rPr>
                </a:br>
                <a:r>
                  <a:rPr lang="fa-IR" sz="2400" b="1" dirty="0" smtClean="0">
                    <a:cs typeface="2  Titr"/>
                  </a:rPr>
                  <a:t>رابطه سرعت را قبل داشتیم:</a:t>
                </a:r>
                <a:br>
                  <a:rPr lang="fa-IR" sz="2400" b="1" dirty="0" smtClean="0">
                    <a:cs typeface="2  Titr"/>
                  </a:rPr>
                </a:br>
                <a:r>
                  <a:rPr lang="fa-IR" sz="2400" b="1" dirty="0" smtClean="0">
                    <a:cs typeface="2  Titr"/>
                  </a:rPr>
                  <a:t/>
                </a:r>
                <a:br>
                  <a:rPr lang="fa-IR" sz="2400" b="1" dirty="0" smtClean="0">
                    <a:cs typeface="2  Titr"/>
                  </a:rPr>
                </a:br>
                <a:r>
                  <a:rPr lang="fa-IR" sz="2400" b="1" dirty="0">
                    <a:cs typeface="2  Titr"/>
                  </a:rPr>
                  <a:t/>
                </a:r>
                <a:br>
                  <a:rPr lang="fa-IR" sz="2400" b="1" dirty="0">
                    <a:cs typeface="2  Titr"/>
                  </a:rPr>
                </a:br>
                <a:r>
                  <a:rPr lang="fa-IR" sz="2400" b="1" dirty="0" smtClean="0">
                    <a:cs typeface="2  Titr"/>
                  </a:rPr>
                  <a:t>اگر</a:t>
                </a:r>
                <a:br>
                  <a:rPr lang="fa-IR" sz="2400" b="1" dirty="0" smtClean="0">
                    <a:cs typeface="2  Titr"/>
                  </a:rPr>
                </a:br>
                <a:r>
                  <a:rPr lang="fa-IR" sz="2400" b="1" dirty="0" smtClean="0">
                    <a:cs typeface="2  Titr"/>
                  </a:rPr>
                  <a:t>انگاه حرکت یک بعدی خواهد بود.</a:t>
                </a:r>
                <a:endParaRPr lang="fa-IR" sz="2400" b="1" dirty="0">
                  <a:cs typeface="2  Titr"/>
                </a:endParaRPr>
              </a:p>
            </p:txBody>
          </p:sp>
        </mc:Choice>
        <mc:Fallback xmlns="">
          <p:sp>
            <p:nvSpPr>
              <p:cNvPr id="7" name="Title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385456" y="624110"/>
                <a:ext cx="10660034" cy="5665854"/>
              </a:xfrm>
              <a:blipFill rotWithShape="0">
                <a:blip r:embed="rId5"/>
                <a:stretch>
                  <a:fillRect t="-753" r="-915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Date Placeholder 5"/>
          <p:cNvSpPr>
            <a:spLocks noGrp="1"/>
          </p:cNvSpPr>
          <p:nvPr>
            <p:ph type="dt" sz="half" idx="10"/>
          </p:nvPr>
        </p:nvSpPr>
        <p:spPr>
          <a:xfrm>
            <a:off x="7628516" y="6500832"/>
            <a:ext cx="4016597" cy="357167"/>
          </a:xfrm>
          <a:solidFill>
            <a:srgbClr val="00CC99"/>
          </a:solidFill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cs typeface="2  Titr" pitchFamily="2" charset="-78"/>
              </a:rPr>
              <a:t>1399.1.14</a:t>
            </a:r>
            <a:endParaRPr lang="en-US" dirty="0">
              <a:solidFill>
                <a:schemeClr val="tx1"/>
              </a:solidFill>
              <a:cs typeface="2  Titr" pitchFamily="2" charset="-78"/>
            </a:endParaRPr>
          </a:p>
        </p:txBody>
      </p:sp>
      <p:sp>
        <p:nvSpPr>
          <p:cNvPr id="23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518" y="6500833"/>
            <a:ext cx="7619999" cy="365125"/>
          </a:xfrm>
          <a:solidFill>
            <a:srgbClr val="0810B8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ctr" rtl="1"/>
            <a:r>
              <a:rPr lang="fa-IR" sz="1200" dirty="0">
                <a:solidFill>
                  <a:srgbClr val="FFC000"/>
                </a:solidFill>
                <a:cs typeface="B Titr" pitchFamily="2" charset="-78"/>
              </a:rPr>
              <a:t>دانشگاه فنی و حرفه ای- آموزشکده فنی پسران اردبیل - درس </a:t>
            </a:r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:: فیزیک عمومی برق    مدرس</a:t>
            </a:r>
            <a:r>
              <a:rPr lang="fa-IR" sz="1200" dirty="0">
                <a:solidFill>
                  <a:srgbClr val="FFC000"/>
                </a:solidFill>
                <a:cs typeface="B Titr" pitchFamily="2" charset="-78"/>
              </a:rPr>
              <a:t>: </a:t>
            </a:r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عزتی</a:t>
            </a:r>
            <a:endParaRPr lang="en-US" sz="1200" dirty="0">
              <a:solidFill>
                <a:srgbClr val="FFC000"/>
              </a:solidFill>
              <a:cs typeface="B Titr" pitchFamily="2" charset="-78"/>
            </a:endParaRPr>
          </a:p>
        </p:txBody>
      </p:sp>
      <p:sp>
        <p:nvSpPr>
          <p:cNvPr id="2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45114" y="6512778"/>
            <a:ext cx="546885" cy="365125"/>
          </a:xfrm>
          <a:solidFill>
            <a:srgbClr val="FFC000"/>
          </a:solidFill>
        </p:spPr>
        <p:txBody>
          <a:bodyPr/>
          <a:lstStyle/>
          <a:p>
            <a:fld id="{5743EA8D-8084-4A12-9B5C-74D46F53D25C}" type="slidenum">
              <a:rPr lang="en-US" smtClean="0">
                <a:cs typeface="2  Titr" pitchFamily="2" charset="-78"/>
              </a:rPr>
              <a:pPr/>
              <a:t>5</a:t>
            </a:fld>
            <a:endParaRPr lang="en-US" dirty="0">
              <a:cs typeface="2  Titr" pitchFamily="2" charset="-78"/>
            </a:endParaRPr>
          </a:p>
        </p:txBody>
      </p:sp>
      <p:pic>
        <p:nvPicPr>
          <p:cNvPr id="19" name="Picture 2" descr="E:\اموزشکده\آرم دانشگاه\آرم دانشگاه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26"/>
            <a:ext cx="400376" cy="4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E:\اموزشکده\آرم دانشگاه\آرم دانشگاه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114" y="12726"/>
            <a:ext cx="400376" cy="4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7388479" y="1657223"/>
                <a:ext cx="295472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a-IR" sz="2400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fa-IR" sz="24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a-IR" sz="2400" i="1">
                          <a:latin typeface="Cambria Math" panose="02040503050406030204" pitchFamily="18" charset="0"/>
                        </a:rPr>
                        <m:t>𝑖𝑥</m:t>
                      </m:r>
                      <m:r>
                        <a:rPr lang="fa-IR" sz="24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a-IR" sz="2400" i="1">
                          <a:latin typeface="Cambria Math" panose="02040503050406030204" pitchFamily="18" charset="0"/>
                        </a:rPr>
                        <m:t>𝑗𝑦</m:t>
                      </m:r>
                    </m:oMath>
                  </m:oMathPara>
                </a14:m>
                <a:endParaRPr lang="fa-IR" sz="24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8479" y="1657223"/>
                <a:ext cx="2954727" cy="461665"/>
              </a:xfrm>
              <a:prstGeom prst="rect">
                <a:avLst/>
              </a:prstGeom>
              <a:blipFill rotWithShape="0">
                <a:blip r:embed="rId7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4922" y="918798"/>
            <a:ext cx="4367189" cy="29346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960376" y="4453463"/>
                <a:ext cx="256802" cy="6182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a-IR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fa-IR" b="1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a-IR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a-IR" b="1" i="1">
                              <a:latin typeface="Cambria Math" panose="02040503050406030204" pitchFamily="18" charset="0"/>
                            </a:rPr>
                            <m:t>𝜟</m:t>
                          </m:r>
                          <m:r>
                            <a:rPr lang="fa-IR" b="1" i="1">
                              <a:latin typeface="Cambria Math" panose="02040503050406030204" pitchFamily="18" charset="0"/>
                            </a:rPr>
                            <m:t>𝒓</m:t>
                          </m:r>
                        </m:num>
                        <m:den>
                          <m:r>
                            <a:rPr lang="fa-IR" b="1" i="1">
                              <a:latin typeface="Cambria Math" panose="02040503050406030204" pitchFamily="18" charset="0"/>
                            </a:rPr>
                            <m:t>𝜟</m:t>
                          </m:r>
                          <m:r>
                            <a:rPr lang="fa-IR" b="1" i="1">
                              <a:latin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  <m:r>
                        <a:rPr lang="fa-IR" b="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a-IR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a-IR" b="1" i="1">
                              <a:latin typeface="Cambria Math" panose="02040503050406030204" pitchFamily="18" charset="0"/>
                            </a:rPr>
                            <m:t>𝒅𝒓</m:t>
                          </m:r>
                        </m:num>
                        <m:den>
                          <m:r>
                            <a:rPr lang="fa-IR" b="1" i="1">
                              <a:latin typeface="Cambria Math" panose="02040503050406030204" pitchFamily="18" charset="0"/>
                            </a:rPr>
                            <m:t>𝒅𝒕</m:t>
                          </m:r>
                        </m:den>
                      </m:f>
                    </m:oMath>
                  </m:oMathPara>
                </a14:m>
                <a:endParaRPr lang="fa-IR" b="1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0376" y="4453463"/>
                <a:ext cx="256802" cy="618246"/>
              </a:xfrm>
              <a:prstGeom prst="rect">
                <a:avLst/>
              </a:prstGeom>
              <a:blipFill rotWithShape="0">
                <a:blip r:embed="rId9"/>
                <a:stretch>
                  <a:fillRect r="-435714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331977" y="4453463"/>
                <a:ext cx="256801" cy="6182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a-IR" b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a-IR" b="1" i="1">
                          <a:latin typeface="Cambria Math" panose="02040503050406030204" pitchFamily="18" charset="0"/>
                        </a:rPr>
                        <m:t>𝒊</m:t>
                      </m:r>
                      <m:f>
                        <m:fPr>
                          <m:ctrlPr>
                            <a:rPr lang="fa-IR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a-IR" b="1" i="1">
                              <a:latin typeface="Cambria Math" panose="02040503050406030204" pitchFamily="18" charset="0"/>
                            </a:rPr>
                            <m:t>𝒅𝒙</m:t>
                          </m:r>
                        </m:num>
                        <m:den>
                          <m:r>
                            <a:rPr lang="fa-IR" b="1" i="1">
                              <a:latin typeface="Cambria Math" panose="02040503050406030204" pitchFamily="18" charset="0"/>
                            </a:rPr>
                            <m:t>𝒅𝒕</m:t>
                          </m:r>
                        </m:den>
                      </m:f>
                      <m:r>
                        <a:rPr lang="fa-IR" b="1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a-IR" b="1" i="1">
                          <a:latin typeface="Cambria Math" panose="02040503050406030204" pitchFamily="18" charset="0"/>
                        </a:rPr>
                        <m:t>𝒋</m:t>
                      </m:r>
                      <m:f>
                        <m:fPr>
                          <m:ctrlPr>
                            <a:rPr lang="fa-IR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a-IR" b="1" i="1">
                              <a:latin typeface="Cambria Math" panose="02040503050406030204" pitchFamily="18" charset="0"/>
                            </a:rPr>
                            <m:t>𝒅𝒚</m:t>
                          </m:r>
                        </m:num>
                        <m:den>
                          <m:r>
                            <a:rPr lang="fa-IR" b="1" i="1">
                              <a:latin typeface="Cambria Math" panose="02040503050406030204" pitchFamily="18" charset="0"/>
                            </a:rPr>
                            <m:t>𝒅𝒕</m:t>
                          </m:r>
                        </m:den>
                      </m:f>
                    </m:oMath>
                  </m:oMathPara>
                </a14:m>
                <a:endParaRPr lang="fa-IR" b="1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1977" y="4453463"/>
                <a:ext cx="256801" cy="618246"/>
              </a:xfrm>
              <a:prstGeom prst="rect">
                <a:avLst/>
              </a:prstGeom>
              <a:blipFill rotWithShape="0">
                <a:blip r:embed="rId10"/>
                <a:stretch>
                  <a:fillRect r="-452381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Arrow 8"/>
          <p:cNvSpPr/>
          <p:nvPr/>
        </p:nvSpPr>
        <p:spPr>
          <a:xfrm>
            <a:off x="5015753" y="4666130"/>
            <a:ext cx="847165" cy="268942"/>
          </a:xfrm>
          <a:prstGeom prst="right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5847716" y="4543811"/>
                <a:ext cx="256802" cy="3912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a-IR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fa-IR" b="1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a-IR" b="1" i="1">
                          <a:latin typeface="Cambria Math" panose="02040503050406030204" pitchFamily="18" charset="0"/>
                        </a:rPr>
                        <m:t>𝒊</m:t>
                      </m:r>
                      <m:sSub>
                        <m:sSubPr>
                          <m:ctrlPr>
                            <a:rPr lang="fa-IR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a-IR" b="1" i="1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fa-IR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fa-IR" b="1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a-IR" b="1" i="1">
                          <a:latin typeface="Cambria Math" panose="02040503050406030204" pitchFamily="18" charset="0"/>
                        </a:rPr>
                        <m:t>𝒋</m:t>
                      </m:r>
                      <m:sSub>
                        <m:sSubPr>
                          <m:ctrlPr>
                            <a:rPr lang="fa-IR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a-IR" b="1" i="1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fa-IR" b="1" i="1">
                              <a:latin typeface="Cambria Math" panose="02040503050406030204" pitchFamily="18" charset="0"/>
                            </a:rPr>
                            <m:t>𝒚</m:t>
                          </m:r>
                        </m:sub>
                      </m:sSub>
                    </m:oMath>
                  </m:oMathPara>
                </a14:m>
                <a:endParaRPr lang="fa-IR" b="1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7716" y="4543811"/>
                <a:ext cx="256802" cy="391261"/>
              </a:xfrm>
              <a:prstGeom prst="rect">
                <a:avLst/>
              </a:prstGeom>
              <a:blipFill rotWithShape="0">
                <a:blip r:embed="rId11"/>
                <a:stretch>
                  <a:fillRect r="-495238" b="-6154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689156" y="5580529"/>
                <a:ext cx="256802" cy="3912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a-IR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a-IR" b="1" i="1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fa-IR" b="1" i="1">
                              <a:latin typeface="Cambria Math" panose="02040503050406030204" pitchFamily="18" charset="0"/>
                            </a:rPr>
                            <m:t>𝒚</m:t>
                          </m:r>
                          <m:r>
                            <a:rPr lang="fa-IR" b="1" i="0">
                              <a:latin typeface="Cambria Math" panose="02040503050406030204" pitchFamily="18" charset="0"/>
                            </a:rPr>
                            <m:t>=</m:t>
                          </m:r>
                        </m:sub>
                      </m:sSub>
                      <m:r>
                        <a:rPr lang="fa-IR" b="1" i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fa-IR" b="1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9156" y="5580529"/>
                <a:ext cx="256802" cy="391261"/>
              </a:xfrm>
              <a:prstGeom prst="rect">
                <a:avLst/>
              </a:prstGeom>
              <a:blipFill rotWithShape="0">
                <a:blip r:embed="rId12"/>
                <a:stretch>
                  <a:fillRect r="-169048" b="-4615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ight Arrow 17"/>
          <p:cNvSpPr/>
          <p:nvPr/>
        </p:nvSpPr>
        <p:spPr>
          <a:xfrm>
            <a:off x="4645960" y="5664138"/>
            <a:ext cx="1411493" cy="245971"/>
          </a:xfrm>
          <a:prstGeom prst="right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6249658" y="5602458"/>
                <a:ext cx="25680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a-IR" b="0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fa-IR" b="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a-IR" b="0" i="1">
                          <a:latin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fa-I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a-IR" b="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fa-IR" b="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fa-IR" dirty="0"/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9658" y="5602458"/>
                <a:ext cx="256802" cy="369332"/>
              </a:xfrm>
              <a:prstGeom prst="rect">
                <a:avLst/>
              </a:prstGeom>
              <a:blipFill rotWithShape="0">
                <a:blip r:embed="rId13"/>
                <a:stretch>
                  <a:fillRect r="-238095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966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37129">
        <p14:gallery dir="l"/>
      </p:transition>
    </mc:Choice>
    <mc:Fallback xmlns="">
      <p:transition spd="slow" advTm="3371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8" grpId="0"/>
      <p:bldP spid="4" grpId="0"/>
      <p:bldP spid="5" grpId="0"/>
      <p:bldP spid="9" grpId="0" animBg="1"/>
      <p:bldP spid="10" grpId="0"/>
      <p:bldP spid="12" grpId="0"/>
      <p:bldP spid="12" grpId="1"/>
      <p:bldP spid="18" grpId="0" animBg="1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518" y="6363"/>
            <a:ext cx="12192000" cy="400110"/>
          </a:xfrm>
          <a:prstGeom prst="rect">
            <a:avLst/>
          </a:prstGeom>
          <a:solidFill>
            <a:srgbClr val="33CC33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a-IR" sz="2000" dirty="0" smtClean="0">
                <a:solidFill>
                  <a:srgbClr val="FFFF00"/>
                </a:solidFill>
                <a:cs typeface="Titr" pitchFamily="2" charset="-78"/>
              </a:rPr>
              <a:t>جلسه دوم:حرکت </a:t>
            </a:r>
            <a:r>
              <a:rPr lang="fa-IR" sz="2000" dirty="0">
                <a:solidFill>
                  <a:srgbClr val="FFFF00"/>
                </a:solidFill>
                <a:cs typeface="Titr" pitchFamily="2" charset="-78"/>
              </a:rPr>
              <a:t>یک بعدی </a:t>
            </a:r>
            <a:r>
              <a:rPr lang="fa-IR" sz="2000" dirty="0" smtClean="0">
                <a:solidFill>
                  <a:srgbClr val="FFFF00"/>
                </a:solidFill>
                <a:cs typeface="Titr" pitchFamily="2" charset="-78"/>
              </a:rPr>
              <a:t>–شتاب ثابت</a:t>
            </a:r>
            <a:endParaRPr lang="fa-IR" sz="2000" dirty="0">
              <a:solidFill>
                <a:srgbClr val="FFFF00"/>
              </a:solidFill>
              <a:cs typeface="Titr" pitchFamily="2" charset="-7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2332" y="624110"/>
            <a:ext cx="10382279" cy="5319490"/>
          </a:xfrm>
        </p:spPr>
        <p:txBody>
          <a:bodyPr>
            <a:normAutofit fontScale="90000"/>
          </a:bodyPr>
          <a:lstStyle/>
          <a:p>
            <a:pPr algn="r"/>
            <a:r>
              <a:rPr lang="fa-IR" sz="2400" b="1" dirty="0" smtClean="0">
                <a:solidFill>
                  <a:srgbClr val="FF0000"/>
                </a:solidFill>
                <a:cs typeface="2  Titr"/>
              </a:rPr>
              <a:t>شتاب: </a:t>
            </a:r>
            <a:r>
              <a:rPr lang="fa-IR" sz="2400" b="1" dirty="0" smtClean="0">
                <a:solidFill>
                  <a:schemeClr val="tx1"/>
                </a:solidFill>
                <a:cs typeface="2  Titr"/>
              </a:rPr>
              <a:t>غالبا رعت جسم متحرک در حین حرکت ار لحاظ بزرگی – جهت و یا هر دو تغییر می کند در این صورت گفته می شود که جسم شتاب دارد.</a:t>
            </a:r>
            <a:br>
              <a:rPr lang="fa-IR" sz="2400" b="1" dirty="0" smtClean="0">
                <a:solidFill>
                  <a:schemeClr val="tx1"/>
                </a:solidFill>
                <a:cs typeface="2  Titr"/>
              </a:rPr>
            </a:br>
            <a:r>
              <a:rPr lang="fa-IR" sz="2400" b="1" dirty="0" smtClean="0">
                <a:solidFill>
                  <a:schemeClr val="tx1"/>
                </a:solidFill>
                <a:cs typeface="2  Titr"/>
              </a:rPr>
              <a:t/>
            </a:r>
            <a:br>
              <a:rPr lang="fa-IR" sz="2400" b="1" dirty="0" smtClean="0">
                <a:solidFill>
                  <a:schemeClr val="tx1"/>
                </a:solidFill>
                <a:cs typeface="2  Titr"/>
              </a:rPr>
            </a:br>
            <a:r>
              <a:rPr lang="fa-IR" sz="2400" b="1" dirty="0">
                <a:solidFill>
                  <a:schemeClr val="tx1"/>
                </a:solidFill>
                <a:cs typeface="2  Titr"/>
              </a:rPr>
              <a:t/>
            </a:r>
            <a:br>
              <a:rPr lang="fa-IR" sz="2400" b="1" dirty="0">
                <a:solidFill>
                  <a:schemeClr val="tx1"/>
                </a:solidFill>
                <a:cs typeface="2  Titr"/>
              </a:rPr>
            </a:br>
            <a:r>
              <a:rPr lang="fa-IR" sz="2400" b="1" dirty="0" smtClean="0">
                <a:solidFill>
                  <a:schemeClr val="tx1"/>
                </a:solidFill>
                <a:cs typeface="2  Titr"/>
              </a:rPr>
              <a:t>تعریف ساده تر:</a:t>
            </a:r>
            <a:br>
              <a:rPr lang="fa-IR" sz="2400" b="1" dirty="0" smtClean="0">
                <a:solidFill>
                  <a:schemeClr val="tx1"/>
                </a:solidFill>
                <a:cs typeface="2  Titr"/>
              </a:rPr>
            </a:br>
            <a:r>
              <a:rPr lang="fa-IR" sz="2400" b="1" dirty="0" smtClean="0">
                <a:solidFill>
                  <a:schemeClr val="tx1"/>
                </a:solidFill>
                <a:cs typeface="2  Titr"/>
              </a:rPr>
              <a:t>آهنگ تعییرات سرعت نسبت به زمان </a:t>
            </a:r>
            <a:br>
              <a:rPr lang="fa-IR" sz="2400" b="1" dirty="0" smtClean="0">
                <a:solidFill>
                  <a:schemeClr val="tx1"/>
                </a:solidFill>
                <a:cs typeface="2  Titr"/>
              </a:rPr>
            </a:br>
            <a:r>
              <a:rPr lang="fa-IR" sz="2400" b="1" dirty="0" smtClean="0">
                <a:solidFill>
                  <a:schemeClr val="tx1"/>
                </a:solidFill>
                <a:cs typeface="2  Titr"/>
              </a:rPr>
              <a:t>را </a:t>
            </a:r>
            <a:r>
              <a:rPr lang="fa-IR" sz="2400" b="1" dirty="0" smtClean="0">
                <a:solidFill>
                  <a:srgbClr val="FF0000"/>
                </a:solidFill>
                <a:cs typeface="2  Titr"/>
              </a:rPr>
              <a:t>شتاب ذره </a:t>
            </a:r>
            <a:r>
              <a:rPr lang="fa-IR" sz="2400" b="1" dirty="0" smtClean="0">
                <a:solidFill>
                  <a:schemeClr val="tx1"/>
                </a:solidFill>
                <a:cs typeface="2  Titr"/>
              </a:rPr>
              <a:t>می گویند.</a:t>
            </a:r>
            <a:br>
              <a:rPr lang="fa-IR" sz="2400" b="1" dirty="0" smtClean="0">
                <a:solidFill>
                  <a:schemeClr val="tx1"/>
                </a:solidFill>
                <a:cs typeface="2  Titr"/>
              </a:rPr>
            </a:br>
            <a:r>
              <a:rPr lang="fa-IR" sz="2400" b="1" dirty="0">
                <a:solidFill>
                  <a:schemeClr val="tx1"/>
                </a:solidFill>
                <a:cs typeface="2  Titr"/>
              </a:rPr>
              <a:t> </a:t>
            </a:r>
            <a:r>
              <a:rPr lang="fa-IR" sz="2400" b="1" dirty="0" smtClean="0">
                <a:solidFill>
                  <a:schemeClr val="tx1"/>
                </a:solidFill>
                <a:cs typeface="2  Titr"/>
              </a:rPr>
              <a:t> شتاب متوسط را با         نشان می دهند.</a:t>
            </a:r>
            <a:br>
              <a:rPr lang="fa-IR" sz="2400" b="1" dirty="0" smtClean="0">
                <a:solidFill>
                  <a:schemeClr val="tx1"/>
                </a:solidFill>
                <a:cs typeface="2  Titr"/>
              </a:rPr>
            </a:br>
            <a:r>
              <a:rPr lang="fa-IR" sz="2400" b="1" dirty="0" smtClean="0">
                <a:solidFill>
                  <a:schemeClr val="tx1"/>
                </a:solidFill>
                <a:cs typeface="2  Titr"/>
              </a:rPr>
              <a:t/>
            </a:r>
            <a:br>
              <a:rPr lang="fa-IR" sz="2400" b="1" dirty="0" smtClean="0">
                <a:solidFill>
                  <a:schemeClr val="tx1"/>
                </a:solidFill>
                <a:cs typeface="2  Titr"/>
              </a:rPr>
            </a:br>
            <a:r>
              <a:rPr lang="fa-IR" sz="2400" b="1" dirty="0" smtClean="0">
                <a:solidFill>
                  <a:schemeClr val="tx1"/>
                </a:solidFill>
                <a:cs typeface="2  Titr"/>
              </a:rPr>
              <a:t/>
            </a:r>
            <a:br>
              <a:rPr lang="fa-IR" sz="2400" b="1" dirty="0" smtClean="0">
                <a:solidFill>
                  <a:schemeClr val="tx1"/>
                </a:solidFill>
                <a:cs typeface="2  Titr"/>
              </a:rPr>
            </a:br>
            <a:r>
              <a:rPr lang="fa-IR" sz="2400" b="1" dirty="0">
                <a:solidFill>
                  <a:schemeClr val="tx1"/>
                </a:solidFill>
                <a:cs typeface="2  Titr"/>
              </a:rPr>
              <a:t/>
            </a:r>
            <a:br>
              <a:rPr lang="fa-IR" sz="2400" b="1" dirty="0">
                <a:solidFill>
                  <a:schemeClr val="tx1"/>
                </a:solidFill>
                <a:cs typeface="2  Titr"/>
              </a:rPr>
            </a:br>
            <a:r>
              <a:rPr lang="fa-IR" sz="2400" b="1" dirty="0" smtClean="0">
                <a:solidFill>
                  <a:schemeClr val="tx1"/>
                </a:solidFill>
                <a:cs typeface="2  Titr"/>
              </a:rPr>
              <a:t/>
            </a:r>
            <a:br>
              <a:rPr lang="fa-IR" sz="2400" b="1" dirty="0" smtClean="0">
                <a:solidFill>
                  <a:schemeClr val="tx1"/>
                </a:solidFill>
                <a:cs typeface="2  Titr"/>
              </a:rPr>
            </a:br>
            <a:r>
              <a:rPr lang="fa-IR" sz="2400" b="1" dirty="0">
                <a:solidFill>
                  <a:schemeClr val="tx1"/>
                </a:solidFill>
                <a:cs typeface="2  Titr"/>
              </a:rPr>
              <a:t/>
            </a:r>
            <a:br>
              <a:rPr lang="fa-IR" sz="2400" b="1" dirty="0">
                <a:solidFill>
                  <a:schemeClr val="tx1"/>
                </a:solidFill>
                <a:cs typeface="2  Titr"/>
              </a:rPr>
            </a:br>
            <a:r>
              <a:rPr lang="fa-IR" sz="2400" b="1" dirty="0" smtClean="0">
                <a:solidFill>
                  <a:schemeClr val="tx1"/>
                </a:solidFill>
                <a:cs typeface="2  Titr"/>
              </a:rPr>
              <a:t/>
            </a:r>
            <a:br>
              <a:rPr lang="fa-IR" sz="2400" b="1" dirty="0" smtClean="0">
                <a:solidFill>
                  <a:schemeClr val="tx1"/>
                </a:solidFill>
                <a:cs typeface="2  Titr"/>
              </a:rPr>
            </a:br>
            <a:r>
              <a:rPr lang="fa-IR" sz="2400" b="1" dirty="0" smtClean="0">
                <a:solidFill>
                  <a:schemeClr val="tx1"/>
                </a:solidFill>
                <a:cs typeface="2  Titr"/>
              </a:rPr>
              <a:t>           و واحد آن           می باشد.</a:t>
            </a:r>
            <a:br>
              <a:rPr lang="fa-IR" sz="2400" b="1" dirty="0" smtClean="0">
                <a:solidFill>
                  <a:schemeClr val="tx1"/>
                </a:solidFill>
                <a:cs typeface="2  Titr"/>
              </a:rPr>
            </a:br>
            <a:r>
              <a:rPr lang="fa-IR" sz="2400" b="1" dirty="0">
                <a:solidFill>
                  <a:schemeClr val="tx1"/>
                </a:solidFill>
                <a:cs typeface="2  Titr"/>
              </a:rPr>
              <a:t/>
            </a:r>
            <a:br>
              <a:rPr lang="fa-IR" sz="2400" b="1" dirty="0">
                <a:solidFill>
                  <a:schemeClr val="tx1"/>
                </a:solidFill>
                <a:cs typeface="2  Titr"/>
              </a:rPr>
            </a:br>
            <a:r>
              <a:rPr lang="fa-IR" sz="2400" b="1" dirty="0" smtClean="0">
                <a:solidFill>
                  <a:schemeClr val="tx1"/>
                </a:solidFill>
                <a:cs typeface="2  Titr"/>
              </a:rPr>
              <a:t/>
            </a:r>
            <a:br>
              <a:rPr lang="fa-IR" sz="2400" b="1" dirty="0" smtClean="0">
                <a:solidFill>
                  <a:schemeClr val="tx1"/>
                </a:solidFill>
                <a:cs typeface="2  Titr"/>
              </a:rPr>
            </a:br>
            <a:r>
              <a:rPr lang="fa-IR" sz="2400" b="1" dirty="0" smtClean="0">
                <a:solidFill>
                  <a:schemeClr val="tx1"/>
                </a:solidFill>
                <a:cs typeface="2  Titr"/>
              </a:rPr>
              <a:t/>
            </a:r>
            <a:br>
              <a:rPr lang="fa-IR" sz="2400" b="1" dirty="0" smtClean="0">
                <a:solidFill>
                  <a:schemeClr val="tx1"/>
                </a:solidFill>
                <a:cs typeface="2  Titr"/>
              </a:rPr>
            </a:br>
            <a:r>
              <a:rPr lang="fa-IR" sz="2400" b="1" dirty="0">
                <a:solidFill>
                  <a:schemeClr val="tx1"/>
                </a:solidFill>
                <a:cs typeface="2  Titr"/>
              </a:rPr>
              <a:t/>
            </a:r>
            <a:br>
              <a:rPr lang="fa-IR" sz="2400" b="1" dirty="0">
                <a:solidFill>
                  <a:schemeClr val="tx1"/>
                </a:solidFill>
                <a:cs typeface="2  Titr"/>
              </a:rPr>
            </a:br>
            <a:r>
              <a:rPr lang="fa-IR" sz="2400" b="1" dirty="0" smtClean="0">
                <a:solidFill>
                  <a:schemeClr val="tx1"/>
                </a:solidFill>
                <a:cs typeface="2  Titr"/>
              </a:rPr>
              <a:t/>
            </a:r>
            <a:br>
              <a:rPr lang="fa-IR" sz="2400" b="1" dirty="0" smtClean="0">
                <a:solidFill>
                  <a:schemeClr val="tx1"/>
                </a:solidFill>
                <a:cs typeface="2  Titr"/>
              </a:rPr>
            </a:br>
            <a:endParaRPr lang="fa-IR" sz="2400" b="1" dirty="0">
              <a:solidFill>
                <a:schemeClr val="tx1"/>
              </a:solidFill>
              <a:cs typeface="2  Titr"/>
            </a:endParaRPr>
          </a:p>
        </p:txBody>
      </p:sp>
      <p:sp>
        <p:nvSpPr>
          <p:cNvPr id="20" name="Date Placeholder 5"/>
          <p:cNvSpPr>
            <a:spLocks noGrp="1"/>
          </p:cNvSpPr>
          <p:nvPr>
            <p:ph type="dt" sz="half" idx="10"/>
          </p:nvPr>
        </p:nvSpPr>
        <p:spPr>
          <a:xfrm>
            <a:off x="9191718" y="6492875"/>
            <a:ext cx="2036576" cy="370396"/>
          </a:xfrm>
          <a:solidFill>
            <a:srgbClr val="00CC99"/>
          </a:solidFill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cs typeface="2  Titr" pitchFamily="2" charset="-78"/>
              </a:rPr>
              <a:t>1399.1.14</a:t>
            </a:r>
            <a:endParaRPr lang="en-US" dirty="0">
              <a:solidFill>
                <a:schemeClr val="tx1"/>
              </a:solidFill>
              <a:cs typeface="2  Titr" pitchFamily="2" charset="-78"/>
            </a:endParaRPr>
          </a:p>
        </p:txBody>
      </p:sp>
      <p:sp>
        <p:nvSpPr>
          <p:cNvPr id="23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-1" y="6500833"/>
            <a:ext cx="9191717" cy="365125"/>
          </a:xfrm>
          <a:solidFill>
            <a:srgbClr val="0810B8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ctr" rtl="1"/>
            <a:r>
              <a:rPr lang="fa-IR" sz="1200" dirty="0">
                <a:solidFill>
                  <a:srgbClr val="FFC000"/>
                </a:solidFill>
                <a:cs typeface="B Titr" pitchFamily="2" charset="-78"/>
              </a:rPr>
              <a:t>دانشگاه فنی و حرفه ای- آموزشکده فنی پسران اردبیل - درس </a:t>
            </a:r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:: فیزیک عمومی برق    مدرس</a:t>
            </a:r>
            <a:r>
              <a:rPr lang="fa-IR" sz="1200" dirty="0">
                <a:solidFill>
                  <a:srgbClr val="FFC000"/>
                </a:solidFill>
                <a:cs typeface="B Titr" pitchFamily="2" charset="-78"/>
              </a:rPr>
              <a:t>: </a:t>
            </a:r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عزتی</a:t>
            </a:r>
            <a:endParaRPr lang="en-US" sz="1200" dirty="0">
              <a:solidFill>
                <a:srgbClr val="FFC000"/>
              </a:solidFill>
              <a:cs typeface="B Titr" pitchFamily="2" charset="-78"/>
            </a:endParaRPr>
          </a:p>
        </p:txBody>
      </p:sp>
      <p:sp>
        <p:nvSpPr>
          <p:cNvPr id="2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228295" y="6492875"/>
            <a:ext cx="972224" cy="365125"/>
          </a:xfrm>
          <a:solidFill>
            <a:srgbClr val="FFC000"/>
          </a:solidFill>
        </p:spPr>
        <p:txBody>
          <a:bodyPr/>
          <a:lstStyle/>
          <a:p>
            <a:fld id="{5743EA8D-8084-4A12-9B5C-74D46F53D25C}" type="slidenum">
              <a:rPr lang="en-US" smtClean="0">
                <a:cs typeface="2  Titr" pitchFamily="2" charset="-78"/>
              </a:rPr>
              <a:pPr/>
              <a:t>6</a:t>
            </a:fld>
            <a:endParaRPr lang="en-US" dirty="0">
              <a:cs typeface="2  Titr" pitchFamily="2" charset="-78"/>
            </a:endParaRPr>
          </a:p>
        </p:txBody>
      </p:sp>
      <p:pic>
        <p:nvPicPr>
          <p:cNvPr id="19" name="Picture 2" descr="E:\اموزشکده\آرم دانشگاه\آرم دانشگاه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26"/>
            <a:ext cx="400376" cy="4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E:\اموزشکده\آرم دانشگاه\آرم دانشگاه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114" y="12726"/>
            <a:ext cx="400376" cy="4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332" y="1168299"/>
            <a:ext cx="5584856" cy="26491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8972874" y="2933748"/>
                <a:ext cx="43768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fa-IR" sz="28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a-IR" sz="2800" b="1" i="1"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</m:acc>
                    </m:oMath>
                  </m:oMathPara>
                </a14:m>
                <a:endParaRPr lang="fa-IR" b="1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2874" y="2933748"/>
                <a:ext cx="437683" cy="52322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8972874" y="5127013"/>
                <a:ext cx="439010" cy="7301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a-IR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a-IR" sz="2400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num>
                        <m:den>
                          <m:sSup>
                            <m:sSupPr>
                              <m:ctrlPr>
                                <a:rPr lang="fa-IR" sz="24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a-IR" sz="2400" b="1" i="1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e>
                            <m:sup>
                              <m:r>
                                <a:rPr lang="fa-IR" sz="2400" b="1" i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fa-IR" b="1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2874" y="5127013"/>
                <a:ext cx="439010" cy="730136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8147849" y="3865998"/>
                <a:ext cx="274434" cy="845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fa-IR" sz="24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a-IR" sz="2400" b="1" i="1"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</m:acc>
                      <m:r>
                        <a:rPr lang="fa-IR" sz="2400" b="1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a-IR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a-IR" sz="2400" b="1" i="1">
                              <a:latin typeface="Cambria Math" panose="02040503050406030204" pitchFamily="18" charset="0"/>
                            </a:rPr>
                            <m:t>𝜟</m:t>
                          </m:r>
                          <m:r>
                            <a:rPr lang="fa-IR" sz="2400" b="1" i="1">
                              <a:latin typeface="Cambria Math" panose="02040503050406030204" pitchFamily="18" charset="0"/>
                            </a:rPr>
                            <m:t>𝒗</m:t>
                          </m:r>
                        </m:num>
                        <m:den>
                          <m:r>
                            <a:rPr lang="fa-IR" sz="2400" b="1" i="1">
                              <a:latin typeface="Cambria Math" panose="02040503050406030204" pitchFamily="18" charset="0"/>
                            </a:rPr>
                            <m:t>𝜟</m:t>
                          </m:r>
                          <m:r>
                            <a:rPr lang="fa-IR" sz="2400" b="1" i="1">
                              <a:latin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  <m:r>
                        <a:rPr lang="fa-IR" sz="2400" b="1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a-IR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a-IR" sz="24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a-IR" sz="2400" b="1" i="1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fa-IR" sz="2400" b="1" i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  <m:r>
                            <a:rPr lang="fa-IR" sz="2400" b="1" i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a-IR" sz="24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a-IR" sz="2400" b="1" i="1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fa-IR" sz="2400" b="1" i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a-IR" sz="24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a-IR" sz="2400" b="1" i="1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  <m:sub>
                              <m:r>
                                <a:rPr lang="fa-IR" sz="2400" b="1" i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  <m:r>
                            <a:rPr lang="fa-IR" sz="2400" b="1" i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a-IR" sz="24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a-IR" sz="2400" b="1" i="1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  <m:sub>
                              <m:r>
                                <a:rPr lang="fa-IR" sz="2400" b="1" i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a-IR" b="1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7849" y="3865998"/>
                <a:ext cx="274434" cy="845552"/>
              </a:xfrm>
              <a:prstGeom prst="rect">
                <a:avLst/>
              </a:prstGeom>
              <a:blipFill rotWithShape="0">
                <a:blip r:embed="rId9"/>
                <a:stretch>
                  <a:fillRect r="-804444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9061" y="4006635"/>
            <a:ext cx="3880647" cy="2423854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40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258420">
        <p14:gallery dir="l"/>
      </p:transition>
    </mc:Choice>
    <mc:Fallback xmlns="">
      <p:transition spd="slow" advTm="2584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518" y="6363"/>
            <a:ext cx="12192000" cy="400110"/>
          </a:xfrm>
          <a:prstGeom prst="rect">
            <a:avLst/>
          </a:prstGeom>
          <a:solidFill>
            <a:srgbClr val="33CC33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a-IR" sz="2000" dirty="0" smtClean="0">
                <a:solidFill>
                  <a:srgbClr val="FFFF00"/>
                </a:solidFill>
                <a:cs typeface="Titr" pitchFamily="2" charset="-78"/>
              </a:rPr>
              <a:t>جلسه دوم:حرکت </a:t>
            </a:r>
            <a:r>
              <a:rPr lang="fa-IR" sz="2000" dirty="0">
                <a:solidFill>
                  <a:srgbClr val="FFFF00"/>
                </a:solidFill>
                <a:cs typeface="Titr" pitchFamily="2" charset="-78"/>
              </a:rPr>
              <a:t>یک بعدی </a:t>
            </a:r>
            <a:r>
              <a:rPr lang="fa-IR" sz="2000" dirty="0" smtClean="0">
                <a:solidFill>
                  <a:srgbClr val="FFFF00"/>
                </a:solidFill>
                <a:cs typeface="Titr" pitchFamily="2" charset="-78"/>
              </a:rPr>
              <a:t>–شتاب ثابت</a:t>
            </a:r>
            <a:endParaRPr lang="fa-IR" sz="2000" dirty="0">
              <a:solidFill>
                <a:srgbClr val="FFFF00"/>
              </a:solidFill>
              <a:cs typeface="Titr" pitchFamily="2" charset="-7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5424" y="624109"/>
            <a:ext cx="10469187" cy="5868765"/>
          </a:xfrm>
        </p:spPr>
        <p:txBody>
          <a:bodyPr>
            <a:normAutofit/>
          </a:bodyPr>
          <a:lstStyle/>
          <a:p>
            <a:pPr algn="r"/>
            <a:r>
              <a:rPr lang="fa-IR" sz="2400" b="1" dirty="0" smtClean="0">
                <a:solidFill>
                  <a:schemeClr val="tx1"/>
                </a:solidFill>
                <a:cs typeface="2  Titr"/>
              </a:rPr>
              <a:t>اگر سرعت تغییر نکند . یعنی از لحاظ بزرگی و جهت  ثابت بماند          برا ی تمامی بازه زمانی صفر و شتاب نیز صفر خواهد بود.</a:t>
            </a:r>
            <a:br>
              <a:rPr lang="fa-IR" sz="2400" b="1" dirty="0" smtClean="0">
                <a:solidFill>
                  <a:schemeClr val="tx1"/>
                </a:solidFill>
                <a:cs typeface="2  Titr"/>
              </a:rPr>
            </a:br>
            <a:r>
              <a:rPr lang="fa-IR" sz="2400" b="1" dirty="0" smtClean="0">
                <a:solidFill>
                  <a:schemeClr val="tx1"/>
                </a:solidFill>
                <a:cs typeface="2  Titr"/>
              </a:rPr>
              <a:t>                                                                      </a:t>
            </a:r>
            <a:r>
              <a:rPr lang="en-US" sz="2400" b="1" dirty="0" smtClean="0">
                <a:solidFill>
                  <a:schemeClr val="tx1"/>
                </a:solidFill>
                <a:cs typeface="2  Titr"/>
              </a:rPr>
              <a:t> </a:t>
            </a:r>
            <a:r>
              <a:rPr lang="fa-IR" sz="2400" b="1" dirty="0">
                <a:solidFill>
                  <a:schemeClr val="tx1"/>
                </a:solidFill>
                <a:cs typeface="2  Titr"/>
              </a:rPr>
              <a:t/>
            </a:r>
            <a:br>
              <a:rPr lang="fa-IR" sz="2400" b="1" dirty="0">
                <a:solidFill>
                  <a:schemeClr val="tx1"/>
                </a:solidFill>
                <a:cs typeface="2  Titr"/>
              </a:rPr>
            </a:br>
            <a:r>
              <a:rPr lang="fa-IR" sz="2400" b="1" dirty="0" smtClean="0">
                <a:solidFill>
                  <a:schemeClr val="tx1"/>
                </a:solidFill>
                <a:cs typeface="2  Titr"/>
              </a:rPr>
              <a:t/>
            </a:r>
            <a:br>
              <a:rPr lang="fa-IR" sz="2400" b="1" dirty="0" smtClean="0">
                <a:solidFill>
                  <a:schemeClr val="tx1"/>
                </a:solidFill>
                <a:cs typeface="2  Titr"/>
              </a:rPr>
            </a:br>
            <a:r>
              <a:rPr lang="fa-IR" sz="2400" b="1" dirty="0" smtClean="0">
                <a:solidFill>
                  <a:schemeClr val="tx1"/>
                </a:solidFill>
                <a:cs typeface="2  Titr"/>
              </a:rPr>
              <a:t/>
            </a:r>
            <a:br>
              <a:rPr lang="fa-IR" sz="2400" b="1" dirty="0" smtClean="0">
                <a:solidFill>
                  <a:schemeClr val="tx1"/>
                </a:solidFill>
                <a:cs typeface="2  Titr"/>
              </a:rPr>
            </a:br>
            <a:r>
              <a:rPr lang="fa-IR" sz="2400" b="1" dirty="0" smtClean="0">
                <a:solidFill>
                  <a:schemeClr val="tx1"/>
                </a:solidFill>
                <a:cs typeface="2  Titr"/>
              </a:rPr>
              <a:t>اگر شتاب متوسط  ذره  در بازه زمانی مختلف ثابت نباشد می گوییم شتاب آن متغییراست شتاب می تواند از </a:t>
            </a:r>
            <a:r>
              <a:rPr lang="fa-IR" sz="2400" b="1" u="sng" dirty="0" smtClean="0">
                <a:solidFill>
                  <a:schemeClr val="tx1"/>
                </a:solidFill>
                <a:cs typeface="2  Titr"/>
              </a:rPr>
              <a:t>لحاظ بزرگی </a:t>
            </a:r>
            <a:r>
              <a:rPr lang="fa-IR" sz="2400" b="1" dirty="0" smtClean="0">
                <a:solidFill>
                  <a:schemeClr val="tx1"/>
                </a:solidFill>
                <a:cs typeface="2  Titr"/>
              </a:rPr>
              <a:t>و </a:t>
            </a:r>
            <a:r>
              <a:rPr lang="fa-IR" sz="2400" b="1" u="sng" dirty="0" smtClean="0">
                <a:solidFill>
                  <a:schemeClr val="tx1"/>
                </a:solidFill>
                <a:cs typeface="2  Titr"/>
              </a:rPr>
              <a:t>جهت</a:t>
            </a:r>
            <a:r>
              <a:rPr lang="fa-IR" sz="2400" b="1" dirty="0" smtClean="0">
                <a:solidFill>
                  <a:schemeClr val="tx1"/>
                </a:solidFill>
                <a:cs typeface="2  Titr"/>
              </a:rPr>
              <a:t> و یا </a:t>
            </a:r>
            <a:r>
              <a:rPr lang="fa-IR" sz="2400" b="1" u="sng" dirty="0" smtClean="0">
                <a:solidFill>
                  <a:schemeClr val="tx1"/>
                </a:solidFill>
                <a:cs typeface="2  Titr"/>
              </a:rPr>
              <a:t>هر دو </a:t>
            </a:r>
            <a:r>
              <a:rPr lang="fa-IR" sz="2400" b="1" dirty="0" smtClean="0">
                <a:solidFill>
                  <a:schemeClr val="tx1"/>
                </a:solidFill>
                <a:cs typeface="2  Titr"/>
              </a:rPr>
              <a:t>تغییر کند.</a:t>
            </a:r>
            <a:br>
              <a:rPr lang="fa-IR" sz="2400" b="1" dirty="0" smtClean="0">
                <a:solidFill>
                  <a:schemeClr val="tx1"/>
                </a:solidFill>
                <a:cs typeface="2  Titr"/>
              </a:rPr>
            </a:br>
            <a:r>
              <a:rPr lang="fa-IR" sz="2400" b="1" dirty="0" smtClean="0">
                <a:solidFill>
                  <a:schemeClr val="tx1"/>
                </a:solidFill>
                <a:cs typeface="2  Titr"/>
              </a:rPr>
              <a:t/>
            </a:r>
            <a:br>
              <a:rPr lang="fa-IR" sz="2400" b="1" dirty="0" smtClean="0">
                <a:solidFill>
                  <a:schemeClr val="tx1"/>
                </a:solidFill>
                <a:cs typeface="2  Titr"/>
              </a:rPr>
            </a:br>
            <a:r>
              <a:rPr lang="fa-IR" sz="2400" b="1" dirty="0" smtClean="0">
                <a:solidFill>
                  <a:schemeClr val="tx1"/>
                </a:solidFill>
                <a:cs typeface="2  Titr"/>
              </a:rPr>
              <a:t/>
            </a:r>
            <a:br>
              <a:rPr lang="fa-IR" sz="2400" b="1" dirty="0" smtClean="0">
                <a:solidFill>
                  <a:schemeClr val="tx1"/>
                </a:solidFill>
                <a:cs typeface="2  Titr"/>
              </a:rPr>
            </a:br>
            <a:r>
              <a:rPr lang="fa-IR" sz="2400" b="1" dirty="0" smtClean="0">
                <a:solidFill>
                  <a:schemeClr val="tx1"/>
                </a:solidFill>
                <a:cs typeface="2  Titr"/>
              </a:rPr>
              <a:t>در چنین حالت هایی باید شتاب ذره را در هر لحظه بدست آوریم این شتاب را </a:t>
            </a:r>
            <a:r>
              <a:rPr lang="fa-IR" sz="2400" b="1" dirty="0" smtClean="0">
                <a:solidFill>
                  <a:srgbClr val="FF0000"/>
                </a:solidFill>
                <a:cs typeface="2  Titr"/>
              </a:rPr>
              <a:t>شتاب لحظه ای </a:t>
            </a:r>
            <a:r>
              <a:rPr lang="fa-IR" sz="2400" b="1" dirty="0" smtClean="0">
                <a:solidFill>
                  <a:schemeClr val="tx1"/>
                </a:solidFill>
                <a:cs typeface="2  Titr"/>
              </a:rPr>
              <a:t>میگویند.</a:t>
            </a:r>
            <a:br>
              <a:rPr lang="fa-IR" sz="2400" b="1" dirty="0" smtClean="0">
                <a:solidFill>
                  <a:schemeClr val="tx1"/>
                </a:solidFill>
                <a:cs typeface="2  Titr"/>
              </a:rPr>
            </a:br>
            <a:r>
              <a:rPr lang="fa-IR" sz="2400" b="1" dirty="0">
                <a:solidFill>
                  <a:schemeClr val="tx1"/>
                </a:solidFill>
                <a:cs typeface="2  Titr"/>
              </a:rPr>
              <a:t/>
            </a:r>
            <a:br>
              <a:rPr lang="fa-IR" sz="2400" b="1" dirty="0">
                <a:solidFill>
                  <a:schemeClr val="tx1"/>
                </a:solidFill>
                <a:cs typeface="2  Titr"/>
              </a:rPr>
            </a:br>
            <a:r>
              <a:rPr lang="fa-IR" sz="2400" b="1" dirty="0">
                <a:solidFill>
                  <a:schemeClr val="tx1"/>
                </a:solidFill>
                <a:cs typeface="2  Titr"/>
              </a:rPr>
              <a:t/>
            </a:r>
            <a:br>
              <a:rPr lang="fa-IR" sz="2400" b="1" dirty="0">
                <a:solidFill>
                  <a:schemeClr val="tx1"/>
                </a:solidFill>
                <a:cs typeface="2  Titr"/>
              </a:rPr>
            </a:br>
            <a:r>
              <a:rPr lang="fa-IR" sz="2400" b="1" dirty="0" smtClean="0">
                <a:solidFill>
                  <a:schemeClr val="tx1"/>
                </a:solidFill>
                <a:cs typeface="2  Titr"/>
              </a:rPr>
              <a:t/>
            </a:r>
            <a:br>
              <a:rPr lang="fa-IR" sz="2400" b="1" dirty="0" smtClean="0">
                <a:solidFill>
                  <a:schemeClr val="tx1"/>
                </a:solidFill>
                <a:cs typeface="2  Titr"/>
              </a:rPr>
            </a:br>
            <a:endParaRPr lang="fa-IR" sz="2400" b="1" dirty="0">
              <a:solidFill>
                <a:schemeClr val="tx1"/>
              </a:solidFill>
              <a:cs typeface="2  Titr"/>
            </a:endParaRPr>
          </a:p>
        </p:txBody>
      </p:sp>
      <p:sp>
        <p:nvSpPr>
          <p:cNvPr id="20" name="Date Placeholder 5"/>
          <p:cNvSpPr>
            <a:spLocks noGrp="1"/>
          </p:cNvSpPr>
          <p:nvPr>
            <p:ph type="dt" sz="half" idx="10"/>
          </p:nvPr>
        </p:nvSpPr>
        <p:spPr>
          <a:xfrm>
            <a:off x="9191718" y="6492875"/>
            <a:ext cx="2036576" cy="370396"/>
          </a:xfrm>
          <a:solidFill>
            <a:srgbClr val="00CC99"/>
          </a:solidFill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cs typeface="2  Titr" pitchFamily="2" charset="-78"/>
              </a:rPr>
              <a:t>1399.1.14</a:t>
            </a:r>
            <a:endParaRPr lang="en-US" dirty="0">
              <a:solidFill>
                <a:schemeClr val="tx1"/>
              </a:solidFill>
              <a:cs typeface="2  Titr" pitchFamily="2" charset="-78"/>
            </a:endParaRPr>
          </a:p>
        </p:txBody>
      </p:sp>
      <p:sp>
        <p:nvSpPr>
          <p:cNvPr id="23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-1" y="6500833"/>
            <a:ext cx="9191717" cy="365125"/>
          </a:xfrm>
          <a:solidFill>
            <a:srgbClr val="0810B8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ctr" rtl="1"/>
            <a:r>
              <a:rPr lang="fa-IR" sz="1200" dirty="0">
                <a:solidFill>
                  <a:srgbClr val="FFC000"/>
                </a:solidFill>
                <a:cs typeface="B Titr" pitchFamily="2" charset="-78"/>
              </a:rPr>
              <a:t>دانشگاه فنی و حرفه ای- آموزشکده فنی پسران اردبیل - درس </a:t>
            </a:r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:: فیزیک عمومی برق    مدرس</a:t>
            </a:r>
            <a:r>
              <a:rPr lang="fa-IR" sz="1200" dirty="0">
                <a:solidFill>
                  <a:srgbClr val="FFC000"/>
                </a:solidFill>
                <a:cs typeface="B Titr" pitchFamily="2" charset="-78"/>
              </a:rPr>
              <a:t>: </a:t>
            </a:r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عزتی</a:t>
            </a:r>
            <a:endParaRPr lang="en-US" sz="1200" dirty="0">
              <a:solidFill>
                <a:srgbClr val="FFC000"/>
              </a:solidFill>
              <a:cs typeface="B Titr" pitchFamily="2" charset="-78"/>
            </a:endParaRPr>
          </a:p>
        </p:txBody>
      </p:sp>
      <p:sp>
        <p:nvSpPr>
          <p:cNvPr id="2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228295" y="6492875"/>
            <a:ext cx="972224" cy="365125"/>
          </a:xfrm>
          <a:solidFill>
            <a:srgbClr val="FFC000"/>
          </a:solidFill>
        </p:spPr>
        <p:txBody>
          <a:bodyPr/>
          <a:lstStyle/>
          <a:p>
            <a:fld id="{5743EA8D-8084-4A12-9B5C-74D46F53D25C}" type="slidenum">
              <a:rPr lang="en-US" smtClean="0">
                <a:cs typeface="2  Titr" pitchFamily="2" charset="-78"/>
              </a:rPr>
              <a:pPr/>
              <a:t>7</a:t>
            </a:fld>
            <a:endParaRPr lang="en-US" dirty="0">
              <a:cs typeface="2  Titr" pitchFamily="2" charset="-78"/>
            </a:endParaRPr>
          </a:p>
        </p:txBody>
      </p:sp>
      <p:pic>
        <p:nvPicPr>
          <p:cNvPr id="19" name="Picture 2" descr="E:\اموزشکده\آرم دانشگاه\آرم دانشگاه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26"/>
            <a:ext cx="400376" cy="4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E:\اموزشکده\آرم دانشگاه\آرم دانشگاه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114" y="12726"/>
            <a:ext cx="400376" cy="4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235824" y="524435"/>
                <a:ext cx="509401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a-IR" sz="3200" b="1" i="1">
                          <a:latin typeface="Cambria Math" panose="02040503050406030204" pitchFamily="18" charset="0"/>
                        </a:rPr>
                        <m:t>𝜟</m:t>
                      </m:r>
                      <m:r>
                        <a:rPr lang="fa-IR" sz="3200" b="1" i="1">
                          <a:latin typeface="Cambria Math" panose="02040503050406030204" pitchFamily="18" charset="0"/>
                        </a:rPr>
                        <m:t>𝒗</m:t>
                      </m:r>
                    </m:oMath>
                  </m:oMathPara>
                </a14:m>
                <a:endParaRPr lang="fa-IR" sz="3200" b="1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5824" y="524435"/>
                <a:ext cx="509401" cy="584775"/>
              </a:xfrm>
              <a:prstGeom prst="rect">
                <a:avLst/>
              </a:prstGeom>
              <a:blipFill rotWithShape="0">
                <a:blip r:embed="rId6"/>
                <a:stretch>
                  <a:fillRect r="-19277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410635" y="1552531"/>
                <a:ext cx="1398494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fa-IR" sz="28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a-IR" sz="2800" b="1" i="1"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</m:acc>
                      <m:r>
                        <a:rPr lang="fa-IR" sz="2800" b="1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a-IR" sz="2800" b="1" i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fa-IR" sz="2800" b="1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0635" y="1552531"/>
                <a:ext cx="1398494" cy="52322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0308" y="4746000"/>
            <a:ext cx="6626325" cy="1412410"/>
          </a:xfrm>
          <a:prstGeom prst="rect">
            <a:avLst/>
          </a:prstGeom>
        </p:spPr>
      </p:pic>
      <p:sp>
        <p:nvSpPr>
          <p:cNvPr id="12" name="Flowchart: Connector 11"/>
          <p:cNvSpPr/>
          <p:nvPr/>
        </p:nvSpPr>
        <p:spPr>
          <a:xfrm>
            <a:off x="3375212" y="5109883"/>
            <a:ext cx="242047" cy="19609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104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31058">
        <p14:gallery dir="l"/>
      </p:transition>
    </mc:Choice>
    <mc:Fallback xmlns="">
      <p:transition spd="slow" advTm="1310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7" grpId="0"/>
      <p:bldP spid="9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518" y="6363"/>
            <a:ext cx="12192000" cy="400110"/>
          </a:xfrm>
          <a:prstGeom prst="rect">
            <a:avLst/>
          </a:prstGeom>
          <a:solidFill>
            <a:srgbClr val="33CC33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a-IR" sz="2000" dirty="0" smtClean="0">
                <a:solidFill>
                  <a:srgbClr val="FFFF00"/>
                </a:solidFill>
                <a:cs typeface="Titr" pitchFamily="2" charset="-78"/>
              </a:rPr>
              <a:t>جلسه دوم :  حرکت </a:t>
            </a:r>
            <a:r>
              <a:rPr lang="fa-IR" sz="2000" dirty="0">
                <a:solidFill>
                  <a:srgbClr val="FFFF00"/>
                </a:solidFill>
                <a:cs typeface="Titr" pitchFamily="2" charset="-78"/>
              </a:rPr>
              <a:t>یک بعدی </a:t>
            </a:r>
            <a:r>
              <a:rPr lang="fa-IR" sz="2000" dirty="0" smtClean="0">
                <a:solidFill>
                  <a:srgbClr val="FFFF00"/>
                </a:solidFill>
                <a:cs typeface="Titr" pitchFamily="2" charset="-78"/>
              </a:rPr>
              <a:t>–شتاب ثابت</a:t>
            </a:r>
            <a:endParaRPr lang="fa-IR" sz="2000" dirty="0">
              <a:solidFill>
                <a:srgbClr val="FFFF00"/>
              </a:solidFill>
              <a:cs typeface="Titr" pitchFamily="2" charset="-7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2332" y="624110"/>
            <a:ext cx="10382279" cy="5319490"/>
          </a:xfrm>
        </p:spPr>
        <p:txBody>
          <a:bodyPr>
            <a:normAutofit/>
          </a:bodyPr>
          <a:lstStyle/>
          <a:p>
            <a:pPr algn="r"/>
            <a:r>
              <a:rPr lang="fa-IR" sz="2400" b="1" dirty="0" smtClean="0">
                <a:solidFill>
                  <a:schemeClr val="tx1"/>
                </a:solidFill>
                <a:cs typeface="2  Titr"/>
              </a:rPr>
              <a:t/>
            </a:r>
            <a:br>
              <a:rPr lang="fa-IR" sz="2400" b="1" dirty="0" smtClean="0">
                <a:solidFill>
                  <a:schemeClr val="tx1"/>
                </a:solidFill>
                <a:cs typeface="2  Titr"/>
              </a:rPr>
            </a:br>
            <a:r>
              <a:rPr lang="fa-IR" sz="2400" b="1" dirty="0">
                <a:solidFill>
                  <a:schemeClr val="tx1"/>
                </a:solidFill>
                <a:cs typeface="2  Titr"/>
              </a:rPr>
              <a:t/>
            </a:r>
            <a:br>
              <a:rPr lang="fa-IR" sz="2400" b="1" dirty="0">
                <a:solidFill>
                  <a:schemeClr val="tx1"/>
                </a:solidFill>
                <a:cs typeface="2  Titr"/>
              </a:rPr>
            </a:br>
            <a:r>
              <a:rPr lang="fa-IR" sz="2400" b="1" dirty="0" smtClean="0">
                <a:solidFill>
                  <a:schemeClr val="tx1"/>
                </a:solidFill>
                <a:cs typeface="2  Titr"/>
              </a:rPr>
              <a:t/>
            </a:r>
            <a:br>
              <a:rPr lang="fa-IR" sz="2400" b="1" dirty="0" smtClean="0">
                <a:solidFill>
                  <a:schemeClr val="tx1"/>
                </a:solidFill>
                <a:cs typeface="2  Titr"/>
              </a:rPr>
            </a:br>
            <a:r>
              <a:rPr lang="fa-IR" sz="2400" b="1" dirty="0" smtClean="0">
                <a:solidFill>
                  <a:schemeClr val="tx1"/>
                </a:solidFill>
                <a:cs typeface="2  Titr"/>
              </a:rPr>
              <a:t/>
            </a:r>
            <a:br>
              <a:rPr lang="fa-IR" sz="2400" b="1" dirty="0" smtClean="0">
                <a:solidFill>
                  <a:schemeClr val="tx1"/>
                </a:solidFill>
                <a:cs typeface="2  Titr"/>
              </a:rPr>
            </a:br>
            <a:r>
              <a:rPr lang="fa-IR" sz="2400" b="1" dirty="0">
                <a:solidFill>
                  <a:schemeClr val="tx1"/>
                </a:solidFill>
                <a:cs typeface="2  Titr"/>
              </a:rPr>
              <a:t/>
            </a:r>
            <a:br>
              <a:rPr lang="fa-IR" sz="2400" b="1" dirty="0">
                <a:solidFill>
                  <a:schemeClr val="tx1"/>
                </a:solidFill>
                <a:cs typeface="2  Titr"/>
              </a:rPr>
            </a:br>
            <a:r>
              <a:rPr lang="fa-IR" sz="2400" b="1" dirty="0" smtClean="0">
                <a:solidFill>
                  <a:schemeClr val="tx1"/>
                </a:solidFill>
                <a:cs typeface="2  Titr"/>
              </a:rPr>
              <a:t/>
            </a:r>
            <a:br>
              <a:rPr lang="fa-IR" sz="2400" b="1" dirty="0" smtClean="0">
                <a:solidFill>
                  <a:schemeClr val="tx1"/>
                </a:solidFill>
                <a:cs typeface="2  Titr"/>
              </a:rPr>
            </a:br>
            <a:endParaRPr lang="fa-IR" sz="2400" b="1" dirty="0">
              <a:solidFill>
                <a:schemeClr val="tx1"/>
              </a:solidFill>
              <a:cs typeface="2  Titr"/>
            </a:endParaRPr>
          </a:p>
        </p:txBody>
      </p:sp>
      <p:sp>
        <p:nvSpPr>
          <p:cNvPr id="20" name="Date Placeholder 5"/>
          <p:cNvSpPr>
            <a:spLocks noGrp="1"/>
          </p:cNvSpPr>
          <p:nvPr>
            <p:ph type="dt" sz="half" idx="10"/>
          </p:nvPr>
        </p:nvSpPr>
        <p:spPr>
          <a:xfrm>
            <a:off x="9191718" y="6492875"/>
            <a:ext cx="2036576" cy="370396"/>
          </a:xfrm>
          <a:solidFill>
            <a:srgbClr val="00CC99"/>
          </a:solidFill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cs typeface="2  Titr" pitchFamily="2" charset="-78"/>
              </a:rPr>
              <a:t>1399.1.14</a:t>
            </a:r>
            <a:endParaRPr lang="en-US" dirty="0">
              <a:solidFill>
                <a:schemeClr val="tx1"/>
              </a:solidFill>
              <a:cs typeface="2  Titr" pitchFamily="2" charset="-78"/>
            </a:endParaRPr>
          </a:p>
        </p:txBody>
      </p:sp>
      <p:sp>
        <p:nvSpPr>
          <p:cNvPr id="23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-1" y="6500833"/>
            <a:ext cx="9191717" cy="365125"/>
          </a:xfrm>
          <a:solidFill>
            <a:srgbClr val="0810B8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ctr" rtl="1"/>
            <a:r>
              <a:rPr lang="fa-IR" sz="1200" dirty="0">
                <a:solidFill>
                  <a:srgbClr val="FFC000"/>
                </a:solidFill>
                <a:cs typeface="B Titr" pitchFamily="2" charset="-78"/>
              </a:rPr>
              <a:t>دانشگاه فنی و حرفه ای- آموزشکده فنی پسران اردبیل - درس </a:t>
            </a:r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:: فیزیک عمومی برق    مدرس</a:t>
            </a:r>
            <a:r>
              <a:rPr lang="fa-IR" sz="1200" dirty="0">
                <a:solidFill>
                  <a:srgbClr val="FFC000"/>
                </a:solidFill>
                <a:cs typeface="B Titr" pitchFamily="2" charset="-78"/>
              </a:rPr>
              <a:t>: </a:t>
            </a:r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عزتی</a:t>
            </a:r>
            <a:endParaRPr lang="en-US" sz="1200" dirty="0">
              <a:solidFill>
                <a:srgbClr val="FFC000"/>
              </a:solidFill>
              <a:cs typeface="B Titr" pitchFamily="2" charset="-78"/>
            </a:endParaRPr>
          </a:p>
        </p:txBody>
      </p:sp>
      <p:sp>
        <p:nvSpPr>
          <p:cNvPr id="2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228295" y="6492875"/>
            <a:ext cx="972224" cy="365125"/>
          </a:xfrm>
          <a:solidFill>
            <a:srgbClr val="FFC000"/>
          </a:solidFill>
        </p:spPr>
        <p:txBody>
          <a:bodyPr/>
          <a:lstStyle/>
          <a:p>
            <a:fld id="{5743EA8D-8084-4A12-9B5C-74D46F53D25C}" type="slidenum">
              <a:rPr lang="en-US" smtClean="0">
                <a:cs typeface="2  Titr" pitchFamily="2" charset="-78"/>
              </a:rPr>
              <a:pPr/>
              <a:t>8</a:t>
            </a:fld>
            <a:endParaRPr lang="en-US" dirty="0">
              <a:cs typeface="2  Titr" pitchFamily="2" charset="-78"/>
            </a:endParaRPr>
          </a:p>
        </p:txBody>
      </p:sp>
      <p:pic>
        <p:nvPicPr>
          <p:cNvPr id="19" name="Picture 2" descr="E:\اموزشکده\آرم دانشگاه\آرم دانشگاه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26"/>
            <a:ext cx="400376" cy="4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E:\اموزشکده\آرم دانشگاه\آرم دانشگاه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114" y="12726"/>
            <a:ext cx="400376" cy="4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035424" y="624109"/>
            <a:ext cx="10469187" cy="58687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2400" b="1" dirty="0" smtClean="0">
                <a:solidFill>
                  <a:schemeClr val="tx1"/>
                </a:solidFill>
                <a:cs typeface="2  Titr"/>
              </a:rPr>
              <a:t>اگرشتاب ذره در بازه های زمانی مختلف تغییر کند دیگر شتاب متوسط نیست.</a:t>
            </a:r>
          </a:p>
          <a:p>
            <a:pPr algn="r"/>
            <a:endParaRPr lang="fa-IR" sz="2400" b="1" dirty="0">
              <a:solidFill>
                <a:schemeClr val="tx1"/>
              </a:solidFill>
              <a:cs typeface="2  Titr"/>
            </a:endParaRPr>
          </a:p>
          <a:p>
            <a:pPr algn="r"/>
            <a:r>
              <a:rPr lang="fa-IR" sz="2400" b="1" dirty="0" smtClean="0">
                <a:solidFill>
                  <a:schemeClr val="tx1"/>
                </a:solidFill>
                <a:cs typeface="2  Titr"/>
              </a:rPr>
              <a:t>در چنین حالت هایی باید شتاب ذره را در هر لحظه بدست آوریم این را </a:t>
            </a:r>
            <a:r>
              <a:rPr lang="fa-IR" sz="2400" b="1" dirty="0" smtClean="0">
                <a:solidFill>
                  <a:srgbClr val="FF0000"/>
                </a:solidFill>
                <a:cs typeface="2  Titr"/>
              </a:rPr>
              <a:t>شتاب لحظه ای </a:t>
            </a:r>
            <a:r>
              <a:rPr lang="fa-IR" sz="2400" b="1" dirty="0" smtClean="0">
                <a:solidFill>
                  <a:schemeClr val="tx1"/>
                </a:solidFill>
                <a:cs typeface="2  Titr"/>
              </a:rPr>
              <a:t>می گویند.</a:t>
            </a:r>
          </a:p>
          <a:p>
            <a:pPr algn="r"/>
            <a:endParaRPr lang="fa-IR" sz="2400" b="1" dirty="0">
              <a:solidFill>
                <a:schemeClr val="tx1"/>
              </a:solidFill>
              <a:cs typeface="2  Titr"/>
            </a:endParaRPr>
          </a:p>
          <a:p>
            <a:pPr algn="r"/>
            <a:r>
              <a:rPr lang="fa-IR" sz="2400" b="1" dirty="0" smtClean="0">
                <a:solidFill>
                  <a:schemeClr val="tx1"/>
                </a:solidFill>
                <a:cs typeface="2  Titr"/>
              </a:rPr>
              <a:t/>
            </a:r>
            <a:br>
              <a:rPr lang="fa-IR" sz="2400" b="1" dirty="0" smtClean="0">
                <a:solidFill>
                  <a:schemeClr val="tx1"/>
                </a:solidFill>
                <a:cs typeface="2  Titr"/>
              </a:rPr>
            </a:br>
            <a:endParaRPr lang="fa-IR" sz="2400" b="1" dirty="0" smtClean="0">
              <a:solidFill>
                <a:schemeClr val="tx1"/>
              </a:solidFill>
              <a:cs typeface="2  Titr"/>
            </a:endParaRPr>
          </a:p>
          <a:p>
            <a:pPr algn="r"/>
            <a:endParaRPr lang="fa-IR" sz="2400" b="1" dirty="0">
              <a:solidFill>
                <a:schemeClr val="tx1"/>
              </a:solidFill>
              <a:cs typeface="2  Titr"/>
            </a:endParaRPr>
          </a:p>
          <a:p>
            <a:pPr algn="r"/>
            <a:endParaRPr lang="fa-IR" sz="2400" b="1" dirty="0" smtClean="0">
              <a:solidFill>
                <a:schemeClr val="tx1"/>
              </a:solidFill>
              <a:cs typeface="2  Titr"/>
            </a:endParaRPr>
          </a:p>
          <a:p>
            <a:pPr algn="r"/>
            <a:r>
              <a:rPr lang="fa-IR" sz="2400" b="1" dirty="0" smtClean="0">
                <a:solidFill>
                  <a:schemeClr val="tx1"/>
                </a:solidFill>
                <a:cs typeface="2  Titr"/>
              </a:rPr>
              <a:t>دو حالت وجود دارد:</a:t>
            </a:r>
          </a:p>
          <a:p>
            <a:pPr algn="r"/>
            <a:r>
              <a:rPr lang="fa-IR" sz="2400" b="1" dirty="0" smtClean="0">
                <a:solidFill>
                  <a:schemeClr val="tx1"/>
                </a:solidFill>
                <a:cs typeface="2  Titr"/>
              </a:rPr>
              <a:t>1- حرکت در امتداد یک خط راست : با تغییر سرعت یکنواخت در این حالت جهت تغییر نمی کند ولی بزرگی بطور یکنواخت بر حسب زمان تغییر می کند.</a:t>
            </a:r>
          </a:p>
          <a:p>
            <a:pPr algn="r"/>
            <a:endParaRPr lang="fa-IR" sz="2400" b="1" dirty="0" smtClean="0">
              <a:solidFill>
                <a:schemeClr val="tx1"/>
              </a:solidFill>
              <a:cs typeface="2  Titr"/>
            </a:endParaRPr>
          </a:p>
          <a:p>
            <a:pPr algn="r"/>
            <a:r>
              <a:rPr lang="fa-IR" sz="2400" b="1" dirty="0" smtClean="0">
                <a:solidFill>
                  <a:schemeClr val="tx1"/>
                </a:solidFill>
                <a:cs typeface="2  Titr"/>
              </a:rPr>
              <a:t>2- حرکت دایره ای : تندی (سرعت ) ثابت و جهت دائما تغییر می کند.</a:t>
            </a:r>
            <a:br>
              <a:rPr lang="fa-IR" sz="2400" b="1" dirty="0" smtClean="0">
                <a:solidFill>
                  <a:schemeClr val="tx1"/>
                </a:solidFill>
                <a:cs typeface="2  Titr"/>
              </a:rPr>
            </a:br>
            <a:endParaRPr lang="fa-IR" sz="2400" b="1" dirty="0">
              <a:solidFill>
                <a:schemeClr val="tx1"/>
              </a:solidFill>
              <a:cs typeface="2  Titr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315011" y="2235191"/>
                <a:ext cx="280846" cy="8145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a-IR" sz="2400" b="1" i="1"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fa-IR" sz="2400" b="1" i="0"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fa-IR" sz="2400" b="1" i="1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a:rPr lang="fa-IR" sz="2400" b="1" i="0">
                              <a:latin typeface="Cambria Math" panose="02040503050406030204" pitchFamily="18" charset="0"/>
                            </a:rPr>
                            <m:t>𝐥𝐢𝐦</m:t>
                          </m:r>
                        </m:e>
                        <m:lim>
                          <m:d>
                            <m:dPr>
                              <m:begChr m:val="["/>
                              <m:endChr m:val="]"/>
                              <m:ctrlPr>
                                <a:rPr lang="fa-IR" sz="24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a-IR" sz="2400" b="1" i="1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  <m:r>
                            <a:rPr lang="fa-IR" sz="2400" b="1" i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fa-IR" sz="2400" b="1" i="0">
                              <a:latin typeface="Cambria Math" panose="02040503050406030204" pitchFamily="18" charset="0"/>
                            </a:rPr>
                            <m:t>𝟎</m:t>
                          </m:r>
                        </m:lim>
                      </m:limLow>
                      <m:f>
                        <m:fPr>
                          <m:ctrlPr>
                            <a:rPr lang="fa-IR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a-IR" sz="2400" b="1" i="1">
                              <a:latin typeface="Cambria Math" panose="02040503050406030204" pitchFamily="18" charset="0"/>
                            </a:rPr>
                            <m:t>𝜟</m:t>
                          </m:r>
                          <m:r>
                            <a:rPr lang="fa-IR" sz="2400" b="1" i="1">
                              <a:latin typeface="Cambria Math" panose="02040503050406030204" pitchFamily="18" charset="0"/>
                            </a:rPr>
                            <m:t>𝒗</m:t>
                          </m:r>
                        </m:num>
                        <m:den>
                          <m:r>
                            <a:rPr lang="fa-IR" sz="2400" b="1" i="1">
                              <a:latin typeface="Cambria Math" panose="02040503050406030204" pitchFamily="18" charset="0"/>
                            </a:rPr>
                            <m:t>𝜟</m:t>
                          </m:r>
                          <m:r>
                            <a:rPr lang="fa-IR" sz="2400" b="1" i="1">
                              <a:latin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  <m:r>
                        <a:rPr lang="fa-IR" sz="2400" b="1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a-IR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a-IR" sz="2400" b="1" i="1">
                              <a:latin typeface="Cambria Math" panose="02040503050406030204" pitchFamily="18" charset="0"/>
                            </a:rPr>
                            <m:t>𝒅𝒗</m:t>
                          </m:r>
                        </m:num>
                        <m:den>
                          <m:r>
                            <a:rPr lang="fa-IR" sz="2400" b="1" i="1">
                              <a:latin typeface="Cambria Math" panose="02040503050406030204" pitchFamily="18" charset="0"/>
                            </a:rPr>
                            <m:t>𝒅𝒕</m:t>
                          </m:r>
                        </m:den>
                      </m:f>
                    </m:oMath>
                  </m:oMathPara>
                </a14:m>
                <a:endParaRPr lang="fa-IR" sz="2400" b="1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5011" y="2235191"/>
                <a:ext cx="280846" cy="814518"/>
              </a:xfrm>
              <a:prstGeom prst="rect">
                <a:avLst/>
              </a:prstGeom>
              <a:blipFill rotWithShape="0">
                <a:blip r:embed="rId6"/>
                <a:stretch>
                  <a:fillRect r="-776087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595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41921">
        <p14:gallery dir="l"/>
      </p:transition>
    </mc:Choice>
    <mc:Fallback xmlns="">
      <p:transition spd="slow" advTm="419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-1" y="0"/>
            <a:ext cx="12192000" cy="400110"/>
          </a:xfrm>
          <a:prstGeom prst="rect">
            <a:avLst/>
          </a:prstGeom>
          <a:solidFill>
            <a:srgbClr val="33CC33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a-IR" sz="2000" dirty="0" smtClean="0">
                <a:solidFill>
                  <a:srgbClr val="FFFF00"/>
                </a:solidFill>
                <a:cs typeface="Titr" pitchFamily="2" charset="-78"/>
              </a:rPr>
              <a:t>جلسه دوم:حرکت </a:t>
            </a:r>
            <a:r>
              <a:rPr lang="fa-IR" sz="2000" dirty="0">
                <a:solidFill>
                  <a:srgbClr val="FFFF00"/>
                </a:solidFill>
                <a:cs typeface="Titr" pitchFamily="2" charset="-78"/>
              </a:rPr>
              <a:t>یک بعدی </a:t>
            </a:r>
            <a:r>
              <a:rPr lang="fa-IR" sz="2000" dirty="0" smtClean="0">
                <a:solidFill>
                  <a:srgbClr val="FFFF00"/>
                </a:solidFill>
                <a:cs typeface="Titr" pitchFamily="2" charset="-78"/>
              </a:rPr>
              <a:t>–شتاب متغییر </a:t>
            </a:r>
            <a:endParaRPr lang="fa-IR" sz="2000" dirty="0">
              <a:solidFill>
                <a:srgbClr val="FFFF00"/>
              </a:solidFill>
              <a:cs typeface="Titr" pitchFamily="2" charset="-7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813" y="617747"/>
            <a:ext cx="10764868" cy="5319490"/>
          </a:xfrm>
        </p:spPr>
        <p:txBody>
          <a:bodyPr>
            <a:normAutofit/>
          </a:bodyPr>
          <a:lstStyle/>
          <a:p>
            <a:pPr algn="r"/>
            <a:r>
              <a:rPr lang="fa-IR" sz="2400" b="1" dirty="0" smtClean="0">
                <a:solidFill>
                  <a:schemeClr val="tx1"/>
                </a:solidFill>
                <a:cs typeface="2  Titr"/>
              </a:rPr>
              <a:t/>
            </a:r>
            <a:br>
              <a:rPr lang="fa-IR" sz="2400" b="1" dirty="0" smtClean="0">
                <a:solidFill>
                  <a:schemeClr val="tx1"/>
                </a:solidFill>
                <a:cs typeface="2  Titr"/>
              </a:rPr>
            </a:br>
            <a:r>
              <a:rPr lang="fa-IR" sz="2400" b="1" dirty="0">
                <a:solidFill>
                  <a:schemeClr val="tx1"/>
                </a:solidFill>
                <a:cs typeface="2  Titr"/>
              </a:rPr>
              <a:t/>
            </a:r>
            <a:br>
              <a:rPr lang="fa-IR" sz="2400" b="1" dirty="0">
                <a:solidFill>
                  <a:schemeClr val="tx1"/>
                </a:solidFill>
                <a:cs typeface="2  Titr"/>
              </a:rPr>
            </a:br>
            <a:r>
              <a:rPr lang="fa-IR" sz="2400" b="1" dirty="0" smtClean="0">
                <a:solidFill>
                  <a:schemeClr val="tx1"/>
                </a:solidFill>
                <a:cs typeface="2  Titr"/>
              </a:rPr>
              <a:t/>
            </a:r>
            <a:br>
              <a:rPr lang="fa-IR" sz="2400" b="1" dirty="0" smtClean="0">
                <a:solidFill>
                  <a:schemeClr val="tx1"/>
                </a:solidFill>
                <a:cs typeface="2  Titr"/>
              </a:rPr>
            </a:br>
            <a:r>
              <a:rPr lang="fa-IR" sz="2400" b="1" dirty="0" smtClean="0">
                <a:solidFill>
                  <a:schemeClr val="tx1"/>
                </a:solidFill>
                <a:cs typeface="2  Titr"/>
              </a:rPr>
              <a:t/>
            </a:r>
            <a:br>
              <a:rPr lang="fa-IR" sz="2400" b="1" dirty="0" smtClean="0">
                <a:solidFill>
                  <a:schemeClr val="tx1"/>
                </a:solidFill>
                <a:cs typeface="2  Titr"/>
              </a:rPr>
            </a:br>
            <a:r>
              <a:rPr lang="fa-IR" sz="2400" b="1" dirty="0">
                <a:solidFill>
                  <a:schemeClr val="tx1"/>
                </a:solidFill>
                <a:cs typeface="2  Titr"/>
              </a:rPr>
              <a:t/>
            </a:r>
            <a:br>
              <a:rPr lang="fa-IR" sz="2400" b="1" dirty="0">
                <a:solidFill>
                  <a:schemeClr val="tx1"/>
                </a:solidFill>
                <a:cs typeface="2  Titr"/>
              </a:rPr>
            </a:br>
            <a:r>
              <a:rPr lang="fa-IR" sz="2400" b="1" dirty="0" smtClean="0">
                <a:solidFill>
                  <a:schemeClr val="tx1"/>
                </a:solidFill>
                <a:cs typeface="2  Titr"/>
              </a:rPr>
              <a:t/>
            </a:r>
            <a:br>
              <a:rPr lang="fa-IR" sz="2400" b="1" dirty="0" smtClean="0">
                <a:solidFill>
                  <a:schemeClr val="tx1"/>
                </a:solidFill>
                <a:cs typeface="2  Titr"/>
              </a:rPr>
            </a:br>
            <a:endParaRPr lang="fa-IR" sz="2400" b="1" dirty="0">
              <a:solidFill>
                <a:schemeClr val="tx1"/>
              </a:solidFill>
              <a:cs typeface="2  Titr"/>
            </a:endParaRPr>
          </a:p>
        </p:txBody>
      </p:sp>
      <p:sp>
        <p:nvSpPr>
          <p:cNvPr id="20" name="Date Placeholder 5"/>
          <p:cNvSpPr>
            <a:spLocks noGrp="1"/>
          </p:cNvSpPr>
          <p:nvPr>
            <p:ph type="dt" sz="half" idx="10"/>
          </p:nvPr>
        </p:nvSpPr>
        <p:spPr>
          <a:xfrm>
            <a:off x="9183199" y="6486512"/>
            <a:ext cx="2036576" cy="370396"/>
          </a:xfrm>
          <a:solidFill>
            <a:srgbClr val="00CC99"/>
          </a:solidFill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cs typeface="2  Titr" pitchFamily="2" charset="-78"/>
              </a:rPr>
              <a:t>1399.1.14</a:t>
            </a:r>
            <a:endParaRPr lang="en-US" dirty="0">
              <a:solidFill>
                <a:schemeClr val="tx1"/>
              </a:solidFill>
              <a:cs typeface="2  Titr" pitchFamily="2" charset="-78"/>
            </a:endParaRPr>
          </a:p>
        </p:txBody>
      </p:sp>
      <p:sp>
        <p:nvSpPr>
          <p:cNvPr id="23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-8520" y="6494470"/>
            <a:ext cx="9191717" cy="365125"/>
          </a:xfrm>
          <a:solidFill>
            <a:srgbClr val="0810B8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ctr" rtl="1"/>
            <a:r>
              <a:rPr lang="fa-IR" sz="1200" dirty="0">
                <a:solidFill>
                  <a:srgbClr val="FFC000"/>
                </a:solidFill>
                <a:cs typeface="B Titr" pitchFamily="2" charset="-78"/>
              </a:rPr>
              <a:t>دانشگاه فنی و حرفه ای- آموزشکده فنی پسران اردبیل - درس </a:t>
            </a:r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:: فیزیک عمومی برق    مدرس</a:t>
            </a:r>
            <a:r>
              <a:rPr lang="fa-IR" sz="1200" dirty="0">
                <a:solidFill>
                  <a:srgbClr val="FFC000"/>
                </a:solidFill>
                <a:cs typeface="B Titr" pitchFamily="2" charset="-78"/>
              </a:rPr>
              <a:t>: </a:t>
            </a:r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عزتی</a:t>
            </a:r>
            <a:endParaRPr lang="en-US" sz="1200" dirty="0">
              <a:solidFill>
                <a:srgbClr val="FFC000"/>
              </a:solidFill>
              <a:cs typeface="B Titr" pitchFamily="2" charset="-78"/>
            </a:endParaRPr>
          </a:p>
        </p:txBody>
      </p:sp>
      <p:sp>
        <p:nvSpPr>
          <p:cNvPr id="2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219776" y="6486512"/>
            <a:ext cx="972224" cy="365125"/>
          </a:xfrm>
          <a:solidFill>
            <a:srgbClr val="FFC000"/>
          </a:solidFill>
        </p:spPr>
        <p:txBody>
          <a:bodyPr/>
          <a:lstStyle/>
          <a:p>
            <a:fld id="{5743EA8D-8084-4A12-9B5C-74D46F53D25C}" type="slidenum">
              <a:rPr lang="en-US" smtClean="0">
                <a:cs typeface="2  Titr" pitchFamily="2" charset="-78"/>
              </a:rPr>
              <a:pPr/>
              <a:t>9</a:t>
            </a:fld>
            <a:endParaRPr lang="en-US" dirty="0">
              <a:cs typeface="2  Titr" pitchFamily="2" charset="-78"/>
            </a:endParaRPr>
          </a:p>
        </p:txBody>
      </p:sp>
      <p:pic>
        <p:nvPicPr>
          <p:cNvPr id="19" name="Picture 2" descr="E:\اموزشکده\آرم دانشگاه\آرم دانشگاه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19" y="6363"/>
            <a:ext cx="400376" cy="4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E:\اموزشکده\آرم دانشگاه\آرم دانشگاه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6594" y="6363"/>
            <a:ext cx="425417" cy="4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le 1"/>
              <p:cNvSpPr txBox="1">
                <a:spLocks/>
              </p:cNvSpPr>
              <p:nvPr/>
            </p:nvSpPr>
            <p:spPr>
              <a:xfrm>
                <a:off x="997526" y="531397"/>
                <a:ext cx="10851776" cy="5868765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/>
              </a:bodyPr>
              <a:lstStyle>
                <a:lvl1pPr algn="l" defTabSz="457200" rtl="1" eaLnBrk="1" latinLnBrk="0" hangingPunct="1">
                  <a:spcBef>
                    <a:spcPct val="0"/>
                  </a:spcBef>
                  <a:buNone/>
                  <a:defRPr sz="36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rtl="1" eaLnBrk="1" hangingPunct="1">
                  <a:defRPr>
                    <a:solidFill>
                      <a:schemeClr val="tx2"/>
                    </a:solidFill>
                  </a:defRPr>
                </a:lvl2pPr>
                <a:lvl3pPr rtl="1" eaLnBrk="1" hangingPunct="1">
                  <a:defRPr>
                    <a:solidFill>
                      <a:schemeClr val="tx2"/>
                    </a:solidFill>
                  </a:defRPr>
                </a:lvl3pPr>
                <a:lvl4pPr rtl="1" eaLnBrk="1" hangingPunct="1">
                  <a:defRPr>
                    <a:solidFill>
                      <a:schemeClr val="tx2"/>
                    </a:solidFill>
                  </a:defRPr>
                </a:lvl4pPr>
                <a:lvl5pPr rtl="1" eaLnBrk="1" hangingPunct="1">
                  <a:defRPr>
                    <a:solidFill>
                      <a:schemeClr val="tx2"/>
                    </a:solidFill>
                  </a:defRPr>
                </a:lvl5pPr>
                <a:lvl6pPr rtl="1" eaLnBrk="1" hangingPunct="1">
                  <a:defRPr>
                    <a:solidFill>
                      <a:schemeClr val="tx2"/>
                    </a:solidFill>
                  </a:defRPr>
                </a:lvl6pPr>
                <a:lvl7pPr rtl="1" eaLnBrk="1" hangingPunct="1">
                  <a:defRPr>
                    <a:solidFill>
                      <a:schemeClr val="tx2"/>
                    </a:solidFill>
                  </a:defRPr>
                </a:lvl7pPr>
                <a:lvl8pPr rtl="1" eaLnBrk="1" hangingPunct="1">
                  <a:defRPr>
                    <a:solidFill>
                      <a:schemeClr val="tx2"/>
                    </a:solidFill>
                  </a:defRPr>
                </a:lvl8pPr>
                <a:lvl9pPr rtl="1"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pPr algn="r"/>
                <a:r>
                  <a:rPr lang="fa-IR" sz="2400" b="1" dirty="0" smtClean="0">
                    <a:solidFill>
                      <a:schemeClr val="tx1"/>
                    </a:solidFill>
                    <a:cs typeface="2  Titr"/>
                  </a:rPr>
                  <a:t>اگربخواهیم شتاب را یک بعدی بررسی کنیم. لازم است رابطه شتاب را بصورت دوبعدی بررسی کنیم.</a:t>
                </a:r>
              </a:p>
              <a:p>
                <a:pPr algn="r"/>
                <a:endParaRPr lang="fa-IR" sz="2400" b="1" dirty="0">
                  <a:solidFill>
                    <a:schemeClr val="tx1"/>
                  </a:solidFill>
                  <a:cs typeface="2  Titr"/>
                </a:endParaRPr>
              </a:p>
              <a:p>
                <a:pPr algn="r"/>
                <a:r>
                  <a:rPr lang="fa-IR" sz="2400" b="1" dirty="0" smtClean="0">
                    <a:solidFill>
                      <a:schemeClr val="tx1"/>
                    </a:solidFill>
                    <a:cs typeface="2  Titr"/>
                  </a:rPr>
                  <a:t>از قبل می دانیم</a:t>
                </a:r>
                <a:r>
                  <a:rPr lang="fa-IR" sz="3200" b="1" dirty="0" smtClean="0">
                    <a:solidFill>
                      <a:schemeClr val="tx1"/>
                    </a:solidFill>
                    <a:cs typeface="2  Titr"/>
                  </a:rPr>
                  <a:t>:                   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fa-IR" sz="32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a-IR" sz="3200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</m:acc>
                    <m:r>
                      <a:rPr lang="fa-IR" sz="3200" b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a-IR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a-IR" sz="3200" b="1" i="1">
                            <a:latin typeface="Cambria Math" panose="02040503050406030204" pitchFamily="18" charset="0"/>
                          </a:rPr>
                          <m:t>𝜟</m:t>
                        </m:r>
                        <m:r>
                          <a:rPr lang="fa-IR" sz="3200" b="1" i="1">
                            <a:latin typeface="Cambria Math" panose="02040503050406030204" pitchFamily="18" charset="0"/>
                          </a:rPr>
                          <m:t>𝒗</m:t>
                        </m:r>
                      </m:num>
                      <m:den>
                        <m:r>
                          <a:rPr lang="fa-IR" sz="3200" b="1" i="1">
                            <a:latin typeface="Cambria Math" panose="02040503050406030204" pitchFamily="18" charset="0"/>
                          </a:rPr>
                          <m:t>𝜟</m:t>
                        </m:r>
                        <m:r>
                          <a:rPr lang="fa-IR" sz="3200" b="1" i="1">
                            <a:latin typeface="Cambria Math" panose="02040503050406030204" pitchFamily="18" charset="0"/>
                          </a:rPr>
                          <m:t>𝒕</m:t>
                        </m:r>
                      </m:den>
                    </m:f>
                  </m:oMath>
                </a14:m>
                <a:r>
                  <a:rPr lang="fa-IR" sz="2400" b="1" dirty="0" smtClean="0">
                    <a:solidFill>
                      <a:schemeClr val="tx1"/>
                    </a:solidFill>
                    <a:cs typeface="2  Titr"/>
                  </a:rPr>
                  <a:t/>
                </a:r>
                <a:br>
                  <a:rPr lang="fa-IR" sz="2400" b="1" dirty="0" smtClean="0">
                    <a:solidFill>
                      <a:schemeClr val="tx1"/>
                    </a:solidFill>
                    <a:cs typeface="2  Titr"/>
                  </a:rPr>
                </a:br>
                <a:r>
                  <a:rPr lang="fa-IR" sz="2400" b="1" dirty="0" smtClean="0">
                    <a:solidFill>
                      <a:schemeClr val="tx1"/>
                    </a:solidFill>
                    <a:cs typeface="2  Titr"/>
                  </a:rPr>
                  <a:t/>
                </a:r>
                <a:br>
                  <a:rPr lang="fa-IR" sz="2400" b="1" dirty="0" smtClean="0">
                    <a:solidFill>
                      <a:schemeClr val="tx1"/>
                    </a:solidFill>
                    <a:cs typeface="2  Titr"/>
                  </a:rPr>
                </a:br>
                <a:r>
                  <a:rPr lang="fa-IR" sz="2400" b="1" dirty="0" smtClean="0">
                    <a:solidFill>
                      <a:schemeClr val="tx1"/>
                    </a:solidFill>
                    <a:cs typeface="2  Titr"/>
                  </a:rPr>
                  <a:t> برای حرکت دوبعدی داریم:</a:t>
                </a:r>
              </a:p>
              <a:p>
                <a:pPr algn="r"/>
                <a:endParaRPr lang="fa-IR" sz="2400" b="1" dirty="0">
                  <a:solidFill>
                    <a:schemeClr val="tx1"/>
                  </a:solidFill>
                  <a:cs typeface="2  Titr"/>
                </a:endParaRPr>
              </a:p>
              <a:p>
                <a:pPr algn="r"/>
                <a:endParaRPr lang="fa-IR" sz="2400" b="1" dirty="0" smtClean="0">
                  <a:solidFill>
                    <a:schemeClr val="tx1"/>
                  </a:solidFill>
                  <a:cs typeface="2  Titr"/>
                </a:endParaRPr>
              </a:p>
              <a:p>
                <a:pPr algn="r"/>
                <a:endParaRPr lang="fa-IR" sz="2400" b="1" dirty="0">
                  <a:solidFill>
                    <a:schemeClr val="tx1"/>
                  </a:solidFill>
                  <a:cs typeface="2  Titr"/>
                </a:endParaRPr>
              </a:p>
              <a:p>
                <a:pPr algn="r"/>
                <a:endParaRPr lang="fa-IR" sz="2400" b="1" dirty="0" smtClean="0">
                  <a:solidFill>
                    <a:schemeClr val="tx1"/>
                  </a:solidFill>
                  <a:cs typeface="2  Titr"/>
                </a:endParaRPr>
              </a:p>
              <a:p>
                <a:pPr algn="r"/>
                <a:r>
                  <a:rPr lang="fa-IR" sz="2400" b="1" dirty="0" smtClean="0">
                    <a:solidFill>
                      <a:schemeClr val="tx1"/>
                    </a:solidFill>
                    <a:cs typeface="2  Titr"/>
                  </a:rPr>
                  <a:t>حرکت  تک بعدی:</a:t>
                </a:r>
                <a:endParaRPr lang="fa-IR" sz="2400" b="1" dirty="0">
                  <a:solidFill>
                    <a:schemeClr val="tx1"/>
                  </a:solidFill>
                  <a:cs typeface="2  Titr"/>
                </a:endParaRPr>
              </a:p>
            </p:txBody>
          </p:sp>
        </mc:Choice>
        <mc:Fallback xmlns="">
          <p:sp>
            <p:nvSpPr>
              <p:cNvPr id="12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526" y="531397"/>
                <a:ext cx="10851776" cy="5868765"/>
              </a:xfrm>
              <a:prstGeom prst="rect">
                <a:avLst/>
              </a:prstGeom>
              <a:blipFill rotWithShape="0">
                <a:blip r:embed="rId6"/>
                <a:stretch>
                  <a:fillRect t="-831" r="-843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107731" y="2877542"/>
                <a:ext cx="274434" cy="7998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a-IR" sz="2400" b="1" i="1"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fa-IR" sz="2400" b="1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a-IR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a-IR" sz="2400" b="1" i="1">
                              <a:latin typeface="Cambria Math" panose="02040503050406030204" pitchFamily="18" charset="0"/>
                            </a:rPr>
                            <m:t>𝒅𝒗</m:t>
                          </m:r>
                        </m:num>
                        <m:den>
                          <m:r>
                            <a:rPr lang="fa-IR" sz="2400" b="1" i="1">
                              <a:latin typeface="Cambria Math" panose="02040503050406030204" pitchFamily="18" charset="0"/>
                            </a:rPr>
                            <m:t>𝒅𝒕</m:t>
                          </m:r>
                        </m:den>
                      </m:f>
                      <m:r>
                        <a:rPr lang="fa-IR" sz="2400" b="1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a-IR" sz="2400" b="1" i="1">
                          <a:latin typeface="Cambria Math" panose="02040503050406030204" pitchFamily="18" charset="0"/>
                        </a:rPr>
                        <m:t>𝒊</m:t>
                      </m:r>
                      <m:f>
                        <m:fPr>
                          <m:ctrlPr>
                            <a:rPr lang="fa-IR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a-IR" sz="2400" b="1" i="1">
                              <a:latin typeface="Cambria Math" panose="02040503050406030204" pitchFamily="18" charset="0"/>
                            </a:rPr>
                            <m:t>𝜟</m:t>
                          </m:r>
                          <m:sSub>
                            <m:sSubPr>
                              <m:ctrlPr>
                                <a:rPr lang="fa-IR" sz="24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a-IR" sz="2400" b="1" i="1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fa-IR" sz="24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sub>
                          </m:sSub>
                        </m:num>
                        <m:den>
                          <m:r>
                            <a:rPr lang="fa-IR" sz="2400" b="1" i="1">
                              <a:latin typeface="Cambria Math" panose="02040503050406030204" pitchFamily="18" charset="0"/>
                            </a:rPr>
                            <m:t>𝜟</m:t>
                          </m:r>
                          <m:r>
                            <a:rPr lang="fa-IR" sz="2400" b="1" i="1">
                              <a:latin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  <m:r>
                        <a:rPr lang="fa-IR" sz="2400" b="1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a-IR" sz="2400" b="1" i="1">
                          <a:latin typeface="Cambria Math" panose="02040503050406030204" pitchFamily="18" charset="0"/>
                        </a:rPr>
                        <m:t>𝒋</m:t>
                      </m:r>
                      <m:f>
                        <m:fPr>
                          <m:ctrlPr>
                            <a:rPr lang="fa-IR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a-IR" sz="2400" b="1" i="1">
                              <a:latin typeface="Cambria Math" panose="02040503050406030204" pitchFamily="18" charset="0"/>
                            </a:rPr>
                            <m:t>𝜟</m:t>
                          </m:r>
                          <m:sSub>
                            <m:sSubPr>
                              <m:ctrlPr>
                                <a:rPr lang="fa-IR" sz="24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a-IR" sz="2400" b="1" i="1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fa-IR" sz="2400" b="1" i="1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sub>
                          </m:sSub>
                        </m:num>
                        <m:den>
                          <m:r>
                            <a:rPr lang="fa-IR" sz="2400" b="1" i="1">
                              <a:latin typeface="Cambria Math" panose="02040503050406030204" pitchFamily="18" charset="0"/>
                            </a:rPr>
                            <m:t>𝜟</m:t>
                          </m:r>
                          <m:r>
                            <a:rPr lang="fa-IR" sz="2400" b="1" i="1">
                              <a:latin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</m:oMath>
                  </m:oMathPara>
                </a14:m>
                <a:endParaRPr lang="fa-IR" sz="2400" b="1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7731" y="2877542"/>
                <a:ext cx="274434" cy="799899"/>
              </a:xfrm>
              <a:prstGeom prst="rect">
                <a:avLst/>
              </a:prstGeom>
              <a:blipFill rotWithShape="0">
                <a:blip r:embed="rId7"/>
                <a:stretch>
                  <a:fillRect r="-1071111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824036" y="1381729"/>
                <a:ext cx="274434" cy="7906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a-IR" sz="2400" b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a-IR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a-IR" sz="24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a-IR" sz="2400" b="1" i="1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fa-IR" sz="2400" b="1" i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  <m:r>
                            <a:rPr lang="fa-IR" sz="2400" b="1" i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a-IR" sz="24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a-IR" sz="2400" b="1" i="1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fa-IR" sz="2400" b="1" i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a-IR" sz="24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a-IR" sz="2400" b="1" i="1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  <m:sub>
                              <m:r>
                                <a:rPr lang="fa-IR" sz="2400" b="1" i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  <m:r>
                            <a:rPr lang="fa-IR" sz="2400" b="1" i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a-IR" sz="24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a-IR" sz="2400" b="1" i="1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  <m:sub>
                              <m:r>
                                <a:rPr lang="fa-IR" sz="2400" b="1" i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a-IR" b="1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4036" y="1381729"/>
                <a:ext cx="274434" cy="790601"/>
              </a:xfrm>
              <a:prstGeom prst="rect">
                <a:avLst/>
              </a:prstGeom>
              <a:blipFill rotWithShape="0">
                <a:blip r:embed="rId8"/>
                <a:stretch>
                  <a:fillRect r="-420000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9618226" y="3051454"/>
                <a:ext cx="290464" cy="5627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a-IR" sz="2800" b="1" i="1"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fa-IR" sz="2800" b="1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a-IR" sz="2800" b="1" i="1">
                          <a:latin typeface="Cambria Math" panose="02040503050406030204" pitchFamily="18" charset="0"/>
                        </a:rPr>
                        <m:t>𝒊</m:t>
                      </m:r>
                      <m:sSub>
                        <m:sSubPr>
                          <m:ctrlPr>
                            <a:rPr lang="fa-IR" sz="2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a-IR" sz="2800" b="1" i="1"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fa-IR" sz="28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fa-IR" sz="2800" b="1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a-IR" sz="2800" b="1" i="1">
                          <a:latin typeface="Cambria Math" panose="02040503050406030204" pitchFamily="18" charset="0"/>
                        </a:rPr>
                        <m:t>𝒋</m:t>
                      </m:r>
                      <m:sSub>
                        <m:sSubPr>
                          <m:ctrlPr>
                            <a:rPr lang="fa-IR" sz="2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a-IR" sz="2800" b="1" i="1"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fa-IR" sz="2800" b="1" i="1">
                              <a:latin typeface="Cambria Math" panose="02040503050406030204" pitchFamily="18" charset="0"/>
                            </a:rPr>
                            <m:t>𝒚</m:t>
                          </m:r>
                        </m:sub>
                      </m:sSub>
                    </m:oMath>
                  </m:oMathPara>
                </a14:m>
                <a:endParaRPr lang="fa-IR" sz="2800" b="1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8226" y="3051454"/>
                <a:ext cx="290464" cy="562718"/>
              </a:xfrm>
              <a:prstGeom prst="rect">
                <a:avLst/>
              </a:prstGeom>
              <a:blipFill rotWithShape="0">
                <a:blip r:embed="rId9"/>
                <a:stretch>
                  <a:fillRect r="-676596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ight Arrow 5"/>
          <p:cNvSpPr/>
          <p:nvPr/>
        </p:nvSpPr>
        <p:spPr>
          <a:xfrm>
            <a:off x="8606584" y="3240349"/>
            <a:ext cx="968188" cy="225431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8524117" y="4288857"/>
                <a:ext cx="29687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a-IR" sz="2800" b="1" i="1"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fa-IR" sz="2800" b="1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a-IR" sz="2800" b="1" i="1">
                          <a:latin typeface="Cambria Math" panose="02040503050406030204" pitchFamily="18" charset="0"/>
                        </a:rPr>
                        <m:t>𝒊</m:t>
                      </m:r>
                      <m:sSub>
                        <m:sSubPr>
                          <m:ctrlPr>
                            <a:rPr lang="fa-IR" sz="2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a-IR" sz="2800" b="1" i="1"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fa-IR" sz="28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</m:oMath>
                  </m:oMathPara>
                </a14:m>
                <a:endParaRPr lang="fa-IR" sz="2800" b="1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4117" y="4288857"/>
                <a:ext cx="296876" cy="523220"/>
              </a:xfrm>
              <a:prstGeom prst="rect">
                <a:avLst/>
              </a:prstGeom>
              <a:blipFill rotWithShape="0">
                <a:blip r:embed="rId10"/>
                <a:stretch>
                  <a:fillRect r="-326531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ight Arrow 14"/>
          <p:cNvSpPr/>
          <p:nvPr/>
        </p:nvSpPr>
        <p:spPr>
          <a:xfrm>
            <a:off x="7308412" y="4476076"/>
            <a:ext cx="968188" cy="225431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805535" y="4293198"/>
                <a:ext cx="290464" cy="5627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a-IR" sz="2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a-IR" sz="2800" b="1" i="1"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fa-IR" sz="2800" b="1" i="1">
                              <a:latin typeface="Cambria Math" panose="02040503050406030204" pitchFamily="18" charset="0"/>
                            </a:rPr>
                            <m:t>𝒚</m:t>
                          </m:r>
                        </m:sub>
                      </m:sSub>
                      <m:r>
                        <a:rPr lang="fa-IR" sz="2800" b="1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a-IR" sz="2800" b="1" i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fa-IR" sz="2800" b="1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5535" y="4293198"/>
                <a:ext cx="290464" cy="562718"/>
              </a:xfrm>
              <a:prstGeom prst="rect">
                <a:avLst/>
              </a:prstGeom>
              <a:blipFill rotWithShape="0">
                <a:blip r:embed="rId11"/>
                <a:stretch>
                  <a:fillRect r="-289583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83312" y="1777029"/>
            <a:ext cx="2703798" cy="3002027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0070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Tm="141618">
        <p14:gallery dir="l"/>
      </p:transition>
    </mc:Choice>
    <mc:Fallback>
      <p:transition spd="slow" advTm="1416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" grpId="0"/>
      <p:bldP spid="3" grpId="0"/>
      <p:bldP spid="4" grpId="0"/>
      <p:bldP spid="5" grpId="0"/>
      <p:bldP spid="6" grpId="0" animBg="1"/>
      <p:bldP spid="7" grpId="0"/>
      <p:bldP spid="15" grpId="0" animBg="1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3|23.2|167.5|11.2|44.1|2.3|30.7|5.8|1.5|46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77|12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08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2.1|4.1|19.1|72.1|3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5.2|51.7"/>
</p:tagLst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>
    <a:txDef>
      <a:spPr>
        <a:solidFill>
          <a:srgbClr val="33CC33"/>
        </a:solidFill>
        <a:ln>
          <a:solidFill>
            <a:srgbClr val="FF0000"/>
          </a:solidFill>
        </a:ln>
      </a:spPr>
      <a:bodyPr wrap="square" rtlCol="0">
        <a:spAutoFit/>
      </a:bodyPr>
      <a:lstStyle>
        <a:defPPr algn="ctr">
          <a:defRPr sz="2000" dirty="0">
            <a:solidFill>
              <a:srgbClr val="FFFF00"/>
            </a:solidFill>
            <a:cs typeface="Titr" pitchFamily="2" charset="-78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1447</TotalTime>
  <Words>592</Words>
  <Application>Microsoft Office PowerPoint</Application>
  <PresentationFormat>Widescreen</PresentationFormat>
  <Paragraphs>106</Paragraphs>
  <Slides>11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2  Titr</vt:lpstr>
      <vt:lpstr>Arial</vt:lpstr>
      <vt:lpstr>B Titr</vt:lpstr>
      <vt:lpstr>Calibri</vt:lpstr>
      <vt:lpstr>Cambria Math</vt:lpstr>
      <vt:lpstr>Century Gothic</vt:lpstr>
      <vt:lpstr>IranNastaliq</vt:lpstr>
      <vt:lpstr>Tahoma</vt:lpstr>
      <vt:lpstr>Titr</vt:lpstr>
      <vt:lpstr>Wingdings 3</vt:lpstr>
      <vt:lpstr>Wisp</vt:lpstr>
      <vt:lpstr>PowerPoint Presentation</vt:lpstr>
      <vt:lpstr>PowerPoint Presentation</vt:lpstr>
      <vt:lpstr>PowerPoint Presentation</vt:lpstr>
      <vt:lpstr>PowerPoint Presentation</vt:lpstr>
      <vt:lpstr>در شکل (الف) روبرو حرکت ذره ای را می بینید.  که در مسیر واقع در صفحه xy حرکت می کند.   i و j بردار های یکه هستند. و x y مقادیر عددی بردار جابجایی r می باشد.   سرعت مماس بر مسیر حرکت می باشد. رابطه سرعت را قبل داشتیم:   اگر انگاه حرکت یک بعدی خواهد بود.</vt:lpstr>
      <vt:lpstr>شتاب: غالبا رعت جسم متحرک در حین حرکت ار لحاظ بزرگی – جهت و یا هر دو تغییر می کند در این صورت گفته می شود که جسم شتاب دارد.   تعریف ساده تر: آهنگ تعییرات سرعت نسبت به زمان  را شتاب ذره می گویند.   شتاب متوسط را با         نشان می دهند.                  و واحد آن           می باشد.      </vt:lpstr>
      <vt:lpstr>اگر سرعت تغییر نکند . یعنی از لحاظ بزرگی و جهت  ثابت بماند          برا ی تمامی بازه زمانی صفر و شتاب نیز صفر خواهد بود.                                                                           اگر شتاب متوسط  ذره  در بازه زمانی مختلف ثابت نباشد می گوییم شتاب آن متغییراست شتاب می تواند از لحاظ بزرگی و جهت و یا هر دو تغییر کند.   در چنین حالت هایی باید شتاب ذره را در هر لحظه بدست آوریم این شتاب را شتاب لحظه ای میگویند.    </vt:lpstr>
      <vt:lpstr>      </vt:lpstr>
      <vt:lpstr>      </vt:lpstr>
      <vt:lpstr>        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بنام خدا عملکرد سالانه گروه الکترونیک استان اردبیل در  سال 95-94 سر گروه : ابراهیم عزتی تاریخ تنظیم : اردیبهشت 95</dc:title>
  <dc:creator>Amir</dc:creator>
  <cp:lastModifiedBy>user</cp:lastModifiedBy>
  <cp:revision>274</cp:revision>
  <dcterms:created xsi:type="dcterms:W3CDTF">2016-05-17T07:34:17Z</dcterms:created>
  <dcterms:modified xsi:type="dcterms:W3CDTF">2020-04-17T17:30:04Z</dcterms:modified>
</cp:coreProperties>
</file>