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sldIdLst>
    <p:sldId id="271" r:id="rId2"/>
    <p:sldId id="256"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0" d="100"/>
          <a:sy n="60" d="100"/>
        </p:scale>
        <p:origin x="-14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A482C9-799A-40AD-9711-0CC47091A4AF}" type="datetimeFigureOut">
              <a:rPr lang="fa-IR" smtClean="0"/>
              <a:t>21/08/1441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27A5890-823C-4641-BD87-0C7C6B04A74A}" type="slidenum">
              <a:rPr lang="fa-IR" smtClean="0"/>
              <a:t>‹#›</a:t>
            </a:fld>
            <a:endParaRPr lang="fa-IR"/>
          </a:p>
        </p:txBody>
      </p:sp>
    </p:spTree>
    <p:extLst>
      <p:ext uri="{BB962C8B-B14F-4D97-AF65-F5344CB8AC3E}">
        <p14:creationId xmlns:p14="http://schemas.microsoft.com/office/powerpoint/2010/main" val="20481748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CABB4CA-4D54-473E-BA95-16C215867C9D}" type="datetime8">
              <a:rPr lang="fa-IR" smtClean="0"/>
              <a:t>14 آوريل 20</a:t>
            </a:fld>
            <a:endParaRPr lang="fa-I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a-I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BF3AD39-AC8E-4C5B-834A-F54AB398DC7E}" type="slidenum">
              <a:rPr lang="fa-IR" smtClean="0"/>
              <a:t>‹#›</a:t>
            </a:fld>
            <a:endParaRPr lang="fa-I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F7869-0D60-4C25-90D5-0D5E23CAFA25}" type="datetime8">
              <a:rPr lang="fa-IR" smtClean="0"/>
              <a:t>14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BF3AD39-AC8E-4C5B-834A-F54AB398DC7E}" type="slidenum">
              <a:rPr lang="fa-IR" smtClean="0"/>
              <a:t>‹#›</a:t>
            </a:fld>
            <a:endParaRPr lang="fa-I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0E22E-C285-4F93-AD1D-6962FD596E52}" type="datetime8">
              <a:rPr lang="fa-IR" smtClean="0"/>
              <a:t>14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BF3AD39-AC8E-4C5B-834A-F54AB398DC7E}" type="slidenum">
              <a:rPr lang="fa-IR" smtClean="0"/>
              <a:t>‹#›</a:t>
            </a:fld>
            <a:endParaRPr lang="fa-I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B4BBF-ED6F-4CFF-8203-E1684DD48A16}" type="datetime8">
              <a:rPr lang="fa-IR" smtClean="0"/>
              <a:t>14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BF3AD39-AC8E-4C5B-834A-F54AB398DC7E}" type="slidenum">
              <a:rPr lang="fa-IR" smtClean="0"/>
              <a:t>‹#›</a:t>
            </a:fld>
            <a:endParaRPr lang="fa-I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F76BD-44CD-4D14-9581-18674EECBF9A}" type="datetime8">
              <a:rPr lang="fa-IR" smtClean="0"/>
              <a:t>14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BF3AD39-AC8E-4C5B-834A-F54AB398DC7E}"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E4A7DB-493A-4390-9EAE-1D18F3AB8432}" type="datetime8">
              <a:rPr lang="fa-IR" smtClean="0"/>
              <a:t>14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BF3AD39-AC8E-4C5B-834A-F54AB398DC7E}" type="slidenum">
              <a:rPr lang="fa-IR" smtClean="0"/>
              <a:t>‹#›</a:t>
            </a:fld>
            <a:endParaRPr lang="fa-I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999F14-366D-4A32-9E5C-6E5ABFBE93AB}" type="datetime8">
              <a:rPr lang="fa-IR" smtClean="0"/>
              <a:t>14 آوريل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BF3AD39-AC8E-4C5B-834A-F54AB398DC7E}" type="slidenum">
              <a:rPr lang="fa-IR" smtClean="0"/>
              <a:t>‹#›</a:t>
            </a:fld>
            <a:endParaRPr lang="fa-I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16F9F4-EC2E-4841-BC48-48C7A3E15D94}" type="datetime8">
              <a:rPr lang="fa-IR" smtClean="0"/>
              <a:t>14 آوريل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BF3AD39-AC8E-4C5B-834A-F54AB398DC7E}" type="slidenum">
              <a:rPr lang="fa-IR" smtClean="0"/>
              <a:t>‹#›</a:t>
            </a:fld>
            <a:endParaRPr lang="fa-I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8F7E8-0E18-4BBE-AACE-94D21D1507B8}" type="datetime8">
              <a:rPr lang="fa-IR" smtClean="0"/>
              <a:t>14 آوريل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BF3AD39-AC8E-4C5B-834A-F54AB398DC7E}" type="slidenum">
              <a:rPr lang="fa-IR" smtClean="0"/>
              <a:t>‹#›</a:t>
            </a:fld>
            <a:endParaRPr lang="fa-I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0E85F-2A1C-4699-BCAE-1936AE33E229}" type="datetime8">
              <a:rPr lang="fa-IR" smtClean="0"/>
              <a:t>14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BF3AD39-AC8E-4C5B-834A-F54AB398DC7E}" type="slidenum">
              <a:rPr lang="fa-IR" smtClean="0"/>
              <a:t>‹#›</a:t>
            </a:fld>
            <a:endParaRPr lang="fa-I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BD3B6-B5E4-4C05-B0F1-99FD3D95C06A}" type="datetime8">
              <a:rPr lang="fa-IR" smtClean="0"/>
              <a:t>14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BF3AD39-AC8E-4C5B-834A-F54AB398DC7E}" type="slidenum">
              <a:rPr lang="fa-IR" smtClean="0"/>
              <a:t>‹#›</a:t>
            </a:fld>
            <a:endParaRPr lang="fa-I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3EEB7FC-27E3-444B-A6AD-92314B27DE50}" type="datetime8">
              <a:rPr lang="fa-IR" smtClean="0"/>
              <a:t>14 آوريل 20</a:t>
            </a:fld>
            <a:endParaRPr lang="fa-I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a-I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BF3AD39-AC8E-4C5B-834A-F54AB398DC7E}"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hf hdr="0" ftr="0" dt="0"/>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gif"/><Relationship Id="rId1" Type="http://schemas.microsoft.com/office/2007/relationships/media" Target="../media/media3.gif"/><Relationship Id="rId5" Type="http://schemas.openxmlformats.org/officeDocument/2006/relationships/image" Target="../media/image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gif"/><Relationship Id="rId1" Type="http://schemas.microsoft.com/office/2007/relationships/media" Target="../media/media4.gif"/><Relationship Id="rId5" Type="http://schemas.openxmlformats.org/officeDocument/2006/relationships/image" Target="../media/image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5.gif"/><Relationship Id="rId1" Type="http://schemas.microsoft.com/office/2007/relationships/media" Target="../media/media5.gif"/><Relationship Id="rId5" Type="http://schemas.openxmlformats.org/officeDocument/2006/relationships/image" Target="../media/image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6.gif"/><Relationship Id="rId1" Type="http://schemas.microsoft.com/office/2007/relationships/media" Target="../media/media6.gif"/><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archline.ir/" TargetMode="External"/><Relationship Id="rId2" Type="http://schemas.openxmlformats.org/officeDocument/2006/relationships/hyperlink" Target="http://archline.ir/category/%d9%86%d8%b1%d9%85-%d8%a7%d9%81%d8%b2%d8%a7%d8%b1-%d9%85%d8%b9%d9%85%d8%a7%d8%b1%db%8c/%d9%be%d8%b1%d8%b3%d9%be%da%a9%d8%aa%db%8c%d9%88/"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dunews.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1889" y="980728"/>
            <a:ext cx="9403227" cy="5289451"/>
          </a:xfrm>
        </p:spPr>
      </p:pic>
      <p:sp>
        <p:nvSpPr>
          <p:cNvPr id="3" name="Slide Number Placeholder 2"/>
          <p:cNvSpPr>
            <a:spLocks noGrp="1"/>
          </p:cNvSpPr>
          <p:nvPr>
            <p:ph type="sldNum" sz="quarter" idx="12"/>
          </p:nvPr>
        </p:nvSpPr>
        <p:spPr/>
        <p:txBody>
          <a:bodyPr/>
          <a:lstStyle/>
          <a:p>
            <a:fld id="{ABF3AD39-AC8E-4C5B-834A-F54AB398DC7E}" type="slidenum">
              <a:rPr lang="fa-IR" smtClean="0"/>
              <a:t>1</a:t>
            </a:fld>
            <a:endParaRPr lang="fa-IR"/>
          </a:p>
        </p:txBody>
      </p:sp>
    </p:spTree>
    <p:extLst>
      <p:ext uri="{BB962C8B-B14F-4D97-AF65-F5344CB8AC3E}">
        <p14:creationId xmlns:p14="http://schemas.microsoft.com/office/powerpoint/2010/main" val="3252786923"/>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F3AD39-AC8E-4C5B-834A-F54AB398DC7E}" type="slidenum">
              <a:rPr lang="fa-IR" smtClean="0"/>
              <a:t>10</a:t>
            </a:fld>
            <a:endParaRPr lang="fa-IR"/>
          </a:p>
        </p:txBody>
      </p:sp>
      <p:sp>
        <p:nvSpPr>
          <p:cNvPr id="3" name="Rectangle 2"/>
          <p:cNvSpPr/>
          <p:nvPr/>
        </p:nvSpPr>
        <p:spPr>
          <a:xfrm>
            <a:off x="467544" y="260649"/>
            <a:ext cx="8568952" cy="646331"/>
          </a:xfrm>
          <a:prstGeom prst="rect">
            <a:avLst/>
          </a:prstGeom>
        </p:spPr>
        <p:txBody>
          <a:bodyPr wrap="square">
            <a:spAutoFit/>
          </a:bodyPr>
          <a:lstStyle/>
          <a:p>
            <a:r>
              <a:rPr lang="fa-IR" b="1" dirty="0" smtClean="0">
                <a:cs typeface="B Nazanin" pitchFamily="2" charset="-78"/>
              </a:rPr>
              <a:t>اولین مرحله به دست آوردن نقطه گریز است که طبق شکل زیر از ناظر خطی عمود می کنیم به خط افق و هر کجا خط افق را قطع کرد آن نقطه را نقطه گریز </a:t>
            </a:r>
            <a:r>
              <a:rPr lang="en-US" b="1" dirty="0" smtClean="0">
                <a:cs typeface="B Nazanin" pitchFamily="2" charset="-78"/>
              </a:rPr>
              <a:t>V. P </a:t>
            </a:r>
            <a:r>
              <a:rPr lang="fa-IR" b="1" dirty="0" smtClean="0">
                <a:cs typeface="B Nazanin" pitchFamily="2" charset="-78"/>
              </a:rPr>
              <a:t>نامگذاری می کنیم.</a:t>
            </a:r>
            <a:endParaRPr lang="fa-IR" b="1" dirty="0">
              <a:cs typeface="B Nazanin" pitchFamily="2" charset="-78"/>
            </a:endParaRPr>
          </a:p>
        </p:txBody>
      </p:sp>
      <p:pic>
        <p:nvPicPr>
          <p:cNvPr id="5" name="2014-2-9-prespective-3.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79712" y="1124744"/>
            <a:ext cx="4968552" cy="5063796"/>
          </a:xfrm>
          <a:prstGeom prst="rect">
            <a:avLst/>
          </a:prstGeom>
        </p:spPr>
      </p:pic>
      <p:pic>
        <p:nvPicPr>
          <p:cNvPr id="6" name="Picture 2" descr="E:\اموزشکده\آرم دانشگاه\آرم دانشگاه.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6" y="666423"/>
            <a:ext cx="1826473" cy="182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331655"/>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1264" y="6021288"/>
            <a:ext cx="2133600" cy="365125"/>
          </a:xfrm>
        </p:spPr>
        <p:txBody>
          <a:bodyPr/>
          <a:lstStyle/>
          <a:p>
            <a:fld id="{ABF3AD39-AC8E-4C5B-834A-F54AB398DC7E}" type="slidenum">
              <a:rPr lang="fa-IR" sz="2000" smtClean="0"/>
              <a:t>11</a:t>
            </a:fld>
            <a:endParaRPr lang="fa-IR" sz="2000" dirty="0"/>
          </a:p>
        </p:txBody>
      </p:sp>
      <p:sp>
        <p:nvSpPr>
          <p:cNvPr id="3" name="Rectangle 2"/>
          <p:cNvSpPr/>
          <p:nvPr/>
        </p:nvSpPr>
        <p:spPr>
          <a:xfrm>
            <a:off x="395536" y="332656"/>
            <a:ext cx="8280920" cy="5262979"/>
          </a:xfrm>
          <a:prstGeom prst="rect">
            <a:avLst/>
          </a:prstGeom>
        </p:spPr>
        <p:txBody>
          <a:bodyPr wrap="square">
            <a:spAutoFit/>
          </a:bodyPr>
          <a:lstStyle/>
          <a:p>
            <a:r>
              <a:rPr lang="fa-IR" sz="2400" b="1" dirty="0" smtClean="0">
                <a:solidFill>
                  <a:schemeClr val="bg2">
                    <a:lumMod val="25000"/>
                  </a:schemeClr>
                </a:solidFill>
                <a:cs typeface="B Nazanin" pitchFamily="2" charset="-78"/>
              </a:rPr>
              <a:t>مرحله بعدی به دست آوردن پاره خط های </a:t>
            </a:r>
            <a:r>
              <a:rPr lang="en-US" sz="2400" b="1" dirty="0" smtClean="0">
                <a:solidFill>
                  <a:schemeClr val="bg2">
                    <a:lumMod val="25000"/>
                  </a:schemeClr>
                </a:solidFill>
                <a:cs typeface="B Nazanin" pitchFamily="2" charset="-78"/>
              </a:rPr>
              <a:t>AC </a:t>
            </a:r>
            <a:r>
              <a:rPr lang="fa-IR" sz="2400" b="1" dirty="0" smtClean="0">
                <a:solidFill>
                  <a:schemeClr val="bg2">
                    <a:lumMod val="25000"/>
                  </a:schemeClr>
                </a:solidFill>
                <a:cs typeface="B Nazanin" pitchFamily="2" charset="-78"/>
              </a:rPr>
              <a:t>و </a:t>
            </a:r>
            <a:r>
              <a:rPr lang="en-US" sz="2400" b="1" dirty="0" smtClean="0">
                <a:solidFill>
                  <a:schemeClr val="bg2">
                    <a:lumMod val="25000"/>
                  </a:schemeClr>
                </a:solidFill>
                <a:cs typeface="B Nazanin" pitchFamily="2" charset="-78"/>
              </a:rPr>
              <a:t>BC </a:t>
            </a:r>
            <a:r>
              <a:rPr lang="fa-IR" sz="2400" b="1" dirty="0" smtClean="0">
                <a:solidFill>
                  <a:schemeClr val="bg2">
                    <a:lumMod val="25000"/>
                  </a:schemeClr>
                </a:solidFill>
                <a:cs typeface="B Nazanin" pitchFamily="2" charset="-78"/>
              </a:rPr>
              <a:t>است که ابتدا باید نقاط </a:t>
            </a:r>
            <a:r>
              <a:rPr lang="en-US" sz="2400" b="1" dirty="0" smtClean="0">
                <a:solidFill>
                  <a:schemeClr val="bg2">
                    <a:lumMod val="25000"/>
                  </a:schemeClr>
                </a:solidFill>
                <a:cs typeface="B Nazanin" pitchFamily="2" charset="-78"/>
              </a:rPr>
              <a:t>A </a:t>
            </a:r>
            <a:r>
              <a:rPr lang="fa-IR" sz="2400" b="1" dirty="0" smtClean="0">
                <a:solidFill>
                  <a:schemeClr val="bg2">
                    <a:lumMod val="25000"/>
                  </a:schemeClr>
                </a:solidFill>
                <a:cs typeface="B Nazanin" pitchFamily="2" charset="-78"/>
              </a:rPr>
              <a:t>و </a:t>
            </a:r>
            <a:r>
              <a:rPr lang="en-US" sz="2400" b="1" dirty="0" smtClean="0">
                <a:solidFill>
                  <a:schemeClr val="bg2">
                    <a:lumMod val="25000"/>
                  </a:schemeClr>
                </a:solidFill>
                <a:cs typeface="B Nazanin" pitchFamily="2" charset="-78"/>
              </a:rPr>
              <a:t>B </a:t>
            </a:r>
            <a:r>
              <a:rPr lang="fa-IR" sz="2400" b="1" dirty="0" smtClean="0">
                <a:solidFill>
                  <a:schemeClr val="bg2">
                    <a:lumMod val="25000"/>
                  </a:schemeClr>
                </a:solidFill>
                <a:cs typeface="B Nazanin" pitchFamily="2" charset="-78"/>
              </a:rPr>
              <a:t>را که روی پرده تصویر قرار دارند به دست بیاوریم.</a:t>
            </a:r>
          </a:p>
          <a:p>
            <a:r>
              <a:rPr lang="fa-IR" sz="2400" b="1" dirty="0" smtClean="0">
                <a:solidFill>
                  <a:schemeClr val="bg2">
                    <a:lumMod val="25000"/>
                  </a:schemeClr>
                </a:solidFill>
                <a:cs typeface="B Nazanin" pitchFamily="2" charset="-78"/>
              </a:rPr>
              <a:t>به طوری کلی برای به دست آوردن تصویر یک نقطه (نقطه ای که بر روی پرده تصویر است) ابتدا از نقطه مورد نظر وصل می کنیم به نقطه ناظر </a:t>
            </a:r>
            <a:r>
              <a:rPr lang="en-US" sz="2400" b="1" dirty="0" smtClean="0">
                <a:solidFill>
                  <a:schemeClr val="bg2">
                    <a:lumMod val="25000"/>
                  </a:schemeClr>
                </a:solidFill>
                <a:cs typeface="B Nazanin" pitchFamily="2" charset="-78"/>
              </a:rPr>
              <a:t>S.P </a:t>
            </a:r>
            <a:r>
              <a:rPr lang="fa-IR" sz="2400" b="1" dirty="0" smtClean="0">
                <a:solidFill>
                  <a:schemeClr val="bg2">
                    <a:lumMod val="25000"/>
                  </a:schemeClr>
                </a:solidFill>
                <a:cs typeface="B Nazanin" pitchFamily="2" charset="-78"/>
              </a:rPr>
              <a:t>تا پرده تصویر را قطع کند، سپس از همان نقطه تلاقی با پرده تصویر خطی عمود می کنیم به خط زمین و نقطه به دست آمده بر روی خط زمین تصویر همان نقطه در نمای پرسپکتیو می شود.</a:t>
            </a:r>
          </a:p>
          <a:p>
            <a:r>
              <a:rPr lang="fa-IR" sz="2400" b="1" dirty="0" smtClean="0">
                <a:solidFill>
                  <a:schemeClr val="bg2">
                    <a:lumMod val="25000"/>
                  </a:schemeClr>
                </a:solidFill>
                <a:cs typeface="B Nazanin" pitchFamily="2" charset="-78"/>
              </a:rPr>
              <a:t>نکته: کلیه نقاط موجود در شکل که بر روی پرده تصویر قرار نگرفته اند را به روش بالا به دست می آوریم با این تفاوت که به زمین عمود نمی کنیم، بلکه عمود میکنیم بر پاره خط هایی که می دانیم نقاط روی آن قرار می گیرند. چون نقاط </a:t>
            </a:r>
            <a:r>
              <a:rPr lang="en-US" sz="2400" b="1" dirty="0" smtClean="0">
                <a:solidFill>
                  <a:schemeClr val="bg2">
                    <a:lumMod val="25000"/>
                  </a:schemeClr>
                </a:solidFill>
                <a:cs typeface="B Nazanin" pitchFamily="2" charset="-78"/>
              </a:rPr>
              <a:t>A </a:t>
            </a:r>
            <a:r>
              <a:rPr lang="fa-IR" sz="2400" b="1" dirty="0" smtClean="0">
                <a:solidFill>
                  <a:schemeClr val="bg2">
                    <a:lumMod val="25000"/>
                  </a:schemeClr>
                </a:solidFill>
                <a:cs typeface="B Nazanin" pitchFamily="2" charset="-78"/>
              </a:rPr>
              <a:t>و </a:t>
            </a:r>
            <a:r>
              <a:rPr lang="en-US" sz="2400" b="1" dirty="0" smtClean="0">
                <a:solidFill>
                  <a:schemeClr val="bg2">
                    <a:lumMod val="25000"/>
                  </a:schemeClr>
                </a:solidFill>
                <a:cs typeface="B Nazanin" pitchFamily="2" charset="-78"/>
              </a:rPr>
              <a:t>B </a:t>
            </a:r>
            <a:r>
              <a:rPr lang="fa-IR" sz="2400" b="1" dirty="0" smtClean="0">
                <a:solidFill>
                  <a:schemeClr val="bg2">
                    <a:lumMod val="25000"/>
                  </a:schemeClr>
                </a:solidFill>
                <a:cs typeface="B Nazanin" pitchFamily="2" charset="-78"/>
              </a:rPr>
              <a:t>چسبیده به پرده تصویر هستند محل برخورد خط اتصال آن به ناظر با پرده تصویر دقیقا همان نقاط </a:t>
            </a:r>
            <a:r>
              <a:rPr lang="en-US" sz="2400" b="1" dirty="0" smtClean="0">
                <a:solidFill>
                  <a:schemeClr val="bg2">
                    <a:lumMod val="25000"/>
                  </a:schemeClr>
                </a:solidFill>
                <a:cs typeface="B Nazanin" pitchFamily="2" charset="-78"/>
              </a:rPr>
              <a:t>A</a:t>
            </a:r>
            <a:r>
              <a:rPr lang="fa-IR" sz="2400" b="1" dirty="0" smtClean="0">
                <a:solidFill>
                  <a:schemeClr val="bg2">
                    <a:lumMod val="25000"/>
                  </a:schemeClr>
                </a:solidFill>
                <a:cs typeface="B Nazanin" pitchFamily="2" charset="-78"/>
              </a:rPr>
              <a:t>و </a:t>
            </a:r>
            <a:r>
              <a:rPr lang="en-US" sz="2400" b="1" dirty="0" smtClean="0">
                <a:solidFill>
                  <a:schemeClr val="bg2">
                    <a:lumMod val="25000"/>
                  </a:schemeClr>
                </a:solidFill>
                <a:cs typeface="B Nazanin" pitchFamily="2" charset="-78"/>
              </a:rPr>
              <a:t>B </a:t>
            </a:r>
            <a:r>
              <a:rPr lang="fa-IR" sz="2400" b="1" dirty="0" smtClean="0">
                <a:solidFill>
                  <a:schemeClr val="bg2">
                    <a:lumMod val="25000"/>
                  </a:schemeClr>
                </a:solidFill>
                <a:cs typeface="B Nazanin" pitchFamily="2" charset="-78"/>
              </a:rPr>
              <a:t>می شود. </a:t>
            </a:r>
          </a:p>
          <a:p>
            <a:r>
              <a:rPr lang="fa-IR" sz="2400" b="1" dirty="0" smtClean="0">
                <a:solidFill>
                  <a:schemeClr val="bg2">
                    <a:lumMod val="25000"/>
                  </a:schemeClr>
                </a:solidFill>
                <a:cs typeface="B Nazanin" pitchFamily="2" charset="-78"/>
              </a:rPr>
              <a:t>پس می توان به صورت قراردادی زین پس برای به دست آوردن تصویر نقاطی که بر روی پرده تصویر هستند از خود همان نقاط مستقیم عمود کنیم بر روی زمین.</a:t>
            </a:r>
            <a:endParaRPr lang="fa-IR" sz="2400" b="1" dirty="0">
              <a:solidFill>
                <a:schemeClr val="bg2">
                  <a:lumMod val="25000"/>
                </a:schemeClr>
              </a:solidFill>
              <a:cs typeface="B Nazanin" pitchFamily="2" charset="-78"/>
            </a:endParaRPr>
          </a:p>
        </p:txBody>
      </p:sp>
      <p:pic>
        <p:nvPicPr>
          <p:cNvPr id="4" name="Picture 2" descr="E:\اموزشکده\آرم دانشگاه\آرم دانشگاه.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5484920"/>
            <a:ext cx="1466433" cy="146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98622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60648" y="6155580"/>
            <a:ext cx="2133600" cy="365125"/>
          </a:xfrm>
        </p:spPr>
        <p:txBody>
          <a:bodyPr/>
          <a:lstStyle/>
          <a:p>
            <a:fld id="{ABF3AD39-AC8E-4C5B-834A-F54AB398DC7E}" type="slidenum">
              <a:rPr lang="fa-IR" sz="2000" b="1" smtClean="0"/>
              <a:t>12</a:t>
            </a:fld>
            <a:endParaRPr lang="fa-IR" sz="2000" b="1" dirty="0"/>
          </a:p>
        </p:txBody>
      </p:sp>
      <p:sp>
        <p:nvSpPr>
          <p:cNvPr id="3" name="Rectangle 2"/>
          <p:cNvSpPr/>
          <p:nvPr/>
        </p:nvSpPr>
        <p:spPr>
          <a:xfrm>
            <a:off x="0" y="48737"/>
            <a:ext cx="9036496" cy="923330"/>
          </a:xfrm>
          <a:prstGeom prst="rect">
            <a:avLst/>
          </a:prstGeom>
        </p:spPr>
        <p:txBody>
          <a:bodyPr wrap="square">
            <a:spAutoFit/>
          </a:bodyPr>
          <a:lstStyle/>
          <a:p>
            <a:r>
              <a:rPr lang="fa-IR" dirty="0" smtClean="0">
                <a:cs typeface="B Nazanin" pitchFamily="2" charset="-78"/>
              </a:rPr>
              <a:t>سپس از نقطه </a:t>
            </a:r>
            <a:r>
              <a:rPr lang="en-US" dirty="0" smtClean="0">
                <a:cs typeface="B Nazanin" pitchFamily="2" charset="-78"/>
              </a:rPr>
              <a:t>A </a:t>
            </a:r>
            <a:r>
              <a:rPr lang="fa-IR" dirty="0" smtClean="0">
                <a:cs typeface="B Nazanin" pitchFamily="2" charset="-78"/>
              </a:rPr>
              <a:t>به نقطه گریز </a:t>
            </a:r>
            <a:r>
              <a:rPr lang="en-US" dirty="0" smtClean="0">
                <a:cs typeface="B Nazanin" pitchFamily="2" charset="-78"/>
              </a:rPr>
              <a:t>V.P</a:t>
            </a:r>
            <a:r>
              <a:rPr lang="fa-IR" dirty="0" smtClean="0">
                <a:cs typeface="B Nazanin" pitchFamily="2" charset="-78"/>
              </a:rPr>
              <a:t>وصل میکنیم و همین کار را برای نقطه </a:t>
            </a:r>
            <a:r>
              <a:rPr lang="en-US" dirty="0" smtClean="0">
                <a:cs typeface="B Nazanin" pitchFamily="2" charset="-78"/>
              </a:rPr>
              <a:t>B </a:t>
            </a:r>
            <a:r>
              <a:rPr lang="fa-IR" dirty="0" smtClean="0">
                <a:cs typeface="B Nazanin" pitchFamily="2" charset="-78"/>
              </a:rPr>
              <a:t>انجام می دهیم زیرا هر دو نقطه امتدادشان به سمت نقطه گریز می رود. اکنون می دانیم که پاره خط </a:t>
            </a:r>
            <a:r>
              <a:rPr lang="en-US" dirty="0" smtClean="0">
                <a:cs typeface="B Nazanin" pitchFamily="2" charset="-78"/>
              </a:rPr>
              <a:t>AC </a:t>
            </a:r>
            <a:r>
              <a:rPr lang="fa-IR" dirty="0" smtClean="0">
                <a:cs typeface="B Nazanin" pitchFamily="2" charset="-78"/>
              </a:rPr>
              <a:t>بر روی خط سمت راست و پاره خط </a:t>
            </a:r>
            <a:r>
              <a:rPr lang="en-US" dirty="0" smtClean="0">
                <a:cs typeface="B Nazanin" pitchFamily="2" charset="-78"/>
              </a:rPr>
              <a:t>BD </a:t>
            </a:r>
            <a:r>
              <a:rPr lang="fa-IR" dirty="0" smtClean="0">
                <a:cs typeface="B Nazanin" pitchFamily="2" charset="-78"/>
              </a:rPr>
              <a:t>بر روی خط سمت چپ قرار دارند.</a:t>
            </a:r>
            <a:endParaRPr lang="fa-IR" dirty="0">
              <a:cs typeface="B Nazanin" pitchFamily="2" charset="-78"/>
            </a:endParaRPr>
          </a:p>
        </p:txBody>
      </p:sp>
      <p:pic>
        <p:nvPicPr>
          <p:cNvPr id="4" name="02-9-prespective-4.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3728" y="724843"/>
            <a:ext cx="5328592" cy="5430737"/>
          </a:xfrm>
          <a:prstGeom prst="rect">
            <a:avLst/>
          </a:prstGeom>
        </p:spPr>
      </p:pic>
      <p:pic>
        <p:nvPicPr>
          <p:cNvPr id="5" name="Picture 2" descr="E:\اموزشکده\آرم دانشگاه\آرم دانشگاه.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6" y="666423"/>
            <a:ext cx="2019954" cy="20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60995"/>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66800" y="6093296"/>
            <a:ext cx="2133600" cy="365125"/>
          </a:xfrm>
        </p:spPr>
        <p:txBody>
          <a:bodyPr/>
          <a:lstStyle/>
          <a:p>
            <a:fld id="{ABF3AD39-AC8E-4C5B-834A-F54AB398DC7E}" type="slidenum">
              <a:rPr lang="fa-IR" sz="2000" b="1" smtClean="0"/>
              <a:t>13</a:t>
            </a:fld>
            <a:endParaRPr lang="fa-IR" sz="2000" b="1" dirty="0"/>
          </a:p>
        </p:txBody>
      </p:sp>
      <p:sp>
        <p:nvSpPr>
          <p:cNvPr id="3" name="Rectangle 2"/>
          <p:cNvSpPr/>
          <p:nvPr/>
        </p:nvSpPr>
        <p:spPr>
          <a:xfrm>
            <a:off x="5004048" y="116632"/>
            <a:ext cx="4139952" cy="4708981"/>
          </a:xfrm>
          <a:prstGeom prst="rect">
            <a:avLst/>
          </a:prstGeom>
        </p:spPr>
        <p:txBody>
          <a:bodyPr wrap="square">
            <a:spAutoFit/>
          </a:bodyPr>
          <a:lstStyle/>
          <a:p>
            <a:r>
              <a:rPr lang="fa-IR" sz="2000" dirty="0" smtClean="0">
                <a:cs typeface="B Nazanin" pitchFamily="2" charset="-78"/>
              </a:rPr>
              <a:t>مرحله بعدی مشخص کردن جای نقاط </a:t>
            </a:r>
            <a:r>
              <a:rPr lang="en-US" sz="2000" dirty="0" smtClean="0">
                <a:cs typeface="B Nazanin" pitchFamily="2" charset="-78"/>
              </a:rPr>
              <a:t>D </a:t>
            </a:r>
            <a:r>
              <a:rPr lang="fa-IR" sz="2000" dirty="0" smtClean="0">
                <a:cs typeface="B Nazanin" pitchFamily="2" charset="-78"/>
              </a:rPr>
              <a:t>و </a:t>
            </a:r>
            <a:r>
              <a:rPr lang="en-US" sz="2000" dirty="0" smtClean="0">
                <a:cs typeface="B Nazanin" pitchFamily="2" charset="-78"/>
              </a:rPr>
              <a:t>C </a:t>
            </a:r>
            <a:r>
              <a:rPr lang="fa-IR" sz="2000" dirty="0" smtClean="0">
                <a:cs typeface="B Nazanin" pitchFamily="2" charset="-78"/>
              </a:rPr>
              <a:t>بر روی دو خط ذکر شده در بالا(</a:t>
            </a:r>
            <a:r>
              <a:rPr lang="en-US" sz="2000" dirty="0" smtClean="0">
                <a:cs typeface="B Nazanin" pitchFamily="2" charset="-78"/>
              </a:rPr>
              <a:t>B V. P </a:t>
            </a:r>
            <a:r>
              <a:rPr lang="fa-IR" sz="2000" dirty="0" smtClean="0">
                <a:cs typeface="B Nazanin" pitchFamily="2" charset="-78"/>
              </a:rPr>
              <a:t>و </a:t>
            </a:r>
            <a:r>
              <a:rPr lang="en-US" sz="2000" dirty="0" smtClean="0">
                <a:cs typeface="B Nazanin" pitchFamily="2" charset="-78"/>
              </a:rPr>
              <a:t>A V. P) </a:t>
            </a:r>
            <a:r>
              <a:rPr lang="fa-IR" sz="2000" dirty="0" smtClean="0">
                <a:cs typeface="B Nazanin" pitchFamily="2" charset="-78"/>
              </a:rPr>
              <a:t>است تا اندازه این دو پاره خط به دست بیاید.</a:t>
            </a:r>
          </a:p>
          <a:p>
            <a:r>
              <a:rPr lang="fa-IR" sz="2000" dirty="0" smtClean="0">
                <a:cs typeface="B Nazanin" pitchFamily="2" charset="-78"/>
              </a:rPr>
              <a:t>طبق قسمت گفته شده در مرحله قبل نقطه </a:t>
            </a:r>
            <a:r>
              <a:rPr lang="en-US" sz="2000" dirty="0" smtClean="0">
                <a:cs typeface="B Nazanin" pitchFamily="2" charset="-78"/>
              </a:rPr>
              <a:t>D </a:t>
            </a:r>
            <a:r>
              <a:rPr lang="fa-IR" sz="2000" dirty="0" smtClean="0">
                <a:cs typeface="B Nazanin" pitchFamily="2" charset="-78"/>
              </a:rPr>
              <a:t>را به دست می آوریم با این تفاوت که هر کجا خط عمود شده پاره خط </a:t>
            </a:r>
            <a:r>
              <a:rPr lang="en-US" sz="2000" dirty="0" smtClean="0">
                <a:cs typeface="B Nazanin" pitchFamily="2" charset="-78"/>
              </a:rPr>
              <a:t>B V. P </a:t>
            </a:r>
            <a:r>
              <a:rPr lang="fa-IR" sz="2000" dirty="0" smtClean="0">
                <a:cs typeface="B Nazanin" pitchFamily="2" charset="-78"/>
              </a:rPr>
              <a:t>را قطع کرد آن نقطه می شود نقطه </a:t>
            </a:r>
            <a:r>
              <a:rPr lang="en-US" sz="2000" dirty="0" smtClean="0">
                <a:cs typeface="B Nazanin" pitchFamily="2" charset="-78"/>
              </a:rPr>
              <a:t>D </a:t>
            </a:r>
            <a:r>
              <a:rPr lang="fa-IR" sz="2000" dirty="0" smtClean="0">
                <a:cs typeface="B Nazanin" pitchFamily="2" charset="-78"/>
              </a:rPr>
              <a:t>چون نقطه </a:t>
            </a:r>
            <a:r>
              <a:rPr lang="en-US" sz="2000" dirty="0" smtClean="0">
                <a:cs typeface="B Nazanin" pitchFamily="2" charset="-78"/>
              </a:rPr>
              <a:t>D </a:t>
            </a:r>
            <a:r>
              <a:rPr lang="fa-IR" sz="2000" dirty="0" smtClean="0">
                <a:cs typeface="B Nazanin" pitchFamily="2" charset="-78"/>
              </a:rPr>
              <a:t>شکل، بر روی این پاره خط قرار دارد نه خط زمین.</a:t>
            </a:r>
          </a:p>
          <a:p>
            <a:r>
              <a:rPr lang="fa-IR" sz="2000" dirty="0" smtClean="0">
                <a:cs typeface="B Nazanin" pitchFamily="2" charset="-78"/>
              </a:rPr>
              <a:t>نقطه </a:t>
            </a:r>
            <a:r>
              <a:rPr lang="en-US" sz="2000" dirty="0" smtClean="0">
                <a:cs typeface="B Nazanin" pitchFamily="2" charset="-78"/>
              </a:rPr>
              <a:t>C </a:t>
            </a:r>
            <a:r>
              <a:rPr lang="fa-IR" sz="2000" dirty="0" smtClean="0">
                <a:cs typeface="B Nazanin" pitchFamily="2" charset="-78"/>
              </a:rPr>
              <a:t>را نیز می توان از همین روش به دست آورد ولی چون نقطه </a:t>
            </a:r>
            <a:r>
              <a:rPr lang="en-US" sz="2000" dirty="0" smtClean="0">
                <a:cs typeface="B Nazanin" pitchFamily="2" charset="-78"/>
              </a:rPr>
              <a:t>C </a:t>
            </a:r>
            <a:r>
              <a:rPr lang="fa-IR" sz="2000" dirty="0" smtClean="0">
                <a:cs typeface="B Nazanin" pitchFamily="2" charset="-78"/>
              </a:rPr>
              <a:t>با </a:t>
            </a:r>
            <a:r>
              <a:rPr lang="en-US" sz="2000" dirty="0" smtClean="0">
                <a:cs typeface="B Nazanin" pitchFamily="2" charset="-78"/>
              </a:rPr>
              <a:t>D </a:t>
            </a:r>
            <a:r>
              <a:rPr lang="fa-IR" sz="2000" dirty="0" smtClean="0">
                <a:cs typeface="B Nazanin" pitchFamily="2" charset="-78"/>
              </a:rPr>
              <a:t>در یک راستا و موازی خط افق </a:t>
            </a:r>
            <a:r>
              <a:rPr lang="en-US" sz="2000" dirty="0" smtClean="0">
                <a:cs typeface="B Nazanin" pitchFamily="2" charset="-78"/>
              </a:rPr>
              <a:t>H. L </a:t>
            </a:r>
            <a:r>
              <a:rPr lang="fa-IR" sz="2000" dirty="0" smtClean="0">
                <a:cs typeface="B Nazanin" pitchFamily="2" charset="-78"/>
              </a:rPr>
              <a:t>هستند می توانیم برای سریع تر رسم کردن از نقطه </a:t>
            </a:r>
            <a:r>
              <a:rPr lang="en-US" sz="2000" dirty="0" smtClean="0">
                <a:cs typeface="B Nazanin" pitchFamily="2" charset="-78"/>
              </a:rPr>
              <a:t>D </a:t>
            </a:r>
            <a:r>
              <a:rPr lang="fa-IR" sz="2000" dirty="0" smtClean="0">
                <a:cs typeface="B Nazanin" pitchFamily="2" charset="-78"/>
              </a:rPr>
              <a:t>که به دست آورده ایم خطی به موازات خط افق رسم کنیم و هر کجا که پاره خط </a:t>
            </a:r>
            <a:r>
              <a:rPr lang="en-US" sz="2000" dirty="0" smtClean="0">
                <a:cs typeface="B Nazanin" pitchFamily="2" charset="-78"/>
              </a:rPr>
              <a:t>A V. P </a:t>
            </a:r>
            <a:r>
              <a:rPr lang="fa-IR" sz="2000" dirty="0" smtClean="0">
                <a:cs typeface="B Nazanin" pitchFamily="2" charset="-78"/>
              </a:rPr>
              <a:t>را قطع کرد نقطه </a:t>
            </a:r>
            <a:r>
              <a:rPr lang="en-US" sz="2000" dirty="0" smtClean="0">
                <a:cs typeface="B Nazanin" pitchFamily="2" charset="-78"/>
              </a:rPr>
              <a:t>C </a:t>
            </a:r>
            <a:r>
              <a:rPr lang="fa-IR" sz="2000" dirty="0" smtClean="0">
                <a:cs typeface="B Nazanin" pitchFamily="2" charset="-78"/>
              </a:rPr>
              <a:t>شکل به دست آید؛ مانند شکل.</a:t>
            </a:r>
            <a:endParaRPr lang="fa-IR" sz="2000" dirty="0">
              <a:cs typeface="B Nazanin" pitchFamily="2" charset="-78"/>
            </a:endParaRPr>
          </a:p>
        </p:txBody>
      </p:sp>
      <p:pic>
        <p:nvPicPr>
          <p:cNvPr id="4" name="020.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7504" y="116631"/>
            <a:ext cx="4896544" cy="4990407"/>
          </a:xfrm>
          <a:prstGeom prst="rect">
            <a:avLst/>
          </a:prstGeom>
        </p:spPr>
      </p:pic>
      <p:pic>
        <p:nvPicPr>
          <p:cNvPr id="5" name="Picture 2" descr="E:\اموزشکده\آرم دانشگاه\آرم دانشگاه.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825613"/>
            <a:ext cx="2019954" cy="20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33530"/>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F3AD39-AC8E-4C5B-834A-F54AB398DC7E}" type="slidenum">
              <a:rPr lang="fa-IR" smtClean="0"/>
              <a:t>14</a:t>
            </a:fld>
            <a:endParaRPr lang="fa-IR" dirty="0"/>
          </a:p>
        </p:txBody>
      </p:sp>
      <p:sp>
        <p:nvSpPr>
          <p:cNvPr id="3" name="Rectangle 2"/>
          <p:cNvSpPr/>
          <p:nvPr/>
        </p:nvSpPr>
        <p:spPr>
          <a:xfrm>
            <a:off x="251520" y="116632"/>
            <a:ext cx="7992888" cy="646331"/>
          </a:xfrm>
          <a:prstGeom prst="rect">
            <a:avLst/>
          </a:prstGeom>
        </p:spPr>
        <p:txBody>
          <a:bodyPr wrap="square">
            <a:spAutoFit/>
          </a:bodyPr>
          <a:lstStyle/>
          <a:p>
            <a:r>
              <a:rPr lang="fa-IR" b="1" dirty="0" smtClean="0">
                <a:cs typeface="B Nazanin" pitchFamily="2" charset="-78"/>
              </a:rPr>
              <a:t>در این مرحله تقریبا کار کشیدن پلان شکل تمام شده و فقط کافیست نقاط به دست آمده را به همدیگر وصل کنیم تا پلان شکل در نمای پرسپکتیو مشخص شود؛ مانند شکل.</a:t>
            </a:r>
            <a:endParaRPr lang="fa-IR" b="1" dirty="0">
              <a:cs typeface="B Nazanin" pitchFamily="2" charset="-78"/>
            </a:endParaRPr>
          </a:p>
        </p:txBody>
      </p:sp>
      <p:pic>
        <p:nvPicPr>
          <p:cNvPr id="4" name="44.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95736" y="961404"/>
            <a:ext cx="4896544" cy="4990408"/>
          </a:xfrm>
          <a:prstGeom prst="rect">
            <a:avLst/>
          </a:prstGeom>
        </p:spPr>
      </p:pic>
      <p:pic>
        <p:nvPicPr>
          <p:cNvPr id="5" name="Picture 2" descr="E:\اموزشکده\آرم دانشگاه\آرم دانشگاه.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6" y="666423"/>
            <a:ext cx="2019954" cy="20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5838"/>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48680" y="6365438"/>
            <a:ext cx="2133600" cy="365125"/>
          </a:xfrm>
        </p:spPr>
        <p:txBody>
          <a:bodyPr/>
          <a:lstStyle/>
          <a:p>
            <a:fld id="{ABF3AD39-AC8E-4C5B-834A-F54AB398DC7E}" type="slidenum">
              <a:rPr lang="fa-IR" smtClean="0"/>
              <a:t>15</a:t>
            </a:fld>
            <a:endParaRPr lang="fa-IR" dirty="0"/>
          </a:p>
        </p:txBody>
      </p:sp>
      <p:sp>
        <p:nvSpPr>
          <p:cNvPr id="3" name="Rectangle 2"/>
          <p:cNvSpPr/>
          <p:nvPr/>
        </p:nvSpPr>
        <p:spPr>
          <a:xfrm>
            <a:off x="5702987" y="-5417"/>
            <a:ext cx="3429000" cy="6863417"/>
          </a:xfrm>
          <a:prstGeom prst="rect">
            <a:avLst/>
          </a:prstGeom>
        </p:spPr>
        <p:txBody>
          <a:bodyPr wrap="square">
            <a:spAutoFit/>
          </a:bodyPr>
          <a:lstStyle/>
          <a:p>
            <a:r>
              <a:rPr lang="fa-IR" sz="2000" b="1" dirty="0" smtClean="0">
                <a:cs typeface="B Nazanin" pitchFamily="2" charset="-78"/>
              </a:rPr>
              <a:t>مرحله آخر ارتفاع دادن به شکل است در نمای پرسپکتیو فقط بر روی پرده تصویر ارتفاع به اندازه واقعی دیده می شود.</a:t>
            </a:r>
          </a:p>
          <a:p>
            <a:r>
              <a:rPr lang="fa-IR" sz="2000" b="1" dirty="0" smtClean="0">
                <a:cs typeface="B Nazanin" pitchFamily="2" charset="-78"/>
              </a:rPr>
              <a:t>به عنوان مثال اگر شکلی 2 سانتیمتر ارتفاع داشته باشد فقط مجازیم نقاطی که بر روی پرده تصویر قرار گرفته اند را ارتفاع 2 سانتیمتری به آنها بدهیم برای به دست آوردن ارتفاع نقاط دیگر مانند </a:t>
            </a:r>
            <a:r>
              <a:rPr lang="en-US" sz="2000" b="1" dirty="0" smtClean="0">
                <a:cs typeface="B Nazanin" pitchFamily="2" charset="-78"/>
              </a:rPr>
              <a:t>C </a:t>
            </a:r>
            <a:r>
              <a:rPr lang="fa-IR" sz="2000" b="1" dirty="0" smtClean="0">
                <a:cs typeface="B Nazanin" pitchFamily="2" charset="-78"/>
              </a:rPr>
              <a:t>ابتدا از نقطه </a:t>
            </a:r>
            <a:r>
              <a:rPr lang="en-US" sz="2000" b="1" dirty="0" smtClean="0">
                <a:cs typeface="B Nazanin" pitchFamily="2" charset="-78"/>
              </a:rPr>
              <a:t>A </a:t>
            </a:r>
            <a:r>
              <a:rPr lang="fa-IR" sz="2000" b="1" dirty="0" smtClean="0">
                <a:cs typeface="B Nazanin" pitchFamily="2" charset="-78"/>
              </a:rPr>
              <a:t>که بر روی پرده تصویر قرار گرفته، بر فرض اینکه ارتفاع شکل 2 سانتیمتر باشد به صورت عمود به اندازه 2 سانتیمتر ارتفاع می دهیم و سپس آن را به نقطه گریز</a:t>
            </a:r>
            <a:r>
              <a:rPr lang="en-US" sz="2000" b="1" dirty="0" smtClean="0">
                <a:cs typeface="B Nazanin" pitchFamily="2" charset="-78"/>
              </a:rPr>
              <a:t>V. P </a:t>
            </a:r>
            <a:r>
              <a:rPr lang="fa-IR" sz="2000" b="1" dirty="0" smtClean="0">
                <a:cs typeface="B Nazanin" pitchFamily="2" charset="-78"/>
              </a:rPr>
              <a:t>وصل می کنیم (طبق شکل). اکنون می دانیم کلیه نقاط موجود بر روی پاره خط </a:t>
            </a:r>
            <a:r>
              <a:rPr lang="en-US" sz="2000" b="1" dirty="0" smtClean="0">
                <a:cs typeface="B Nazanin" pitchFamily="2" charset="-78"/>
              </a:rPr>
              <a:t>AC </a:t>
            </a:r>
            <a:r>
              <a:rPr lang="fa-IR" sz="2000" b="1" dirty="0" smtClean="0">
                <a:cs typeface="B Nazanin" pitchFamily="2" charset="-78"/>
              </a:rPr>
              <a:t>ارتفاعشان از خط وصل شده بالاتر نیست و برای به دست آوردن ارتفاع نقطه </a:t>
            </a:r>
            <a:r>
              <a:rPr lang="en-US" sz="2000" b="1" dirty="0" smtClean="0">
                <a:cs typeface="B Nazanin" pitchFamily="2" charset="-78"/>
              </a:rPr>
              <a:t>C </a:t>
            </a:r>
            <a:r>
              <a:rPr lang="fa-IR" sz="2000" b="1" dirty="0" smtClean="0">
                <a:cs typeface="B Nazanin" pitchFamily="2" charset="-78"/>
              </a:rPr>
              <a:t>کافیست از نقطه </a:t>
            </a:r>
            <a:r>
              <a:rPr lang="en-US" sz="2000" b="1" dirty="0" smtClean="0">
                <a:cs typeface="B Nazanin" pitchFamily="2" charset="-78"/>
              </a:rPr>
              <a:t>C </a:t>
            </a:r>
            <a:r>
              <a:rPr lang="fa-IR" sz="2000" b="1" dirty="0" smtClean="0">
                <a:cs typeface="B Nazanin" pitchFamily="2" charset="-78"/>
              </a:rPr>
              <a:t>به صورت عمود ارتفاعی تا خط ذکر شده ترسیم کنیم طبق شکل زیر.</a:t>
            </a:r>
            <a:endParaRPr lang="fa-IR" sz="2000" b="1" dirty="0">
              <a:cs typeface="B Nazanin" pitchFamily="2" charset="-78"/>
            </a:endParaRPr>
          </a:p>
        </p:txBody>
      </p:sp>
      <p:pic>
        <p:nvPicPr>
          <p:cNvPr id="4" name="66.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8864" y="385762"/>
            <a:ext cx="5574123" cy="4195365"/>
          </a:xfrm>
          <a:prstGeom prst="rect">
            <a:avLst/>
          </a:prstGeom>
        </p:spPr>
      </p:pic>
      <p:pic>
        <p:nvPicPr>
          <p:cNvPr id="5" name="Picture 2" descr="E:\اموزشکده\آرم دانشگاه\آرم دانشگاه.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5802" y="5561856"/>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17043"/>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pic>
        <p:nvPicPr>
          <p:cNvPr id="4" name="Picture 8" descr="https://encrypted-tbn0.gstatic.com/images?q=tbn:ANd9GcRoszV_XcPEUuspbT6R-E-XXnW01prNYPDt5HnYSKca9S81Kaz1"/>
          <p:cNvPicPr>
            <a:picLocks noChangeAspect="1" noChangeArrowheads="1"/>
          </p:cNvPicPr>
          <p:nvPr/>
        </p:nvPicPr>
        <p:blipFill>
          <a:blip r:embed="rId2"/>
          <a:srcRect/>
          <a:stretch>
            <a:fillRect/>
          </a:stretch>
        </p:blipFill>
        <p:spPr bwMode="auto">
          <a:xfrm>
            <a:off x="693576" y="474133"/>
            <a:ext cx="8027437" cy="4622800"/>
          </a:xfrm>
          <a:prstGeom prst="rect">
            <a:avLst/>
          </a:prstGeom>
          <a:noFill/>
        </p:spPr>
      </p:pic>
      <p:sp>
        <p:nvSpPr>
          <p:cNvPr id="6" name="Slide Number Placeholder 5"/>
          <p:cNvSpPr>
            <a:spLocks noGrp="1"/>
          </p:cNvSpPr>
          <p:nvPr>
            <p:ph type="sldNum" sz="quarter" idx="12"/>
          </p:nvPr>
        </p:nvSpPr>
        <p:spPr/>
        <p:txBody>
          <a:bodyPr/>
          <a:lstStyle/>
          <a:p>
            <a:fld id="{ABF3AD39-AC8E-4C5B-834A-F54AB398DC7E}" type="slidenum">
              <a:rPr lang="fa-IR" smtClean="0"/>
              <a:t>2</a:t>
            </a:fld>
            <a:endParaRPr lang="fa-IR"/>
          </a:p>
        </p:txBody>
      </p:sp>
    </p:spTree>
    <p:extLst>
      <p:ext uri="{BB962C8B-B14F-4D97-AF65-F5344CB8AC3E}">
        <p14:creationId xmlns:p14="http://schemas.microsoft.com/office/powerpoint/2010/main" val="332703447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400110"/>
          </a:xfrm>
          <a:prstGeom prst="rect">
            <a:avLst/>
          </a:prstGeom>
          <a:blipFill>
            <a:blip r:embed="rId2"/>
            <a:tile tx="0" ty="0" sx="100000" sy="100000" flip="none" algn="tl"/>
          </a:blipFill>
          <a:ln>
            <a:solidFill>
              <a:srgbClr val="FF0000"/>
            </a:solidFill>
          </a:ln>
        </p:spPr>
        <p:txBody>
          <a:bodyPr wrap="square" rtlCol="0">
            <a:spAutoFit/>
          </a:bodyPr>
          <a:lstStyle/>
          <a:p>
            <a:pPr algn="ctr"/>
            <a:endParaRPr lang="fa-IR" sz="2000" dirty="0">
              <a:solidFill>
                <a:srgbClr val="FFFF00"/>
              </a:solidFill>
              <a:cs typeface="Titr" pitchFamily="2" charset="-78"/>
            </a:endParaRPr>
          </a:p>
        </p:txBody>
      </p:sp>
      <p:sp>
        <p:nvSpPr>
          <p:cNvPr id="22" name="Slide Number Placeholder 6"/>
          <p:cNvSpPr>
            <a:spLocks noGrp="1"/>
          </p:cNvSpPr>
          <p:nvPr>
            <p:ph type="sldNum" sz="quarter" idx="12"/>
          </p:nvPr>
        </p:nvSpPr>
        <p:spPr>
          <a:xfrm>
            <a:off x="8610600" y="6553200"/>
            <a:ext cx="533400" cy="304800"/>
          </a:xfrm>
          <a:solidFill>
            <a:srgbClr val="FFC000"/>
          </a:solidFill>
        </p:spPr>
        <p:txBody>
          <a:bodyPr/>
          <a:lstStyle/>
          <a:p>
            <a:fld id="{5743EA8D-8084-4A12-9B5C-74D46F53D25C}" type="slidenum">
              <a:rPr lang="en-US" smtClean="0">
                <a:cs typeface="2  Titr" pitchFamily="2" charset="-78"/>
              </a:rPr>
              <a:pPr/>
              <a:t>3</a:t>
            </a:fld>
            <a:endParaRPr lang="en-US" dirty="0">
              <a:cs typeface="2  Titr" pitchFamily="2" charset="-78"/>
            </a:endParaRPr>
          </a:p>
        </p:txBody>
      </p:sp>
      <p:pic>
        <p:nvPicPr>
          <p:cNvPr id="2050" name="Picture 2" descr="E:\اموزشکده\آرم دانشگاه\آرم دانشگا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04826"/>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1661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479049"/>
            <a:ext cx="4953000" cy="1138773"/>
          </a:xfrm>
          <a:prstGeom prst="rect">
            <a:avLst/>
          </a:prstGeom>
          <a:noFill/>
        </p:spPr>
        <p:txBody>
          <a:bodyPr wrap="square" rtlCol="0">
            <a:spAutoFit/>
          </a:bodyPr>
          <a:lstStyle/>
          <a:p>
            <a:pPr algn="ctr"/>
            <a:r>
              <a:rPr lang="fa-IR" sz="3600" dirty="0" smtClean="0">
                <a:solidFill>
                  <a:srgbClr val="006600"/>
                </a:solidFill>
                <a:latin typeface="IranNastaliq" pitchFamily="18" charset="0"/>
                <a:cs typeface="Titr" pitchFamily="2" charset="-78"/>
              </a:rPr>
              <a:t>دانشگاه فنی و حرفه ای</a:t>
            </a:r>
          </a:p>
          <a:p>
            <a:pPr algn="ctr"/>
            <a:endParaRPr lang="en-US" sz="3200" b="1" dirty="0">
              <a:solidFill>
                <a:srgbClr val="006600"/>
              </a:solidFill>
              <a:latin typeface="IranNastaliq" pitchFamily="18" charset="0"/>
              <a:cs typeface="Titr" pitchFamily="2" charset="-78"/>
            </a:endParaRPr>
          </a:p>
        </p:txBody>
      </p:sp>
      <p:sp>
        <p:nvSpPr>
          <p:cNvPr id="8" name="Rectangle 1"/>
          <p:cNvSpPr>
            <a:spLocks noChangeArrowheads="1"/>
          </p:cNvSpPr>
          <p:nvPr/>
        </p:nvSpPr>
        <p:spPr bwMode="auto">
          <a:xfrm>
            <a:off x="2695376" y="2524780"/>
            <a:ext cx="381546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FF0000"/>
                </a:solidFill>
                <a:effectLst/>
                <a:latin typeface="Arial" pitchFamily="34" charset="0"/>
                <a:cs typeface="B Titr" pitchFamily="2" charset="-78"/>
              </a:rPr>
              <a:t>درس:</a:t>
            </a:r>
            <a:r>
              <a:rPr kumimoji="0" lang="fa-IR" sz="2800" b="1" i="0" u="none" strike="noStrike" cap="none" normalizeH="0" dirty="0" smtClean="0">
                <a:ln>
                  <a:noFill/>
                </a:ln>
                <a:solidFill>
                  <a:srgbClr val="FF0000"/>
                </a:solidFill>
                <a:effectLst/>
                <a:latin typeface="Arial" pitchFamily="34" charset="0"/>
                <a:cs typeface="B Titr" pitchFamily="2" charset="-78"/>
              </a:rPr>
              <a:t> </a:t>
            </a:r>
            <a:r>
              <a:rPr kumimoji="0" lang="fa-IR" sz="2800" b="1" i="0" u="none" strike="noStrike" cap="none" normalizeH="0" baseline="0" dirty="0" smtClean="0">
                <a:ln>
                  <a:noFill/>
                </a:ln>
                <a:solidFill>
                  <a:srgbClr val="FF0000"/>
                </a:solidFill>
                <a:effectLst/>
                <a:latin typeface="Arial" pitchFamily="34" charset="0"/>
                <a:cs typeface="B Titr" pitchFamily="2" charset="-78"/>
              </a:rPr>
              <a:t>درک و بیان معماری 2</a:t>
            </a:r>
            <a:endParaRPr kumimoji="0" lang="en-US" sz="2800" b="1" i="0" u="none" strike="noStrike" cap="none" normalizeH="0" baseline="0" dirty="0" smtClean="0">
              <a:ln>
                <a:noFill/>
              </a:ln>
              <a:solidFill>
                <a:srgbClr val="FF0000"/>
              </a:solidFill>
              <a:effectLst/>
              <a:latin typeface="Arial" pitchFamily="34" charset="0"/>
              <a:cs typeface="B Titr" pitchFamily="2" charset="-78"/>
            </a:endParaRPr>
          </a:p>
        </p:txBody>
      </p:sp>
      <p:sp>
        <p:nvSpPr>
          <p:cNvPr id="9" name="Rectangle 8"/>
          <p:cNvSpPr/>
          <p:nvPr/>
        </p:nvSpPr>
        <p:spPr>
          <a:xfrm>
            <a:off x="3217805" y="1219200"/>
            <a:ext cx="2725426" cy="307777"/>
          </a:xfrm>
          <a:prstGeom prst="rect">
            <a:avLst/>
          </a:prstGeom>
        </p:spPr>
        <p:txBody>
          <a:bodyPr wrap="none">
            <a:spAutoFit/>
          </a:bodyPr>
          <a:lstStyle/>
          <a:p>
            <a:pPr algn="ctr"/>
            <a:r>
              <a:rPr lang="fa-IR" sz="1400" dirty="0" smtClean="0">
                <a:cs typeface="Titr" pitchFamily="2" charset="-78"/>
              </a:rPr>
              <a:t>آموزشکده فنی و حرفه ای پسران اردبیل</a:t>
            </a:r>
            <a:endParaRPr lang="en-US" sz="1400" dirty="0">
              <a:cs typeface="Titr" pitchFamily="2" charset="-78"/>
            </a:endParaRPr>
          </a:p>
        </p:txBody>
      </p:sp>
      <p:sp>
        <p:nvSpPr>
          <p:cNvPr id="15" name="Rectangle 1"/>
          <p:cNvSpPr>
            <a:spLocks noChangeArrowheads="1"/>
          </p:cNvSpPr>
          <p:nvPr/>
        </p:nvSpPr>
        <p:spPr bwMode="auto">
          <a:xfrm>
            <a:off x="3604930" y="1676400"/>
            <a:ext cx="2089033" cy="70788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all"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جلسه: اول</a:t>
            </a:r>
            <a:endParaRPr kumimoji="0" lang="en-US" sz="4000" b="1" i="0" u="none" strike="noStrike" cap="all"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cs typeface="B Titr" pitchFamily="2" charset="-78"/>
            </a:endParaRPr>
          </a:p>
        </p:txBody>
      </p:sp>
      <p:sp>
        <p:nvSpPr>
          <p:cNvPr id="2" name="Rectangle 1"/>
          <p:cNvSpPr/>
          <p:nvPr/>
        </p:nvSpPr>
        <p:spPr>
          <a:xfrm>
            <a:off x="2286000" y="3048000"/>
            <a:ext cx="4572000" cy="3416320"/>
          </a:xfrm>
          <a:prstGeom prst="rect">
            <a:avLst/>
          </a:prstGeom>
        </p:spPr>
        <p:txBody>
          <a:bodyPr>
            <a:spAutoFit/>
          </a:bodyPr>
          <a:lstStyle/>
          <a:p>
            <a:pPr algn="ctr" rtl="1">
              <a:lnSpc>
                <a:spcPct val="200000"/>
              </a:lnSpc>
            </a:pPr>
            <a:r>
              <a:rPr lang="fa-IR" dirty="0">
                <a:solidFill>
                  <a:srgbClr val="7030A0"/>
                </a:solidFill>
                <a:cs typeface="B Titr" pitchFamily="2" charset="-78"/>
              </a:rPr>
              <a:t>رشته: </a:t>
            </a:r>
            <a:r>
              <a:rPr lang="fa-IR" dirty="0" smtClean="0">
                <a:solidFill>
                  <a:srgbClr val="7030A0"/>
                </a:solidFill>
                <a:cs typeface="B Titr" pitchFamily="2" charset="-78"/>
              </a:rPr>
              <a:t>معماری</a:t>
            </a:r>
            <a:endParaRPr lang="fa-IR" dirty="0">
              <a:solidFill>
                <a:srgbClr val="7030A0"/>
              </a:solidFill>
              <a:cs typeface="B Titr" pitchFamily="2" charset="-78"/>
            </a:endParaRPr>
          </a:p>
          <a:p>
            <a:pPr algn="ctr" rtl="1">
              <a:lnSpc>
                <a:spcPct val="200000"/>
              </a:lnSpc>
            </a:pPr>
            <a:r>
              <a:rPr lang="fa-IR" dirty="0">
                <a:solidFill>
                  <a:srgbClr val="FF0000"/>
                </a:solidFill>
                <a:cs typeface="B Titr" pitchFamily="2" charset="-78"/>
              </a:rPr>
              <a:t>مقطع: </a:t>
            </a:r>
            <a:r>
              <a:rPr lang="fa-IR" dirty="0" smtClean="0">
                <a:solidFill>
                  <a:srgbClr val="FF0000"/>
                </a:solidFill>
                <a:cs typeface="B Titr" pitchFamily="2" charset="-78"/>
              </a:rPr>
              <a:t>کاردانی</a:t>
            </a:r>
            <a:endParaRPr lang="fa-IR" dirty="0">
              <a:solidFill>
                <a:srgbClr val="FF0000"/>
              </a:solidFill>
              <a:cs typeface="B Titr" pitchFamily="2" charset="-78"/>
            </a:endParaRPr>
          </a:p>
          <a:p>
            <a:pPr algn="ctr" rtl="1">
              <a:lnSpc>
                <a:spcPct val="200000"/>
              </a:lnSpc>
            </a:pPr>
            <a:r>
              <a:rPr lang="fa-IR" dirty="0" smtClean="0">
                <a:solidFill>
                  <a:schemeClr val="tx2"/>
                </a:solidFill>
                <a:cs typeface="B Titr" pitchFamily="2" charset="-78"/>
              </a:rPr>
              <a:t>ترم:982</a:t>
            </a:r>
          </a:p>
          <a:p>
            <a:pPr algn="ctr">
              <a:lnSpc>
                <a:spcPct val="200000"/>
              </a:lnSpc>
            </a:pPr>
            <a:r>
              <a:rPr lang="fa-IR" dirty="0" smtClean="0">
                <a:solidFill>
                  <a:schemeClr val="tx2"/>
                </a:solidFill>
                <a:cs typeface="B Titr" pitchFamily="2" charset="-78"/>
              </a:rPr>
              <a:t>موضوع : پرسپکتیو داخلی یک نقطه ای</a:t>
            </a:r>
            <a:endParaRPr lang="fa-IR" dirty="0">
              <a:solidFill>
                <a:schemeClr val="tx2"/>
              </a:solidFill>
              <a:cs typeface="B Titr" pitchFamily="2" charset="-78"/>
            </a:endParaRPr>
          </a:p>
          <a:p>
            <a:pPr algn="ctr" rtl="1">
              <a:lnSpc>
                <a:spcPct val="200000"/>
              </a:lnSpc>
            </a:pPr>
            <a:r>
              <a:rPr lang="fa-IR" dirty="0" smtClean="0">
                <a:solidFill>
                  <a:schemeClr val="tx2"/>
                </a:solidFill>
                <a:cs typeface="B Titr" pitchFamily="2" charset="-78"/>
              </a:rPr>
              <a:t>استاد</a:t>
            </a:r>
            <a:r>
              <a:rPr lang="fa-IR" dirty="0">
                <a:solidFill>
                  <a:schemeClr val="tx2"/>
                </a:solidFill>
                <a:cs typeface="B Titr" pitchFamily="2" charset="-78"/>
              </a:rPr>
              <a:t>: </a:t>
            </a:r>
            <a:r>
              <a:rPr lang="fa-IR" dirty="0" smtClean="0">
                <a:solidFill>
                  <a:schemeClr val="tx2"/>
                </a:solidFill>
                <a:cs typeface="B Titr" pitchFamily="2" charset="-78"/>
              </a:rPr>
              <a:t>سلیم صفریان </a:t>
            </a:r>
            <a:endParaRPr lang="fa-IR" dirty="0">
              <a:solidFill>
                <a:schemeClr val="tx2"/>
              </a:solidFill>
              <a:cs typeface="B Titr" pitchFamily="2" charset="-78"/>
            </a:endParaRPr>
          </a:p>
          <a:p>
            <a:pPr algn="ctr" rtl="1">
              <a:lnSpc>
                <a:spcPct val="200000"/>
              </a:lnSpc>
            </a:pPr>
            <a:r>
              <a:rPr lang="fa-IR" dirty="0" smtClean="0">
                <a:solidFill>
                  <a:schemeClr val="tx2"/>
                </a:solidFill>
                <a:cs typeface="B Titr" pitchFamily="2" charset="-78"/>
              </a:rPr>
              <a:t>فروردین   </a:t>
            </a:r>
            <a:r>
              <a:rPr lang="fa-IR" dirty="0">
                <a:solidFill>
                  <a:schemeClr val="tx2"/>
                </a:solidFill>
                <a:cs typeface="B Titr" pitchFamily="2" charset="-78"/>
              </a:rPr>
              <a:t>ماه </a:t>
            </a:r>
            <a:r>
              <a:rPr lang="fa-IR" dirty="0" smtClean="0">
                <a:solidFill>
                  <a:schemeClr val="tx2"/>
                </a:solidFill>
                <a:cs typeface="B Titr" pitchFamily="2" charset="-78"/>
              </a:rPr>
              <a:t> 1399</a:t>
            </a:r>
            <a:endParaRPr lang="fa-IR" dirty="0"/>
          </a:p>
        </p:txBody>
      </p:sp>
      <p:sp>
        <p:nvSpPr>
          <p:cNvPr id="22" name="Slide Number Placeholder 6"/>
          <p:cNvSpPr>
            <a:spLocks noGrp="1"/>
          </p:cNvSpPr>
          <p:nvPr>
            <p:ph type="sldNum" sz="quarter" idx="12"/>
          </p:nvPr>
        </p:nvSpPr>
        <p:spPr>
          <a:xfrm>
            <a:off x="8610600" y="6553200"/>
            <a:ext cx="533400" cy="304800"/>
          </a:xfrm>
          <a:solidFill>
            <a:srgbClr val="FFC000"/>
          </a:solidFill>
        </p:spPr>
        <p:txBody>
          <a:bodyPr/>
          <a:lstStyle/>
          <a:p>
            <a:fld id="{5743EA8D-8084-4A12-9B5C-74D46F53D25C}" type="slidenum">
              <a:rPr lang="en-US" smtClean="0">
                <a:cs typeface="2  Titr" pitchFamily="2" charset="-78"/>
              </a:rPr>
              <a:pPr/>
              <a:t>4</a:t>
            </a:fld>
            <a:endParaRPr lang="en-US" dirty="0">
              <a:cs typeface="2  Titr" pitchFamily="2" charset="-78"/>
            </a:endParaRPr>
          </a:p>
        </p:txBody>
      </p:sp>
      <p:pic>
        <p:nvPicPr>
          <p:cNvPr id="16" name="Picture 2" descr="E:\اموزشکده\آرم دانشگاه\آرم دانشگاه.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6" y="666423"/>
            <a:ext cx="2019954" cy="20199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 y="6510338"/>
            <a:ext cx="6797675"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5878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824"/>
            <a:ext cx="8352928" cy="4524315"/>
          </a:xfrm>
          <a:prstGeom prst="rect">
            <a:avLst/>
          </a:prstGeom>
        </p:spPr>
        <p:txBody>
          <a:bodyPr wrap="square">
            <a:spAutoFit/>
          </a:bodyPr>
          <a:lstStyle/>
          <a:p>
            <a:r>
              <a:rPr lang="fa-IR" sz="3600" dirty="0" smtClean="0">
                <a:cs typeface="B Nazanin" pitchFamily="2" charset="-78"/>
              </a:rPr>
              <a:t>همانطور که می دانید </a:t>
            </a:r>
            <a:r>
              <a:rPr lang="fa-IR" sz="3600" b="1" dirty="0" smtClean="0">
                <a:cs typeface="B Nazanin" pitchFamily="2" charset="-78"/>
                <a:hlinkClick r:id="rId2" tooltip=" پرسپكتيو"/>
              </a:rPr>
              <a:t>پرسپكتيو</a:t>
            </a:r>
            <a:r>
              <a:rPr lang="fa-IR" sz="3600" dirty="0" smtClean="0">
                <a:cs typeface="B Nazanin" pitchFamily="2" charset="-78"/>
              </a:rPr>
              <a:t> عبارت است از نشان دادن تصوير يك جسم بر روي يك صفحه بنام صفحه تصوير . </a:t>
            </a:r>
            <a:r>
              <a:rPr lang="fa-IR" sz="3600" b="1" dirty="0" smtClean="0">
                <a:cs typeface="B Nazanin" pitchFamily="2" charset="-78"/>
                <a:hlinkClick r:id="rId2" tooltip=" پرسپكتيو"/>
              </a:rPr>
              <a:t>پرسپكتيو</a:t>
            </a:r>
            <a:r>
              <a:rPr lang="fa-IR" sz="3600" dirty="0" smtClean="0">
                <a:cs typeface="B Nazanin" pitchFamily="2" charset="-78"/>
              </a:rPr>
              <a:t> تنها تصويري است كه چشم انسان آنرا به عنوان واقعيت قبول مي كند در واقع پرسپكتيو فضاي سه بعدي را روي سطح دوبعدي ايجاد كرده و عمق اجسام را نشان مي دهد . </a:t>
            </a:r>
          </a:p>
          <a:p>
            <a:r>
              <a:rPr lang="fa-IR" sz="3600" dirty="0" smtClean="0">
                <a:cs typeface="B Nazanin" pitchFamily="2" charset="-78"/>
              </a:rPr>
              <a:t>در </a:t>
            </a:r>
            <a:r>
              <a:rPr lang="fa-IR" sz="3600" b="1" dirty="0" smtClean="0">
                <a:cs typeface="B Nazanin" pitchFamily="2" charset="-78"/>
                <a:hlinkClick r:id="rId3" tooltip="طراحی معماری"/>
              </a:rPr>
              <a:t>طراحی معماری</a:t>
            </a:r>
            <a:r>
              <a:rPr lang="fa-IR" sz="3600" dirty="0" smtClean="0">
                <a:cs typeface="B Nazanin" pitchFamily="2" charset="-78"/>
              </a:rPr>
              <a:t> </a:t>
            </a:r>
            <a:r>
              <a:rPr lang="fa-IR" sz="3600" dirty="0" smtClean="0">
                <a:cs typeface="B Nazanin" pitchFamily="2" charset="-78"/>
                <a:hlinkClick r:id="rId2" tooltip=" پرسپكتيو داخلی"/>
              </a:rPr>
              <a:t>پرسپکتیو داخلی</a:t>
            </a:r>
            <a:r>
              <a:rPr lang="fa-IR" sz="3600" dirty="0" smtClean="0">
                <a:cs typeface="B Nazanin" pitchFamily="2" charset="-78"/>
              </a:rPr>
              <a:t> و خارجی از مهمترین قسمت های هر طرح بشمار می آیند. </a:t>
            </a:r>
            <a:endParaRPr lang="fa-IR" sz="3600" dirty="0">
              <a:cs typeface="B Nazanin" pitchFamily="2" charset="-78"/>
            </a:endParaRPr>
          </a:p>
        </p:txBody>
      </p:sp>
      <p:sp>
        <p:nvSpPr>
          <p:cNvPr id="3" name="Rectangle 2"/>
          <p:cNvSpPr/>
          <p:nvPr/>
        </p:nvSpPr>
        <p:spPr>
          <a:xfrm>
            <a:off x="2541045" y="260648"/>
            <a:ext cx="4687502" cy="1034899"/>
          </a:xfrm>
          <a:prstGeom prst="rect">
            <a:avLst/>
          </a:prstGeom>
        </p:spPr>
        <p:txBody>
          <a:bodyPr wrap="none">
            <a:spAutoFit/>
          </a:bodyPr>
          <a:lstStyle/>
          <a:p>
            <a:pPr algn="ctr">
              <a:lnSpc>
                <a:spcPct val="200000"/>
              </a:lnSpc>
            </a:pPr>
            <a:r>
              <a:rPr lang="fa-IR" sz="3500" dirty="0" smtClean="0">
                <a:solidFill>
                  <a:schemeClr val="tx2"/>
                </a:solidFill>
                <a:cs typeface="B Titr" pitchFamily="2" charset="-78"/>
              </a:rPr>
              <a:t>پرسپکتیو داخلی یک نقطه ای</a:t>
            </a:r>
            <a:endParaRPr lang="fa-IR" sz="3500" dirty="0">
              <a:solidFill>
                <a:schemeClr val="tx2"/>
              </a:solidFill>
              <a:cs typeface="B Titr" pitchFamily="2" charset="-78"/>
            </a:endParaRPr>
          </a:p>
        </p:txBody>
      </p:sp>
      <p:sp>
        <p:nvSpPr>
          <p:cNvPr id="4" name="Slide Number Placeholder 3"/>
          <p:cNvSpPr>
            <a:spLocks noGrp="1"/>
          </p:cNvSpPr>
          <p:nvPr>
            <p:ph type="sldNum" sz="quarter" idx="12"/>
          </p:nvPr>
        </p:nvSpPr>
        <p:spPr/>
        <p:txBody>
          <a:bodyPr/>
          <a:lstStyle/>
          <a:p>
            <a:fld id="{ABF3AD39-AC8E-4C5B-834A-F54AB398DC7E}" type="slidenum">
              <a:rPr lang="fa-IR" smtClean="0"/>
              <a:t>5</a:t>
            </a:fld>
            <a:endParaRPr lang="fa-IR"/>
          </a:p>
        </p:txBody>
      </p:sp>
      <p:pic>
        <p:nvPicPr>
          <p:cNvPr id="5" name="Picture 2" descr="E:\اموزشکده\آرم دانشگاه\آرم دانشگاه.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61" y="-168549"/>
            <a:ext cx="2019954" cy="20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5394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63" y="1196752"/>
            <a:ext cx="8176371" cy="5516116"/>
          </a:xfrm>
          <a:prstGeom prst="rect">
            <a:avLst/>
          </a:prstGeom>
        </p:spPr>
      </p:pic>
      <p:sp>
        <p:nvSpPr>
          <p:cNvPr id="3" name="Slide Number Placeholder 2"/>
          <p:cNvSpPr>
            <a:spLocks noGrp="1"/>
          </p:cNvSpPr>
          <p:nvPr>
            <p:ph type="sldNum" sz="quarter" idx="12"/>
          </p:nvPr>
        </p:nvSpPr>
        <p:spPr/>
        <p:txBody>
          <a:bodyPr/>
          <a:lstStyle/>
          <a:p>
            <a:fld id="{ABF3AD39-AC8E-4C5B-834A-F54AB398DC7E}" type="slidenum">
              <a:rPr lang="fa-IR" smtClean="0"/>
              <a:t>6</a:t>
            </a:fld>
            <a:endParaRPr lang="fa-IR"/>
          </a:p>
        </p:txBody>
      </p:sp>
      <p:pic>
        <p:nvPicPr>
          <p:cNvPr id="4" name="Picture 2" descr="E:\اموزشکده\آرم دانشگاه\آرم دانشگاه.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0"/>
            <a:ext cx="1340768"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064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350" y="332656"/>
            <a:ext cx="7281050" cy="553998"/>
          </a:xfrm>
          <a:prstGeom prst="rect">
            <a:avLst/>
          </a:prstGeom>
        </p:spPr>
        <p:txBody>
          <a:bodyPr wrap="square">
            <a:spAutoFit/>
          </a:bodyPr>
          <a:lstStyle/>
          <a:p>
            <a:pPr marL="514350" indent="-514350">
              <a:buFont typeface="Wingdings" pitchFamily="2" charset="2"/>
              <a:buChar char="v"/>
            </a:pPr>
            <a:r>
              <a:rPr lang="fa-IR" sz="3000" dirty="0" smtClean="0">
                <a:cs typeface="B Nazanin" pitchFamily="2" charset="-78"/>
              </a:rPr>
              <a:t>رسم پرسپکتیو یک نقطه ای از روی نمای جسم</a:t>
            </a:r>
          </a:p>
        </p:txBody>
      </p:sp>
      <p:sp>
        <p:nvSpPr>
          <p:cNvPr id="3" name="Rectangle 2"/>
          <p:cNvSpPr/>
          <p:nvPr/>
        </p:nvSpPr>
        <p:spPr>
          <a:xfrm>
            <a:off x="323528" y="1124745"/>
            <a:ext cx="8136904" cy="5509200"/>
          </a:xfrm>
          <a:prstGeom prst="rect">
            <a:avLst/>
          </a:prstGeom>
        </p:spPr>
        <p:txBody>
          <a:bodyPr wrap="square">
            <a:spAutoFit/>
          </a:bodyPr>
          <a:lstStyle/>
          <a:p>
            <a:r>
              <a:rPr lang="fa-IR" sz="3200" dirty="0" smtClean="0">
                <a:solidFill>
                  <a:schemeClr val="bg2">
                    <a:lumMod val="10000"/>
                  </a:schemeClr>
                </a:solidFill>
                <a:cs typeface="B Nazanin" pitchFamily="2" charset="-78"/>
              </a:rPr>
              <a:t>اگر دوربین عکاسی را کاملا عمود بر زمین و موازی با ضلع روبرویی یک ساختمان قرار دهیم و یک عکس بگیریم، نتیجه به دست آمده یک تصویر با پرسپکتیو یک نقطه ای می شود. یعنی همه دیوارها و ضلع های ساختمان به سمت یک نقطه حرکت می کنند. به معنای دیگر محور ایکس </a:t>
            </a:r>
            <a:r>
              <a:rPr lang="en-US" sz="3200" dirty="0" smtClean="0">
                <a:solidFill>
                  <a:schemeClr val="bg2">
                    <a:lumMod val="10000"/>
                  </a:schemeClr>
                </a:solidFill>
                <a:cs typeface="B Nazanin" pitchFamily="2" charset="-78"/>
              </a:rPr>
              <a:t>X </a:t>
            </a:r>
            <a:r>
              <a:rPr lang="fa-IR" sz="3200" dirty="0" smtClean="0">
                <a:solidFill>
                  <a:schemeClr val="bg2">
                    <a:lumMod val="10000"/>
                  </a:schemeClr>
                </a:solidFill>
                <a:cs typeface="B Nazanin" pitchFamily="2" charset="-78"/>
              </a:rPr>
              <a:t>ساختمان موازی با صفحه دوربین عکاسی و محور </a:t>
            </a:r>
            <a:r>
              <a:rPr lang="en-US" sz="3200" dirty="0" smtClean="0">
                <a:solidFill>
                  <a:schemeClr val="bg2">
                    <a:lumMod val="10000"/>
                  </a:schemeClr>
                </a:solidFill>
                <a:cs typeface="B Nazanin" pitchFamily="2" charset="-78"/>
              </a:rPr>
              <a:t>Z </a:t>
            </a:r>
            <a:r>
              <a:rPr lang="fa-IR" sz="3200" dirty="0" smtClean="0">
                <a:solidFill>
                  <a:schemeClr val="bg2">
                    <a:lumMod val="10000"/>
                  </a:schemeClr>
                </a:solidFill>
                <a:cs typeface="B Nazanin" pitchFamily="2" charset="-78"/>
              </a:rPr>
              <a:t>که همان ارتفاع ساختمان است نیز موازی با صفحه دوربین عکاسی هستند و تنها محوری که صفحه دوربین را قطع می کند و به سمت ما می آید یا به اصطلاح از ما دور می شود و به سمت نقطه گریز میرود محور </a:t>
            </a:r>
            <a:r>
              <a:rPr lang="en-US" sz="3200" dirty="0" smtClean="0">
                <a:solidFill>
                  <a:schemeClr val="bg2">
                    <a:lumMod val="10000"/>
                  </a:schemeClr>
                </a:solidFill>
                <a:cs typeface="B Nazanin" pitchFamily="2" charset="-78"/>
              </a:rPr>
              <a:t>Y </a:t>
            </a:r>
            <a:r>
              <a:rPr lang="fa-IR" sz="3200" dirty="0" smtClean="0">
                <a:solidFill>
                  <a:schemeClr val="bg2">
                    <a:lumMod val="10000"/>
                  </a:schemeClr>
                </a:solidFill>
                <a:cs typeface="B Nazanin" pitchFamily="2" charset="-78"/>
              </a:rPr>
              <a:t>است به همین دلیل به این نوع پرسپکتیو، پرسپکتیو یک نقطه ای می گویند؛ زیرا همه اجزای در راستای محور </a:t>
            </a:r>
            <a:r>
              <a:rPr lang="en-US" sz="3200" dirty="0" smtClean="0">
                <a:solidFill>
                  <a:schemeClr val="bg2">
                    <a:lumMod val="10000"/>
                  </a:schemeClr>
                </a:solidFill>
                <a:cs typeface="B Nazanin" pitchFamily="2" charset="-78"/>
              </a:rPr>
              <a:t>Y </a:t>
            </a:r>
            <a:r>
              <a:rPr lang="fa-IR" sz="3200" dirty="0" smtClean="0">
                <a:solidFill>
                  <a:schemeClr val="bg2">
                    <a:lumMod val="10000"/>
                  </a:schemeClr>
                </a:solidFill>
                <a:cs typeface="B Nazanin" pitchFamily="2" charset="-78"/>
              </a:rPr>
              <a:t>به سمت یک نقطه می روند.</a:t>
            </a:r>
            <a:endParaRPr lang="fa-IR" sz="3200" dirty="0">
              <a:solidFill>
                <a:schemeClr val="bg2">
                  <a:lumMod val="10000"/>
                </a:schemeClr>
              </a:solidFill>
              <a:cs typeface="B Nazanin" pitchFamily="2" charset="-78"/>
            </a:endParaRPr>
          </a:p>
        </p:txBody>
      </p:sp>
      <p:sp>
        <p:nvSpPr>
          <p:cNvPr id="4" name="Slide Number Placeholder 3"/>
          <p:cNvSpPr>
            <a:spLocks noGrp="1"/>
          </p:cNvSpPr>
          <p:nvPr>
            <p:ph type="sldNum" sz="quarter" idx="12"/>
          </p:nvPr>
        </p:nvSpPr>
        <p:spPr/>
        <p:txBody>
          <a:bodyPr/>
          <a:lstStyle/>
          <a:p>
            <a:fld id="{ABF3AD39-AC8E-4C5B-834A-F54AB398DC7E}" type="slidenum">
              <a:rPr lang="fa-IR" smtClean="0"/>
              <a:t>7</a:t>
            </a:fld>
            <a:endParaRPr lang="fa-IR"/>
          </a:p>
        </p:txBody>
      </p:sp>
      <p:pic>
        <p:nvPicPr>
          <p:cNvPr id="5" name="Picture 2" descr="E:\اموزشکده\آرم دانشگاه\آرم دانشگاه.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460" y="111141"/>
            <a:ext cx="1178401" cy="117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157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5089" y="51191"/>
            <a:ext cx="3288080" cy="369332"/>
          </a:xfrm>
          <a:prstGeom prst="rect">
            <a:avLst/>
          </a:prstGeom>
        </p:spPr>
        <p:txBody>
          <a:bodyPr wrap="none">
            <a:spAutoFit/>
          </a:bodyPr>
          <a:lstStyle/>
          <a:p>
            <a:r>
              <a:rPr lang="fa-IR" b="1" dirty="0" smtClean="0">
                <a:solidFill>
                  <a:srgbClr val="FF0000"/>
                </a:solidFill>
                <a:cs typeface="B Nazanin" pitchFamily="2" charset="-78"/>
              </a:rPr>
              <a:t>ابتدا به تعریف چند اصطلاح می پردازیم:</a:t>
            </a:r>
            <a:endParaRPr lang="fa-IR" b="1" dirty="0">
              <a:solidFill>
                <a:srgbClr val="FF0000"/>
              </a:solidFill>
              <a:cs typeface="B Nazanin" pitchFamily="2" charset="-78"/>
            </a:endParaRPr>
          </a:p>
        </p:txBody>
      </p:sp>
      <p:sp>
        <p:nvSpPr>
          <p:cNvPr id="3" name="Rectangle 2"/>
          <p:cNvSpPr/>
          <p:nvPr/>
        </p:nvSpPr>
        <p:spPr>
          <a:xfrm>
            <a:off x="539552" y="0"/>
            <a:ext cx="4572000" cy="1477328"/>
          </a:xfrm>
          <a:prstGeom prst="rect">
            <a:avLst/>
          </a:prstGeom>
        </p:spPr>
        <p:txBody>
          <a:bodyPr>
            <a:spAutoFit/>
          </a:bodyPr>
          <a:lstStyle/>
          <a:p>
            <a:r>
              <a:rPr lang="en-US" b="1" dirty="0" err="1" smtClean="0">
                <a:solidFill>
                  <a:srgbClr val="FF0000"/>
                </a:solidFill>
                <a:cs typeface="B Nazanin" pitchFamily="2" charset="-78"/>
              </a:rPr>
              <a:t>p.p</a:t>
            </a:r>
            <a:r>
              <a:rPr lang="en-US" b="1" dirty="0" smtClean="0">
                <a:solidFill>
                  <a:srgbClr val="FF0000"/>
                </a:solidFill>
                <a:cs typeface="B Nazanin" pitchFamily="2" charset="-78"/>
              </a:rPr>
              <a:t>: </a:t>
            </a:r>
            <a:r>
              <a:rPr lang="fa-IR" b="1" dirty="0" smtClean="0">
                <a:solidFill>
                  <a:srgbClr val="FF0000"/>
                </a:solidFill>
                <a:cs typeface="B Nazanin" pitchFamily="2" charset="-78"/>
              </a:rPr>
              <a:t>پرده تصویر</a:t>
            </a:r>
            <a:br>
              <a:rPr lang="fa-IR" b="1" dirty="0" smtClean="0">
                <a:solidFill>
                  <a:srgbClr val="FF0000"/>
                </a:solidFill>
                <a:cs typeface="B Nazanin" pitchFamily="2" charset="-78"/>
              </a:rPr>
            </a:br>
            <a:r>
              <a:rPr lang="fa-IR" b="1" dirty="0" smtClean="0">
                <a:solidFill>
                  <a:srgbClr val="FF0000"/>
                </a:solidFill>
                <a:cs typeface="B Nazanin" pitchFamily="2" charset="-78"/>
              </a:rPr>
              <a:t>خط </a:t>
            </a:r>
            <a:r>
              <a:rPr lang="en-US" b="1" dirty="0" smtClean="0">
                <a:solidFill>
                  <a:srgbClr val="FF0000"/>
                </a:solidFill>
                <a:cs typeface="B Nazanin" pitchFamily="2" charset="-78"/>
              </a:rPr>
              <a:t>HL: </a:t>
            </a:r>
            <a:r>
              <a:rPr lang="fa-IR" b="1" dirty="0" smtClean="0">
                <a:solidFill>
                  <a:srgbClr val="FF0000"/>
                </a:solidFill>
                <a:cs typeface="B Nazanin" pitchFamily="2" charset="-78"/>
              </a:rPr>
              <a:t>خط افق</a:t>
            </a:r>
            <a:br>
              <a:rPr lang="fa-IR" b="1" dirty="0" smtClean="0">
                <a:solidFill>
                  <a:srgbClr val="FF0000"/>
                </a:solidFill>
                <a:cs typeface="B Nazanin" pitchFamily="2" charset="-78"/>
              </a:rPr>
            </a:br>
            <a:r>
              <a:rPr lang="en-US" b="1" dirty="0" smtClean="0">
                <a:solidFill>
                  <a:srgbClr val="FF0000"/>
                </a:solidFill>
                <a:cs typeface="B Nazanin" pitchFamily="2" charset="-78"/>
              </a:rPr>
              <a:t>GL: </a:t>
            </a:r>
            <a:r>
              <a:rPr lang="fa-IR" b="1" dirty="0" smtClean="0">
                <a:solidFill>
                  <a:srgbClr val="FF0000"/>
                </a:solidFill>
                <a:cs typeface="B Nazanin" pitchFamily="2" charset="-78"/>
              </a:rPr>
              <a:t>خط زمین</a:t>
            </a:r>
            <a:br>
              <a:rPr lang="fa-IR" b="1" dirty="0" smtClean="0">
                <a:solidFill>
                  <a:srgbClr val="FF0000"/>
                </a:solidFill>
                <a:cs typeface="B Nazanin" pitchFamily="2" charset="-78"/>
              </a:rPr>
            </a:br>
            <a:r>
              <a:rPr lang="fa-IR" b="1" dirty="0" smtClean="0">
                <a:solidFill>
                  <a:srgbClr val="FF0000"/>
                </a:solidFill>
                <a:cs typeface="B Nazanin" pitchFamily="2" charset="-78"/>
              </a:rPr>
              <a:t>نقطه </a:t>
            </a:r>
            <a:r>
              <a:rPr lang="en-US" b="1" dirty="0" err="1" smtClean="0">
                <a:solidFill>
                  <a:srgbClr val="FF0000"/>
                </a:solidFill>
                <a:cs typeface="B Nazanin" pitchFamily="2" charset="-78"/>
              </a:rPr>
              <a:t>sp</a:t>
            </a:r>
            <a:r>
              <a:rPr lang="en-US" b="1" dirty="0" smtClean="0">
                <a:solidFill>
                  <a:srgbClr val="FF0000"/>
                </a:solidFill>
                <a:cs typeface="B Nazanin" pitchFamily="2" charset="-78"/>
              </a:rPr>
              <a:t>: </a:t>
            </a:r>
            <a:r>
              <a:rPr lang="fa-IR" b="1" dirty="0" smtClean="0">
                <a:solidFill>
                  <a:srgbClr val="FF0000"/>
                </a:solidFill>
                <a:cs typeface="B Nazanin" pitchFamily="2" charset="-78"/>
              </a:rPr>
              <a:t>چشم ناظر</a:t>
            </a:r>
            <a:br>
              <a:rPr lang="fa-IR" b="1" dirty="0" smtClean="0">
                <a:solidFill>
                  <a:srgbClr val="FF0000"/>
                </a:solidFill>
                <a:cs typeface="B Nazanin" pitchFamily="2" charset="-78"/>
              </a:rPr>
            </a:br>
            <a:r>
              <a:rPr lang="fa-IR" b="1" dirty="0" smtClean="0">
                <a:solidFill>
                  <a:srgbClr val="FF0000"/>
                </a:solidFill>
                <a:cs typeface="B Nazanin" pitchFamily="2" charset="-78"/>
              </a:rPr>
              <a:t>نقطه </a:t>
            </a:r>
            <a:r>
              <a:rPr lang="en-US" b="1" dirty="0" err="1" smtClean="0">
                <a:solidFill>
                  <a:srgbClr val="FF0000"/>
                </a:solidFill>
                <a:cs typeface="B Nazanin" pitchFamily="2" charset="-78"/>
              </a:rPr>
              <a:t>vp</a:t>
            </a:r>
            <a:r>
              <a:rPr lang="en-US" b="1" dirty="0" smtClean="0">
                <a:solidFill>
                  <a:srgbClr val="FF0000"/>
                </a:solidFill>
                <a:cs typeface="B Nazanin" pitchFamily="2" charset="-78"/>
              </a:rPr>
              <a:t>: </a:t>
            </a:r>
            <a:r>
              <a:rPr lang="fa-IR" b="1" dirty="0" smtClean="0">
                <a:solidFill>
                  <a:srgbClr val="FF0000"/>
                </a:solidFill>
                <a:cs typeface="B Nazanin" pitchFamily="2" charset="-78"/>
              </a:rPr>
              <a:t>نقطه گریز</a:t>
            </a:r>
            <a:endParaRPr lang="fa-IR" b="1" dirty="0">
              <a:solidFill>
                <a:srgbClr val="FF0000"/>
              </a:solidFill>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7328"/>
            <a:ext cx="5770581" cy="4327936"/>
          </a:xfrm>
          <a:prstGeom prst="rect">
            <a:avLst/>
          </a:prstGeom>
        </p:spPr>
      </p:pic>
      <p:sp>
        <p:nvSpPr>
          <p:cNvPr id="5" name="Slide Number Placeholder 4"/>
          <p:cNvSpPr>
            <a:spLocks noGrp="1"/>
          </p:cNvSpPr>
          <p:nvPr>
            <p:ph type="sldNum" sz="quarter" idx="12"/>
          </p:nvPr>
        </p:nvSpPr>
        <p:spPr>
          <a:xfrm>
            <a:off x="-527248" y="6347599"/>
            <a:ext cx="2133600" cy="365125"/>
          </a:xfrm>
        </p:spPr>
        <p:txBody>
          <a:bodyPr/>
          <a:lstStyle/>
          <a:p>
            <a:fld id="{ABF3AD39-AC8E-4C5B-834A-F54AB398DC7E}" type="slidenum">
              <a:rPr lang="fa-IR" sz="2000" b="1" smtClean="0"/>
              <a:t>8</a:t>
            </a:fld>
            <a:endParaRPr lang="fa-IR" sz="2000" b="1" dirty="0"/>
          </a:p>
        </p:txBody>
      </p:sp>
      <p:sp>
        <p:nvSpPr>
          <p:cNvPr id="6" name="Rectangle 5"/>
          <p:cNvSpPr/>
          <p:nvPr/>
        </p:nvSpPr>
        <p:spPr>
          <a:xfrm>
            <a:off x="5888755" y="796480"/>
            <a:ext cx="3267236" cy="6247864"/>
          </a:xfrm>
          <a:prstGeom prst="rect">
            <a:avLst/>
          </a:prstGeom>
        </p:spPr>
        <p:txBody>
          <a:bodyPr wrap="square">
            <a:spAutoFit/>
          </a:bodyPr>
          <a:lstStyle/>
          <a:p>
            <a:r>
              <a:rPr lang="en-US" sz="2000" b="1" dirty="0" err="1" smtClean="0">
                <a:cs typeface="B Nazanin" pitchFamily="2" charset="-78"/>
              </a:rPr>
              <a:t>p.p</a:t>
            </a:r>
            <a:r>
              <a:rPr lang="en-US" sz="2000" b="1" dirty="0" smtClean="0">
                <a:cs typeface="B Nazanin" pitchFamily="2" charset="-78"/>
              </a:rPr>
              <a:t> </a:t>
            </a:r>
            <a:r>
              <a:rPr lang="fa-IR" sz="2000" b="1" dirty="0" smtClean="0">
                <a:cs typeface="B Nazanin" pitchFamily="2" charset="-78"/>
              </a:rPr>
              <a:t>پرده تصویر است که شکل بر روی آن ترسیم یا به وجود می آید که در انسان همان چشم می شود و در مثال بالا همان لنز یا صفحه دوربین عکاسی می باشد</a:t>
            </a:r>
          </a:p>
          <a:p>
            <a:r>
              <a:rPr lang="fa-IR" sz="2000" b="1" dirty="0" smtClean="0">
                <a:cs typeface="B Nazanin" pitchFamily="2" charset="-78"/>
              </a:rPr>
              <a:t>خط افق </a:t>
            </a:r>
            <a:r>
              <a:rPr lang="en-US" sz="2000" b="1" dirty="0" smtClean="0">
                <a:cs typeface="B Nazanin" pitchFamily="2" charset="-78"/>
              </a:rPr>
              <a:t>H. L: </a:t>
            </a:r>
            <a:r>
              <a:rPr lang="fa-IR" sz="2000" b="1" dirty="0" smtClean="0">
                <a:cs typeface="B Nazanin" pitchFamily="2" charset="-78"/>
              </a:rPr>
              <a:t>خطی است که در راستای دید ماست و همیشه </a:t>
            </a:r>
            <a:r>
              <a:rPr lang="en-US" sz="2000" b="1" dirty="0" err="1" smtClean="0">
                <a:cs typeface="B Nazanin" pitchFamily="2" charset="-78"/>
              </a:rPr>
              <a:t>vp</a:t>
            </a:r>
            <a:r>
              <a:rPr lang="en-US" sz="2000" b="1" dirty="0" smtClean="0">
                <a:cs typeface="B Nazanin" pitchFamily="2" charset="-78"/>
              </a:rPr>
              <a:t> (</a:t>
            </a:r>
            <a:r>
              <a:rPr lang="fa-IR" sz="2000" b="1" dirty="0" smtClean="0">
                <a:cs typeface="B Nazanin" pitchFamily="2" charset="-78"/>
              </a:rPr>
              <a:t>نقطه گریز) بر روی آن قرار دارد و در پرسپکتیو یک نقطه ای در راستای </a:t>
            </a:r>
            <a:r>
              <a:rPr lang="en-US" sz="2000" b="1" dirty="0" err="1" smtClean="0">
                <a:cs typeface="B Nazanin" pitchFamily="2" charset="-78"/>
              </a:rPr>
              <a:t>sp</a:t>
            </a:r>
            <a:r>
              <a:rPr lang="en-US" sz="2000" b="1" dirty="0" smtClean="0">
                <a:cs typeface="B Nazanin" pitchFamily="2" charset="-78"/>
              </a:rPr>
              <a:t> (</a:t>
            </a:r>
            <a:r>
              <a:rPr lang="fa-IR" sz="2000" b="1" dirty="0" smtClean="0">
                <a:cs typeface="B Nazanin" pitchFamily="2" charset="-78"/>
              </a:rPr>
              <a:t>ناظر) قرار دارد. خط افق به میزان قد ناظر بستگی دارد به عنوان مثال خط افق دید یک پسر بچه از خط افق دید یک فرد قد بلند در سطح بالاتری قرار دارد.</a:t>
            </a:r>
          </a:p>
          <a:p>
            <a:r>
              <a:rPr lang="fa-IR" sz="2000" b="1" dirty="0" smtClean="0">
                <a:cs typeface="B Nazanin" pitchFamily="2" charset="-78"/>
              </a:rPr>
              <a:t>زمین </a:t>
            </a:r>
            <a:r>
              <a:rPr lang="en-US" sz="2000" b="1" dirty="0" smtClean="0">
                <a:cs typeface="B Nazanin" pitchFamily="2" charset="-78"/>
              </a:rPr>
              <a:t>G.L: </a:t>
            </a:r>
            <a:r>
              <a:rPr lang="fa-IR" sz="2000" b="1" dirty="0" smtClean="0">
                <a:cs typeface="B Nazanin" pitchFamily="2" charset="-78"/>
              </a:rPr>
              <a:t>همان زمین زیر پای ناظر است که شی بر روی آن قرار دارد.</a:t>
            </a:r>
          </a:p>
          <a:p>
            <a:r>
              <a:rPr lang="fa-IR" sz="2000" b="1" dirty="0" smtClean="0">
                <a:cs typeface="B Nazanin" pitchFamily="2" charset="-78"/>
              </a:rPr>
              <a:t>نکته: هر چقدر قد ناظر بلندتر باشد فاصله بین خط افق و خط زمین از دید او بیشتر است و بلعکس.</a:t>
            </a:r>
          </a:p>
        </p:txBody>
      </p:sp>
      <p:pic>
        <p:nvPicPr>
          <p:cNvPr id="7" name="Picture 2" descr="E:\اموزشکده\آرم دانشگاه\آرم دانشگاه.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493"/>
            <a:ext cx="1612314" cy="161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87467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476672" y="6237312"/>
            <a:ext cx="2133600" cy="365125"/>
          </a:xfrm>
        </p:spPr>
        <p:txBody>
          <a:bodyPr/>
          <a:lstStyle/>
          <a:p>
            <a:fld id="{ABF3AD39-AC8E-4C5B-834A-F54AB398DC7E}" type="slidenum">
              <a:rPr lang="fa-IR" sz="2000" b="1" smtClean="0"/>
              <a:t>9</a:t>
            </a:fld>
            <a:endParaRPr lang="fa-IR" sz="2000" b="1" dirty="0"/>
          </a:p>
        </p:txBody>
      </p:sp>
      <p:sp>
        <p:nvSpPr>
          <p:cNvPr id="3" name="Rectangle 2"/>
          <p:cNvSpPr/>
          <p:nvPr/>
        </p:nvSpPr>
        <p:spPr>
          <a:xfrm>
            <a:off x="539552" y="332657"/>
            <a:ext cx="7848872" cy="1477328"/>
          </a:xfrm>
          <a:prstGeom prst="rect">
            <a:avLst/>
          </a:prstGeom>
        </p:spPr>
        <p:txBody>
          <a:bodyPr wrap="square">
            <a:spAutoFit/>
          </a:bodyPr>
          <a:lstStyle/>
          <a:p>
            <a:r>
              <a:rPr lang="fa-IR" b="1" dirty="0" smtClean="0">
                <a:cs typeface="B Nazanin" pitchFamily="2" charset="-78"/>
              </a:rPr>
              <a:t>برای ترسیم یک شی در نمای پرسپکتیو ابتدا باید پلان شکل را ترسیم کنیم و سپس ارتفاع آن را در نقاط مختلف به دست آوریم.</a:t>
            </a:r>
          </a:p>
          <a:p>
            <a:r>
              <a:rPr lang="fa-IR" b="1" dirty="0" smtClean="0">
                <a:cs typeface="B Nazanin" pitchFamily="2" charset="-78"/>
              </a:rPr>
              <a:t>بدین منظور مانند شکل زیر خطوط مورد نیاز را ترسیم و پلان شی مورد نظر را در پشت پرده تصویر قرار میدهیم و با حروف لاتین نامگذاری می کنیم (توجه شی ما می تواند از پرده تصویر فاصله بگیرد که ما پیش فرض شکل را چسبیده به پرده تصویر قرار می دهیم)</a:t>
            </a:r>
            <a:endParaRPr lang="fa-IR" b="1"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09985"/>
            <a:ext cx="5112568" cy="3834426"/>
          </a:xfrm>
          <a:prstGeom prst="rect">
            <a:avLst/>
          </a:prstGeom>
        </p:spPr>
      </p:pic>
      <p:sp>
        <p:nvSpPr>
          <p:cNvPr id="5" name="Rectangle 4"/>
          <p:cNvSpPr/>
          <p:nvPr/>
        </p:nvSpPr>
        <p:spPr>
          <a:xfrm>
            <a:off x="5868144" y="2132855"/>
            <a:ext cx="2987824" cy="2585323"/>
          </a:xfrm>
          <a:prstGeom prst="rect">
            <a:avLst/>
          </a:prstGeom>
        </p:spPr>
        <p:txBody>
          <a:bodyPr wrap="square">
            <a:spAutoFit/>
          </a:bodyPr>
          <a:lstStyle/>
          <a:p>
            <a:r>
              <a:rPr lang="fa-IR" dirty="0" smtClean="0"/>
              <a:t>فاصله خط افق </a:t>
            </a:r>
            <a:r>
              <a:rPr lang="en-US" dirty="0" smtClean="0"/>
              <a:t>H.L </a:t>
            </a:r>
            <a:r>
              <a:rPr lang="fa-IR" dirty="0" smtClean="0"/>
              <a:t>با زمین </a:t>
            </a:r>
            <a:r>
              <a:rPr lang="en-US" dirty="0" smtClean="0"/>
              <a:t>G.L </a:t>
            </a:r>
            <a:r>
              <a:rPr lang="fa-IR" dirty="0" smtClean="0"/>
              <a:t>برابر است با قد ناظر که معمولا آن را 2 متر تصور می کنیم و به خاطر بزرگی اعداد، کلیه واحدها را به نسبت مساوی (مثلا یک صدم) کوچک می کنیم. فاصله ناظر </a:t>
            </a:r>
            <a:r>
              <a:rPr lang="en-US" dirty="0" err="1" smtClean="0"/>
              <a:t>S.p</a:t>
            </a:r>
            <a:r>
              <a:rPr lang="en-US" dirty="0" smtClean="0"/>
              <a:t> </a:t>
            </a:r>
            <a:r>
              <a:rPr lang="fa-IR" dirty="0" smtClean="0"/>
              <a:t>با شکل را هم به طور پیش فرض 3 متر لحاظ می کنیم و بر روی کاغذ آن را بافاصله 3 سانتی مشخص می کنیم.</a:t>
            </a:r>
            <a:endParaRPr lang="fa-IR" dirty="0"/>
          </a:p>
        </p:txBody>
      </p:sp>
      <p:pic>
        <p:nvPicPr>
          <p:cNvPr id="6" name="Picture 2" descr="E:\اموزشکده\آرم دانشگاه\آرم دانشگاه.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731947"/>
            <a:ext cx="2019954" cy="20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890845"/>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48</TotalTime>
  <Words>1192</Words>
  <Application>Microsoft Office PowerPoint</Application>
  <PresentationFormat>On-screen Show (4:3)</PresentationFormat>
  <Paragraphs>51</Paragraphs>
  <Slides>15</Slides>
  <Notes>0</Notes>
  <HiddenSlides>0</HiddenSlides>
  <MMClips>6</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Hardcover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6</cp:revision>
  <dcterms:created xsi:type="dcterms:W3CDTF">2020-04-13T18:55:25Z</dcterms:created>
  <dcterms:modified xsi:type="dcterms:W3CDTF">2020-04-13T23:17:43Z</dcterms:modified>
</cp:coreProperties>
</file>