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9"/>
  </p:notesMasterIdLst>
  <p:sldIdLst>
    <p:sldId id="274" r:id="rId2"/>
    <p:sldId id="275" r:id="rId3"/>
    <p:sldId id="276" r:id="rId4"/>
    <p:sldId id="262" r:id="rId5"/>
    <p:sldId id="263" r:id="rId6"/>
    <p:sldId id="265" r:id="rId7"/>
    <p:sldId id="266" r:id="rId8"/>
    <p:sldId id="264" r:id="rId9"/>
    <p:sldId id="267" r:id="rId10"/>
    <p:sldId id="268" r:id="rId11"/>
    <p:sldId id="269" r:id="rId12"/>
    <p:sldId id="270" r:id="rId13"/>
    <p:sldId id="277" r:id="rId14"/>
    <p:sldId id="278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0" d="100"/>
          <a:sy n="60" d="100"/>
        </p:scale>
        <p:origin x="-142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7A482C9-799A-40AD-9711-0CC47091A4AF}" type="datetimeFigureOut">
              <a:rPr lang="fa-IR" smtClean="0"/>
              <a:t>21/08/1441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27A5890-823C-4641-BD87-0C7C6B04A7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8174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ABB4CA-4D54-473E-BA95-16C215867C9D}" type="datetime8">
              <a:rPr lang="fa-IR" smtClean="0"/>
              <a:t>14 آوريل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F3AD39-AC8E-4C5B-834A-F54AB398DC7E}" type="slidenum">
              <a:rPr lang="fa-IR" smtClean="0"/>
              <a:t>‹#›</a:t>
            </a:fld>
            <a:endParaRPr lang="fa-I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7869-0D60-4C25-90D5-0D5E23CAFA25}" type="datetime8">
              <a:rPr lang="fa-IR" smtClean="0"/>
              <a:t>14 آوريل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AD39-AC8E-4C5B-834A-F54AB398DC7E}" type="slidenum">
              <a:rPr lang="fa-IR" smtClean="0"/>
              <a:t>‹#›</a:t>
            </a:fld>
            <a:endParaRPr lang="fa-I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E22E-C285-4F93-AD1D-6962FD596E52}" type="datetime8">
              <a:rPr lang="fa-IR" smtClean="0"/>
              <a:t>14 آوريل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AD39-AC8E-4C5B-834A-F54AB398DC7E}" type="slidenum">
              <a:rPr lang="fa-IR" smtClean="0"/>
              <a:t>‹#›</a:t>
            </a:fld>
            <a:endParaRPr lang="fa-I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4BBF-ED6F-4CFF-8203-E1684DD48A16}" type="datetime8">
              <a:rPr lang="fa-IR" smtClean="0"/>
              <a:t>14 آوريل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AD39-AC8E-4C5B-834A-F54AB398DC7E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76BD-44CD-4D14-9581-18674EECBF9A}" type="datetime8">
              <a:rPr lang="fa-IR" smtClean="0"/>
              <a:t>14 آوريل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AD39-AC8E-4C5B-834A-F54AB398DC7E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A7DB-493A-4390-9EAE-1D18F3AB8432}" type="datetime8">
              <a:rPr lang="fa-IR" smtClean="0"/>
              <a:t>14 آوريل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AD39-AC8E-4C5B-834A-F54AB398DC7E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9F14-366D-4A32-9E5C-6E5ABFBE93AB}" type="datetime8">
              <a:rPr lang="fa-IR" smtClean="0"/>
              <a:t>14 آوريل 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AD39-AC8E-4C5B-834A-F54AB398DC7E}" type="slidenum">
              <a:rPr lang="fa-IR" smtClean="0"/>
              <a:t>‹#›</a:t>
            </a:fld>
            <a:endParaRPr lang="fa-I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F9F4-EC2E-4841-BC48-48C7A3E15D94}" type="datetime8">
              <a:rPr lang="fa-IR" smtClean="0"/>
              <a:t>14 آوريل 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AD39-AC8E-4C5B-834A-F54AB398DC7E}" type="slidenum">
              <a:rPr lang="fa-IR" smtClean="0"/>
              <a:t>‹#›</a:t>
            </a:fld>
            <a:endParaRPr lang="fa-I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F7E8-0E18-4BBE-AACE-94D21D1507B8}" type="datetime8">
              <a:rPr lang="fa-IR" smtClean="0"/>
              <a:t>14 آوريل 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AD39-AC8E-4C5B-834A-F54AB398DC7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E85F-2A1C-4699-BCAE-1936AE33E229}" type="datetime8">
              <a:rPr lang="fa-IR" smtClean="0"/>
              <a:t>14 آوريل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AD39-AC8E-4C5B-834A-F54AB398DC7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D3B6-B5E4-4C05-B0F1-99FD3D95C06A}" type="datetime8">
              <a:rPr lang="fa-IR" smtClean="0"/>
              <a:t>14 آوريل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AD39-AC8E-4C5B-834A-F54AB398DC7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3EEB7FC-27E3-444B-A6AD-92314B27DE50}" type="datetime8">
              <a:rPr lang="fa-IR" smtClean="0"/>
              <a:t>14 آوريل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BF3AD39-AC8E-4C5B-834A-F54AB398DC7E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hf hdr="0" ftr="0" dt="0"/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rdunews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1412776"/>
            <a:ext cx="8251129" cy="4641379"/>
          </a:xfrm>
        </p:spPr>
      </p:pic>
    </p:spTree>
    <p:extLst>
      <p:ext uri="{BB962C8B-B14F-4D97-AF65-F5344CB8AC3E}">
        <p14:creationId xmlns:p14="http://schemas.microsoft.com/office/powerpoint/2010/main" val="11332450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066800" y="6093296"/>
            <a:ext cx="2133600" cy="365125"/>
          </a:xfrm>
        </p:spPr>
        <p:txBody>
          <a:bodyPr/>
          <a:lstStyle/>
          <a:p>
            <a:fld id="{ABF3AD39-AC8E-4C5B-834A-F54AB398DC7E}" type="slidenum">
              <a:rPr lang="fa-IR" sz="2000" b="1" smtClean="0"/>
              <a:t>10</a:t>
            </a:fld>
            <a:endParaRPr lang="fa-IR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5004048" y="116632"/>
            <a:ext cx="4139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dirty="0">
                <a:cs typeface="B Nazanin" pitchFamily="2" charset="-78"/>
              </a:rPr>
              <a:t>۲-نقطه دید را مشخص کنید،( این نقطه ، موقعیت تقریبی نقطه دید چشم انسان است ).این نقطه ممکن است پایین تر از کاغذ قرار گیرد و در واقع نیازی به مشخص کردن آن نیست .</a:t>
            </a:r>
          </a:p>
          <a:p>
            <a:r>
              <a:rPr lang="fa-IR" sz="2000" b="1" dirty="0">
                <a:cs typeface="B Nazanin" pitchFamily="2" charset="-78"/>
              </a:rPr>
              <a:t>۳-اولین نقطه گریز را مشخص کنید ، روش مرسوم برای معین کردن این نقطه این است که از نقطه ی دید خطی با زاویه ۶۰ درجه به سمت چپ رسم کنید و هر جا که خط افق را قطع کرد، آن نقطه را نقطه گریز خواهیم دانست .</a:t>
            </a:r>
          </a:p>
        </p:txBody>
      </p:sp>
      <p:pic>
        <p:nvPicPr>
          <p:cNvPr id="5" name="Picture 2" descr="E:\اموزشکده\آرم دانشگاه\آرم دانشگاه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25613"/>
            <a:ext cx="2019954" cy="201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65824"/>
            <a:ext cx="4716016" cy="364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335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AD39-AC8E-4C5B-834A-F54AB398DC7E}" type="slidenum">
              <a:rPr lang="fa-IR" smtClean="0"/>
              <a:t>11</a:t>
            </a:fld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251520" y="11663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>
                <a:cs typeface="B Nazanin" pitchFamily="2" charset="-78"/>
              </a:rPr>
              <a:t>۴-دومین نقطه گریز را مشخص کنید ،برای معین کردن این نقطه، از نقطه ی دید ناظر خطی با زاوبه ۳۰ درجه به سمت راست رسم می کنیم تا خط افق را قطع کند ، و این نقطه را نقطه گریز ۲ می نامیم .</a:t>
            </a:r>
          </a:p>
        </p:txBody>
      </p:sp>
      <p:pic>
        <p:nvPicPr>
          <p:cNvPr id="5" name="Picture 2" descr="E:\اموزشکده\آرم دانشگاه\آرم دانشگاه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" y="666423"/>
            <a:ext cx="2019954" cy="201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08720"/>
            <a:ext cx="6552728" cy="513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58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548680" y="6365438"/>
            <a:ext cx="2133600" cy="365125"/>
          </a:xfrm>
        </p:spPr>
        <p:txBody>
          <a:bodyPr/>
          <a:lstStyle/>
          <a:p>
            <a:fld id="{ABF3AD39-AC8E-4C5B-834A-F54AB398DC7E}" type="slidenum">
              <a:rPr lang="fa-IR" smtClean="0"/>
              <a:t>12</a:t>
            </a:fld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0" y="-5417"/>
            <a:ext cx="91319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dirty="0">
                <a:cs typeface="B Nazanin" pitchFamily="2" charset="-78"/>
              </a:rPr>
              <a:t>۵-در این مرحله شکل اصلی را طراحی کنید ، برای این منظور خطوطی عمودی را به صورت عمودی و خطوط افقی را نسبت به زاویه دلخواه شکل به نقطه گریز ۱ یا ۲ رسم کنید . در شکل زیر جزئیات دقیق تر را مشاهده کنید .</a:t>
            </a:r>
          </a:p>
        </p:txBody>
      </p:sp>
      <p:pic>
        <p:nvPicPr>
          <p:cNvPr id="5" name="Picture 2" descr="E:\اموزشکده\آرم دانشگاه\آرم دانشگاه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571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21012"/>
            <a:ext cx="6009689" cy="464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170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AD39-AC8E-4C5B-834A-F54AB398DC7E}" type="slidenum">
              <a:rPr lang="fa-IR" smtClean="0"/>
              <a:t>13</a:t>
            </a:fld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179512" y="18864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>
                <a:cs typeface="B Nazanin" pitchFamily="2" charset="-78"/>
              </a:rPr>
              <a:t>۶-حال که حجم اصلی ترسیم شد ، نیاز داریم تا به کار خود جزئیات بیشتری دهیم . برای همین کار عناصر جزئی را درون حجم ترسیم می کنیم . برای ترسیم این عناصر دقت کنید که روش ترسیم همانند روش ترسیم حجم کلی است و باید خطوط عمودی را به صورت عمودی و خطوط افقی را به نقاط گریز وصل کنیم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10026"/>
            <a:ext cx="7770435" cy="4960972"/>
          </a:xfrm>
          <a:prstGeom prst="rect">
            <a:avLst/>
          </a:prstGeom>
        </p:spPr>
      </p:pic>
      <p:pic>
        <p:nvPicPr>
          <p:cNvPr id="5" name="Picture 2" descr="E:\اموزشکده\آرم دانشگاه\آرم دانشگاه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61764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890565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AD39-AC8E-4C5B-834A-F54AB398DC7E}" type="slidenum">
              <a:rPr lang="fa-IR" smtClean="0"/>
              <a:t>14</a:t>
            </a:fld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539552" y="11663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>
                <a:cs typeface="B Nazanin" pitchFamily="2" charset="-78"/>
              </a:rPr>
              <a:t>در نهایت برای اینکه مطمئن شوید کار شما دقیقا” به صورت </a:t>
            </a:r>
            <a:r>
              <a:rPr lang="fa-IR" sz="2400" b="1" dirty="0">
                <a:cs typeface="B Nazanin" pitchFamily="2" charset="-78"/>
              </a:rPr>
              <a:t>پرسپکتیو</a:t>
            </a:r>
            <a:r>
              <a:rPr lang="fa-IR" sz="2400" dirty="0">
                <a:cs typeface="B Nazanin" pitchFamily="2" charset="-78"/>
              </a:rPr>
              <a:t> رسم شده است ، با اتود باریک و به صورت کم رنگ خطوط راهنما که به نقاط گریز رسم می شوند را بکشید و پس از اطمینان از صحت انجام کار ، می تواند آنها را پاک کنید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16959"/>
            <a:ext cx="6912768" cy="4413401"/>
          </a:xfrm>
          <a:prstGeom prst="rect">
            <a:avLst/>
          </a:prstGeom>
        </p:spPr>
      </p:pic>
      <p:pic>
        <p:nvPicPr>
          <p:cNvPr id="5" name="Picture 2" descr="E:\اموزشکده\آرم دانشگاه\آرم دانشگاه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56" y="213285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807805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AD39-AC8E-4C5B-834A-F54AB398DC7E}" type="slidenum">
              <a:rPr lang="fa-IR" smtClean="0"/>
              <a:t>15</a:t>
            </a:fld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20650"/>
            <a:ext cx="7889376" cy="6044654"/>
          </a:xfrm>
          <a:prstGeom prst="rect">
            <a:avLst/>
          </a:prstGeom>
        </p:spPr>
      </p:pic>
      <p:pic>
        <p:nvPicPr>
          <p:cNvPr id="5" name="Picture 2" descr="E:\اموزشکده\آرم دانشگاه\آرم دانشگاه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56" y="2494905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31340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AD39-AC8E-4C5B-834A-F54AB398DC7E}" type="slidenum">
              <a:rPr lang="fa-IR" smtClean="0"/>
              <a:t>16</a:t>
            </a:fld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0648"/>
            <a:ext cx="7620000" cy="5715000"/>
          </a:xfrm>
          <a:prstGeom prst="rect">
            <a:avLst/>
          </a:prstGeom>
        </p:spPr>
      </p:pic>
      <p:pic>
        <p:nvPicPr>
          <p:cNvPr id="4" name="Picture 2" descr="E:\اموزشکده\آرم دانشگاه\آرم دانشگاه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911" y="1822004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478767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AD39-AC8E-4C5B-834A-F54AB398DC7E}" type="slidenum">
              <a:rPr lang="fa-IR" smtClean="0"/>
              <a:t>17</a:t>
            </a:fld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5" y="260648"/>
            <a:ext cx="7620000" cy="5715000"/>
          </a:xfrm>
          <a:prstGeom prst="rect">
            <a:avLst/>
          </a:prstGeom>
        </p:spPr>
      </p:pic>
      <p:pic>
        <p:nvPicPr>
          <p:cNvPr id="4" name="Picture 2" descr="E:\اموزشکده\آرم دانشگاه\آرم دانشگاه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074" y="185797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84463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51520" y="5991042"/>
            <a:ext cx="432048" cy="502569"/>
          </a:xfrm>
        </p:spPr>
        <p:txBody>
          <a:bodyPr/>
          <a:lstStyle/>
          <a:p>
            <a:fld id="{550D3980-7FE6-4C14-A212-1C9EF9303559}" type="slidenum">
              <a:rPr lang="fa-IR" sz="2000" smtClean="0"/>
              <a:t>2</a:t>
            </a:fld>
            <a:endParaRPr lang="fa-IR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2547714"/>
          </a:xfrm>
        </p:spPr>
        <p:txBody>
          <a:bodyPr>
            <a:noAutofit/>
          </a:bodyPr>
          <a:lstStyle/>
          <a:p>
            <a:r>
              <a:rPr lang="fa-IR" sz="8800" dirty="0" smtClean="0"/>
              <a:t>بسم الله الرحمن الرحیم</a:t>
            </a:r>
            <a:endParaRPr lang="fa-IR" sz="8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87624" y="3437896"/>
            <a:ext cx="6969097" cy="2553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 sz="3600" dirty="0">
              <a:cs typeface="B Nazanin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38326"/>
            <a:ext cx="4320480" cy="3743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9591" y="6381327"/>
            <a:ext cx="7257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/>
              <a:t>(وأُفَوِّضُ </a:t>
            </a:r>
            <a:r>
              <a:rPr lang="fa-IR" dirty="0"/>
              <a:t>أَمْرِي إِلَى اللَّهِ إِنَّ اللَّهَ بَصِيرٌ </a:t>
            </a:r>
            <a:r>
              <a:rPr lang="fa-IR" dirty="0" smtClean="0"/>
              <a:t>بِالْعِبَادِ  )                 سوره غافر آیه44</a:t>
            </a:r>
            <a:endParaRPr lang="fa-I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11294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" y="0"/>
            <a:ext cx="9144000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solidFill>
                  <a:schemeClr val="bg1"/>
                </a:solidFill>
                <a:cs typeface="B Titr" pitchFamily="2" charset="-78"/>
              </a:rPr>
              <a:t>جلسه دوم</a:t>
            </a:r>
            <a:r>
              <a:rPr lang="fa-IR" sz="2000" dirty="0">
                <a:solidFill>
                  <a:schemeClr val="bg1"/>
                </a:solidFill>
                <a:cs typeface="B Titr" pitchFamily="2" charset="-78"/>
              </a:rPr>
              <a:t>: آموزش ساده پرسپکتیو دو نقطه ای </a:t>
            </a: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solidFill>
            <a:srgbClr val="FFC000"/>
          </a:solidFill>
        </p:spPr>
        <p:txBody>
          <a:bodyPr/>
          <a:lstStyle/>
          <a:p>
            <a:fld id="{5743EA8D-8084-4A12-9B5C-74D46F53D25C}" type="slidenum">
              <a:rPr lang="en-US" smtClean="0">
                <a:cs typeface="2  Titr" pitchFamily="2" charset="-78"/>
              </a:rPr>
              <a:pPr/>
              <a:t>3</a:t>
            </a:fld>
            <a:endParaRPr lang="en-US" dirty="0">
              <a:cs typeface="2  Titr" pitchFamily="2" charset="-78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6781800" cy="304800"/>
          </a:xfrm>
          <a:solidFill>
            <a:srgbClr val="0810B8"/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 rtl="1"/>
            <a:r>
              <a:rPr lang="fa-IR" sz="1200" dirty="0" smtClean="0">
                <a:solidFill>
                  <a:srgbClr val="FFC000"/>
                </a:solidFill>
                <a:cs typeface="B Titr" pitchFamily="2" charset="-78"/>
              </a:rPr>
              <a:t>دانشگاه فنی و حرفه ای- آموزشکده فنی پسران اردبیل - درس :درک و بیان معماری2-  مدرس: سلیم صفریان</a:t>
            </a:r>
            <a:endParaRPr lang="en-US" sz="1200" dirty="0">
              <a:solidFill>
                <a:srgbClr val="FFC000"/>
              </a:solidFill>
              <a:cs typeface="B Titr" pitchFamily="2" charset="-78"/>
            </a:endParaRPr>
          </a:p>
        </p:txBody>
      </p:sp>
      <p:pic>
        <p:nvPicPr>
          <p:cNvPr id="2050" name="Picture 2" descr="E:\اموزشکده\آرم دانشگاه\آرم دانشگا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4826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800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1350" y="332656"/>
            <a:ext cx="72810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fa-IR" sz="3000" dirty="0">
                <a:cs typeface="B Nazanin" pitchFamily="2" charset="-78"/>
              </a:rPr>
              <a:t>رسم پرسپکتیو بسیار ساده هستش 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fa-IR" sz="3000" dirty="0">
                <a:cs typeface="B Nazanin" pitchFamily="2" charset="-78"/>
              </a:rPr>
              <a:t>شما فقط بتونید یک مکعب بکشید از داخلش میشه خیلی چیزهارو درآورد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fa-IR" sz="3000" dirty="0" smtClean="0">
                <a:cs typeface="B Nazanin" pitchFamily="2" charset="-78"/>
              </a:rPr>
              <a:t>در این جلسه </a:t>
            </a:r>
            <a:r>
              <a:rPr lang="fa-IR" sz="3000" dirty="0">
                <a:cs typeface="B Nazanin" pitchFamily="2" charset="-78"/>
              </a:rPr>
              <a:t>با مکعب کار میکنیم و ترسیمش میکنیم</a:t>
            </a:r>
            <a:endParaRPr lang="fa-IR" sz="3000" dirty="0" smtClean="0"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1415" y="2924944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>
                <a:cs typeface="B Nazanin" pitchFamily="2" charset="-78"/>
              </a:rPr>
              <a:t>1. ابتدا خطی وسط صفحه بصورت افقی میکشیم که بهش خط افق گفته میشه.</a:t>
            </a:r>
            <a:br>
              <a:rPr lang="fa-IR" sz="2400" dirty="0">
                <a:cs typeface="B Nazanin" pitchFamily="2" charset="-78"/>
              </a:rPr>
            </a:br>
            <a:r>
              <a:rPr lang="fa-IR" sz="2400" dirty="0">
                <a:cs typeface="B Nazanin" pitchFamily="2" charset="-78"/>
              </a:rPr>
              <a:t>2. دو نقطه در دو انتهای خط میزاریم که بهشون نقطه های گریز گفته میشه</a:t>
            </a:r>
            <a:br>
              <a:rPr lang="fa-IR" sz="2400" dirty="0">
                <a:cs typeface="B Nazanin" pitchFamily="2" charset="-78"/>
              </a:rPr>
            </a:br>
            <a:r>
              <a:rPr lang="fa-IR" sz="2400" dirty="0">
                <a:cs typeface="B Nazanin" pitchFamily="2" charset="-78"/>
              </a:rPr>
              <a:t>یعنی ما کلا سه تا خط داریم تو پرسپکتیو</a:t>
            </a:r>
            <a:br>
              <a:rPr lang="fa-IR" sz="2400" dirty="0">
                <a:cs typeface="B Nazanin" pitchFamily="2" charset="-78"/>
              </a:rPr>
            </a:br>
            <a:r>
              <a:rPr lang="fa-IR" sz="2400" dirty="0">
                <a:cs typeface="B Nazanin" pitchFamily="2" charset="-78"/>
              </a:rPr>
              <a:t>یکی خط های عمودی</a:t>
            </a:r>
            <a:br>
              <a:rPr lang="fa-IR" sz="2400" dirty="0">
                <a:cs typeface="B Nazanin" pitchFamily="2" charset="-78"/>
              </a:rPr>
            </a:br>
            <a:r>
              <a:rPr lang="fa-IR" sz="2400" dirty="0">
                <a:cs typeface="B Nazanin" pitchFamily="2" charset="-78"/>
              </a:rPr>
              <a:t>یکی خط هایی که به گریز چپ میرن و خطوط دیگر به گریز راست میرن...</a:t>
            </a:r>
            <a:br>
              <a:rPr lang="fa-IR" sz="2400" dirty="0">
                <a:cs typeface="B Nazanin" pitchFamily="2" charset="-78"/>
              </a:rPr>
            </a:br>
            <a:r>
              <a:rPr lang="fa-IR" sz="2400" dirty="0">
                <a:cs typeface="B Nazanin" pitchFamily="2" charset="-78"/>
              </a:rPr>
              <a:t>3.یک خط عمودی حدودا 5 سانتی وسط صفحه بکشید و دو طرف بالا و پایین خط رو به گریز های سمت چپ و راست برید</a:t>
            </a:r>
            <a:br>
              <a:rPr lang="fa-IR" sz="2400" dirty="0">
                <a:cs typeface="B Nazanin" pitchFamily="2" charset="-78"/>
              </a:rPr>
            </a:br>
            <a:r>
              <a:rPr lang="fa-IR" sz="2400" dirty="0">
                <a:cs typeface="B Nazanin" pitchFamily="2" charset="-78"/>
              </a:rPr>
              <a:t>6.دو خط عمودی دیگر به فاصله حدودا 2 سانتی از خط عمودی وسط در دو طرفش بکشید..</a:t>
            </a:r>
            <a:endParaRPr lang="fa-IR" sz="2400" dirty="0">
              <a:solidFill>
                <a:schemeClr val="bg2">
                  <a:lumMod val="1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AD39-AC8E-4C5B-834A-F54AB398DC7E}" type="slidenum">
              <a:rPr lang="fa-IR" smtClean="0"/>
              <a:t>4</a:t>
            </a:fld>
            <a:endParaRPr lang="fa-IR"/>
          </a:p>
        </p:txBody>
      </p:sp>
      <p:pic>
        <p:nvPicPr>
          <p:cNvPr id="5" name="Picture 2" descr="E:\اموزشکده\آرم دانشگاه\آرم دانشگاه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60" y="111141"/>
            <a:ext cx="1178401" cy="117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51579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760" y="738664"/>
            <a:ext cx="5782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در آخر خطوط اصلی مکعب که در اومده رو پر رنگ کنید... مثل شکل زیر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527248" y="6347599"/>
            <a:ext cx="2133600" cy="365125"/>
          </a:xfrm>
        </p:spPr>
        <p:txBody>
          <a:bodyPr/>
          <a:lstStyle/>
          <a:p>
            <a:fld id="{ABF3AD39-AC8E-4C5B-834A-F54AB398DC7E}" type="slidenum">
              <a:rPr lang="fa-IR" sz="2000" b="1" smtClean="0"/>
              <a:t>5</a:t>
            </a:fld>
            <a:endParaRPr lang="fa-IR" sz="2000" b="1" dirty="0"/>
          </a:p>
        </p:txBody>
      </p:sp>
      <p:pic>
        <p:nvPicPr>
          <p:cNvPr id="7" name="Picture 2" descr="E:\اموزشکده\آرم دانشگاه\آرم دانشگاه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93"/>
            <a:ext cx="1612314" cy="161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" y="1464233"/>
            <a:ext cx="8032023" cy="539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74678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476672" y="6237312"/>
            <a:ext cx="2133600" cy="365125"/>
          </a:xfrm>
        </p:spPr>
        <p:txBody>
          <a:bodyPr/>
          <a:lstStyle/>
          <a:p>
            <a:fld id="{ABF3AD39-AC8E-4C5B-834A-F54AB398DC7E}" type="slidenum">
              <a:rPr lang="fa-IR" sz="2000" b="1" smtClean="0"/>
              <a:t>6</a:t>
            </a:fld>
            <a:endParaRPr lang="fa-IR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1239690" y="332657"/>
            <a:ext cx="784887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500" b="1" dirty="0">
                <a:solidFill>
                  <a:srgbClr val="FF0000"/>
                </a:solidFill>
                <a:cs typeface="B Nazanin" pitchFamily="2" charset="-78"/>
              </a:rPr>
              <a:t>7. چند مربع یا مکعب در چپ و راست شکل اضافه کنید با همون روش..</a:t>
            </a:r>
            <a:endParaRPr lang="fa-IR" sz="2500" b="1" dirty="0">
              <a:solidFill>
                <a:srgbClr val="FF0000"/>
              </a:solidFill>
              <a:effectLst/>
              <a:cs typeface="B Nazanin" pitchFamily="2" charset="-78"/>
            </a:endParaRPr>
          </a:p>
        </p:txBody>
      </p:sp>
      <p:pic>
        <p:nvPicPr>
          <p:cNvPr id="6" name="Picture 2" descr="E:\اموزشکده\آرم دانشگاه\آرم دانشگاه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200"/>
            <a:ext cx="134076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8" y="1130396"/>
            <a:ext cx="8460432" cy="570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90845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AD39-AC8E-4C5B-834A-F54AB398DC7E}" type="slidenum">
              <a:rPr lang="fa-IR" smtClean="0"/>
              <a:t>7</a:t>
            </a:fld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467544" y="260649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اولین مرحله به دست آوردن نقطه گریز است که طبق شکل زیر از ناظر خطی عمود می کنیم به خط افق و هر کجا خط افق را قطع کرد آن نقطه را نقطه گریز </a:t>
            </a:r>
            <a:r>
              <a:rPr lang="en-US" b="1" dirty="0" smtClean="0">
                <a:cs typeface="B Nazanin" pitchFamily="2" charset="-78"/>
              </a:rPr>
              <a:t>V. P </a:t>
            </a:r>
            <a:r>
              <a:rPr lang="fa-IR" b="1" dirty="0" smtClean="0">
                <a:cs typeface="B Nazanin" pitchFamily="2" charset="-78"/>
              </a:rPr>
              <a:t>نامگذاری می کنیم.</a:t>
            </a:r>
            <a:endParaRPr lang="fa-IR" b="1" dirty="0">
              <a:cs typeface="B Nazanin" pitchFamily="2" charset="-78"/>
            </a:endParaRPr>
          </a:p>
        </p:txBody>
      </p:sp>
      <p:pic>
        <p:nvPicPr>
          <p:cNvPr id="5" name="2014-2-9-prespective-3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9712" y="1124744"/>
            <a:ext cx="4968552" cy="5063796"/>
          </a:xfrm>
          <a:prstGeom prst="rect">
            <a:avLst/>
          </a:prstGeom>
        </p:spPr>
      </p:pic>
      <p:pic>
        <p:nvPicPr>
          <p:cNvPr id="6" name="Picture 2" descr="E:\اموزشکده\آرم دانشگاه\آرم دانشگاه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" y="666423"/>
            <a:ext cx="1826473" cy="182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3316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738064" y="6492875"/>
            <a:ext cx="2133600" cy="365125"/>
          </a:xfrm>
        </p:spPr>
        <p:txBody>
          <a:bodyPr/>
          <a:lstStyle/>
          <a:p>
            <a:fld id="{ABF3AD39-AC8E-4C5B-834A-F54AB398DC7E}" type="slidenum">
              <a:rPr lang="fa-IR" sz="2000" smtClean="0"/>
              <a:t>8</a:t>
            </a:fld>
            <a:endParaRPr lang="fa-IR" sz="2000" dirty="0"/>
          </a:p>
        </p:txBody>
      </p:sp>
      <p:sp>
        <p:nvSpPr>
          <p:cNvPr id="3" name="Rectangle 2"/>
          <p:cNvSpPr/>
          <p:nvPr/>
        </p:nvSpPr>
        <p:spPr>
          <a:xfrm>
            <a:off x="395536" y="33265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8. با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گذاشتن پنجره و سایه زدن به فرمتون یک مقدار جون بدید..</a:t>
            </a:r>
          </a:p>
          <a:p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پنجره کشیدن هم کاری نداره همون طوره....</a:t>
            </a:r>
          </a:p>
          <a:p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کلا هر چیزی خواستید بکشید فقط سه نوع خط میتونید داشته باشید...</a:t>
            </a:r>
          </a:p>
          <a:p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خطوط عمودی- گریز راست و خطوطی که به گریز چپ 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میرن</a:t>
            </a:r>
            <a:endParaRPr lang="fa-IR" sz="2400" dirty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4" name="Picture 2" descr="E:\اموزشکده\آرم دانشگاه\آرم دانشگاه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9" y="188640"/>
            <a:ext cx="1466433" cy="146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9" y="1837566"/>
            <a:ext cx="8694243" cy="511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86223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260648" y="6155580"/>
            <a:ext cx="2133600" cy="365125"/>
          </a:xfrm>
        </p:spPr>
        <p:txBody>
          <a:bodyPr/>
          <a:lstStyle/>
          <a:p>
            <a:fld id="{ABF3AD39-AC8E-4C5B-834A-F54AB398DC7E}" type="slidenum">
              <a:rPr lang="fa-IR" sz="2000" b="1" smtClean="0"/>
              <a:t>9</a:t>
            </a:fld>
            <a:endParaRPr lang="fa-IR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0" y="48737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>
                <a:cs typeface="B Nazanin" pitchFamily="2" charset="-78"/>
              </a:rPr>
              <a:t>پرسپکتیو دو نقطه ای یا پرسپکتیوی که دارای دو نقطه گریز باشد،زمانی استفاده می شود که گوشه و زوایای اشیاء روبروی ناظر باشند .این روش برای ترسیم ایزومتریک اشیاء بسیار مناسب است .</a:t>
            </a:r>
          </a:p>
          <a:p>
            <a:endParaRPr lang="fa-IR" dirty="0">
              <a:cs typeface="B Nazanin" pitchFamily="2" charset="-78"/>
            </a:endParaRPr>
          </a:p>
        </p:txBody>
      </p:sp>
      <p:pic>
        <p:nvPicPr>
          <p:cNvPr id="5" name="Picture 2" descr="E:\اموزشکده\آرم دانشگاه\آرم دانشگاه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" y="666423"/>
            <a:ext cx="2019954" cy="201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23928" y="9439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b="1" dirty="0">
                <a:cs typeface="B Nazanin" pitchFamily="2" charset="-78"/>
              </a:rPr>
              <a:t>۱-خط افق را در صفحه ی کاغذ مشخص نمایید و همانند آموزش های قبلی از یک خط افقی برای مشخص کردن خط افق استفاده کنید 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060848"/>
            <a:ext cx="5547543" cy="434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609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80</TotalTime>
  <Words>579</Words>
  <Application>Microsoft Office PowerPoint</Application>
  <PresentationFormat>On-screen Show (4:3)</PresentationFormat>
  <Paragraphs>39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Hardcover</vt:lpstr>
      <vt:lpstr>PowerPoint Presentation</vt:lpstr>
      <vt:lpstr>بسم الله الرحمن الرحیم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10</cp:revision>
  <dcterms:created xsi:type="dcterms:W3CDTF">2020-04-13T18:55:25Z</dcterms:created>
  <dcterms:modified xsi:type="dcterms:W3CDTF">2020-04-14T09:14:54Z</dcterms:modified>
</cp:coreProperties>
</file>