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85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6" r:id="rId7"/>
    <p:sldId id="265" r:id="rId8"/>
    <p:sldId id="264" r:id="rId9"/>
    <p:sldId id="263" r:id="rId10"/>
    <p:sldId id="268" r:id="rId11"/>
    <p:sldId id="271" r:id="rId12"/>
    <p:sldId id="270" r:id="rId13"/>
    <p:sldId id="267" r:id="rId14"/>
    <p:sldId id="269" r:id="rId15"/>
  </p:sldIdLst>
  <p:sldSz cx="12192000" cy="6858000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FF"/>
    <a:srgbClr val="215936"/>
    <a:srgbClr val="DA0000"/>
    <a:srgbClr val="733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586579-BD0C-431D-83A9-66CEF45350C1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CEB99-C4E6-49DE-9BC5-B584DF380B3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918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70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939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74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806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88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509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531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931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609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48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434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5749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6794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248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11A8-659A-4467-96CD-C1CC1610F93E}" type="datetimeFigureOut">
              <a:rPr lang="fa-IR" smtClean="0"/>
              <a:t>08/21/1441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11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6" y="-711958"/>
            <a:ext cx="12685219" cy="756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3-_al-as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70" y="599364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5952" y="174558"/>
            <a:ext cx="35893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Zar" panose="00000400000000000000" pitchFamily="2" charset="-78"/>
              </a:rPr>
              <a:t>دانشکده فنی وحرفه ای رازی اردبیل</a:t>
            </a:r>
            <a:endParaRPr lang="fa-IR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1306" y="1022121"/>
            <a:ext cx="8093123" cy="3712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4149" y="996287"/>
                <a:ext cx="10945505" cy="261148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/>
                <a:r>
                  <a:rPr lang="fa-IR" sz="40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2-خطای نسبی</a:t>
                </a:r>
              </a:p>
              <a:p>
                <a:pPr lvl="0"/>
                <a:endParaRPr lang="fa-IR" dirty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بنا به تعریف قدر مطلق خطای مطلق تقسیم بر مقدار واقعی را </a:t>
                </a:r>
                <a:r>
                  <a:rPr lang="fa-IR" sz="3200" u="sng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خطای نسبی </a:t>
                </a:r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می نامند.</a:t>
                </a:r>
              </a:p>
              <a:p>
                <a:pPr lvl="0"/>
                <a:endParaRPr lang="fa-IR" sz="32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a-IR" sz="2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𝑋</m:t>
                            </m:r>
                            <m:r>
                              <a:rPr lang="fa-IR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den>
                        </m:f>
                      </m:e>
                    </m:d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= خطای نسبی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49" y="996287"/>
                <a:ext cx="10945505" cy="2611484"/>
              </a:xfrm>
              <a:prstGeom prst="rect">
                <a:avLst/>
              </a:prstGeom>
              <a:blipFill rotWithShape="0">
                <a:blip r:embed="rId7"/>
                <a:stretch>
                  <a:fillRect t="-4196" r="-2006" b="-652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64776" y="4295640"/>
            <a:ext cx="1000380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بعنوان </a:t>
            </a:r>
            <a:r>
              <a:rPr lang="fa-IR" sz="3200" dirty="0" smtClean="0">
                <a:solidFill>
                  <a:srgbClr val="00B050"/>
                </a:solidFill>
                <a:cs typeface="B Zar" panose="00000400000000000000" pitchFamily="2" charset="-78"/>
              </a:rPr>
              <a:t>مثال</a:t>
            </a: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 در نمونه قبلی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خطای نسبی </a:t>
            </a:r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چقدر است؟</a:t>
            </a:r>
            <a:endParaRPr lang="fa-I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52383" y="5356324"/>
                <a:ext cx="9908274" cy="76815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2400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cs typeface="B Zar" panose="00000400000000000000" pitchFamily="2" charset="-78"/>
                              </a:rPr>
                              <m:t>09 </m:t>
                            </m:r>
                          </m:num>
                          <m:den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89</m:t>
                            </m:r>
                          </m:den>
                        </m:f>
                      </m:e>
                    </m:d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009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</a:t>
                </a:r>
                <a:r>
                  <a:rPr lang="fa-IR" sz="32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خطای نسبی </a:t>
                </a:r>
                <a:endParaRPr lang="fa-I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383" y="5356324"/>
                <a:ext cx="9908274" cy="768159"/>
              </a:xfrm>
              <a:prstGeom prst="rect">
                <a:avLst/>
              </a:prstGeom>
              <a:blipFill rotWithShape="0">
                <a:blip r:embed="rId8"/>
                <a:stretch>
                  <a:fillRect b="-2539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8820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72149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2783" y="4091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: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526" y="1009934"/>
            <a:ext cx="10440538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خطاء:</a:t>
            </a:r>
          </a:p>
          <a:p>
            <a:pPr lvl="0"/>
            <a:r>
              <a:rPr lang="fa-IR" sz="4000" dirty="0" smtClean="0">
                <a:cs typeface="B Zar" panose="00000400000000000000" pitchFamily="2" charset="-78"/>
              </a:rPr>
              <a:t>خطای نسبی ضربدر 100 را که آن را بصورت درصد نشان می دهند درصد خطا و یا </a:t>
            </a:r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خطای نسبی </a:t>
            </a:r>
            <a:r>
              <a:rPr lang="fa-IR" sz="4000" dirty="0" smtClean="0">
                <a:cs typeface="B Zar" panose="00000400000000000000" pitchFamily="2" charset="-78"/>
              </a:rPr>
              <a:t>گویند. </a:t>
            </a:r>
          </a:p>
          <a:p>
            <a:pPr lvl="0"/>
            <a:r>
              <a:rPr lang="fa-IR" sz="4000" dirty="0" smtClean="0">
                <a:cs typeface="B Zar" panose="00000400000000000000" pitchFamily="2" charset="-78"/>
              </a:rPr>
              <a:t>رابطه آن :</a:t>
            </a:r>
          </a:p>
          <a:p>
            <a:pPr lvl="0"/>
            <a:endParaRPr lang="fa-IR" sz="40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64526" y="3445986"/>
                <a:ext cx="10719007" cy="7340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a-IR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𝑋</m:t>
                            </m:r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den>
                        </m:f>
                      </m:e>
                    </m:d>
                    <m:r>
                      <a:rPr lang="fa-I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             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=  درصدخطای </a:t>
                </a:r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نسبی </a:t>
                </a:r>
                <a:endParaRPr lang="fa-I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26" y="3445986"/>
                <a:ext cx="10719007" cy="734047"/>
              </a:xfrm>
              <a:prstGeom prst="rect">
                <a:avLst/>
              </a:prstGeom>
              <a:blipFill rotWithShape="0">
                <a:blip r:embed="rId7"/>
                <a:stretch>
                  <a:fillRect b="-25620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5436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3147" y="4411272"/>
                <a:ext cx="10645254" cy="126060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a-I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fa-I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B Zar" panose="00000400000000000000" pitchFamily="2" charset="-78"/>
                              </a:rPr>
                              <m:t>±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5B9BD5">
                                    <a:lumMod val="50000"/>
                                  </a:srgbClr>
                                </a:solidFill>
                                <a:cs typeface="B Zar" panose="00000400000000000000" pitchFamily="2" charset="-78"/>
                              </a:rPr>
                              <m:t>09 </m:t>
                            </m:r>
                          </m:num>
                          <m:den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fa-IR" sz="2800" dirty="0">
                                <a:solidFill>
                                  <a:srgbClr val="215936"/>
                                </a:solidFill>
                                <a:latin typeface="Cambria Math" panose="02040503050406030204" pitchFamily="18" charset="0"/>
                              </a:rPr>
                              <m:t>89</m:t>
                            </m:r>
                          </m:den>
                        </m:f>
                      </m:e>
                    </m:d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9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</m:t>
                    </m:r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مثال</m:t>
                    </m:r>
                    <m:r>
                      <a:rPr lang="fa-IR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= درصد خطای نسبی       </a:t>
                </a:r>
              </a:p>
              <a:p>
                <a:r>
                  <a:rPr lang="fa-IR" sz="3200" dirty="0" smtClean="0">
                    <a:cs typeface="B Zar" panose="00000400000000000000" pitchFamily="2" charset="-78"/>
                  </a:rPr>
                  <a:t>            یا           درصد خطا       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9</m:t>
                    </m:r>
                  </m:oMath>
                </a14:m>
                <a:r>
                  <a:rPr lang="fa-IR" sz="2800" dirty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</m:oMath>
                </a14:m>
                <a:r>
                  <a:rPr lang="fa-IR" sz="3200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009</m:t>
                    </m:r>
                  </m:oMath>
                </a14:m>
                <a:endParaRPr lang="fa-IR" sz="32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47" y="4411272"/>
                <a:ext cx="10645254" cy="1260602"/>
              </a:xfrm>
              <a:prstGeom prst="rect">
                <a:avLst/>
              </a:prstGeom>
              <a:blipFill rotWithShape="0">
                <a:blip r:embed="rId8"/>
                <a:stretch>
                  <a:fillRect r="-1489" b="-1796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 flipH="1">
            <a:off x="7369791" y="5261317"/>
            <a:ext cx="354842" cy="20807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066" y="1323832"/>
            <a:ext cx="7642746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حساسیت:</a:t>
            </a:r>
          </a:p>
          <a:p>
            <a:r>
              <a:rPr lang="fa-IR" sz="2800" dirty="0" smtClean="0">
                <a:cs typeface="B Zar" panose="00000400000000000000" pitchFamily="2" charset="-78"/>
              </a:rPr>
              <a:t>عکس خطای نسبی کل را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حساسیت</a:t>
            </a:r>
            <a:r>
              <a:rPr lang="fa-IR" sz="2800" dirty="0" smtClean="0">
                <a:cs typeface="B Zar" panose="00000400000000000000" pitchFamily="2" charset="-78"/>
              </a:rPr>
              <a:t> گویند. </a:t>
            </a:r>
            <a:endParaRPr lang="fa-I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68879" y="1831866"/>
                <a:ext cx="3418384" cy="70070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/>
                    </m:f>
                  </m:oMath>
                </a14:m>
                <a:r>
                  <a:rPr lang="fa-IR" sz="2800" dirty="0" smtClean="0"/>
                  <a:t>     = </a:t>
                </a:r>
                <a:r>
                  <a:rPr lang="fa-IR" sz="28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حساسیت</a:t>
                </a:r>
                <a:endParaRPr lang="fa-IR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879" y="1831866"/>
                <a:ext cx="3418384" cy="700705"/>
              </a:xfrm>
              <a:prstGeom prst="rect">
                <a:avLst/>
              </a:prstGeom>
              <a:blipFill rotWithShape="0">
                <a:blip r:embed="rId7"/>
                <a:stretch>
                  <a:fillRect b="-23684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896435" y="2232333"/>
            <a:ext cx="13511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cs typeface="B Zar" panose="00000400000000000000" pitchFamily="2" charset="-78"/>
              </a:rPr>
              <a:t>خطای نسبی کل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3015" y="3386328"/>
            <a:ext cx="10208525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:</a:t>
            </a:r>
          </a:p>
          <a:p>
            <a:pPr algn="r"/>
            <a:r>
              <a:rPr lang="fa-IR" sz="3200" dirty="0" smtClean="0">
                <a:cs typeface="B Zar" panose="00000400000000000000" pitchFamily="2" charset="-78"/>
              </a:rPr>
              <a:t> هر قدر خطای نسبی کل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بیشتر</a:t>
            </a:r>
            <a:r>
              <a:rPr lang="fa-IR" sz="3200" dirty="0" smtClean="0">
                <a:cs typeface="B Zar" panose="00000400000000000000" pitchFamily="2" charset="-78"/>
              </a:rPr>
              <a:t> باشد آزمایشگر آزمایش را با حساسیت 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کمتری</a:t>
            </a:r>
            <a:r>
              <a:rPr lang="fa-IR" sz="3200" dirty="0" smtClean="0">
                <a:cs typeface="B Zar" panose="00000400000000000000" pitchFamily="2" charset="-78"/>
              </a:rPr>
              <a:t> انجام داده است.</a:t>
            </a:r>
            <a:endParaRPr lang="fa-IR" sz="3200" dirty="0">
              <a:cs typeface="B Zar" panose="00000400000000000000" pitchFamily="2" charset="-78"/>
            </a:endParaRP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87134"/>
            <a:ext cx="1046758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367" y="968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1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7043" y="-516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7258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857" y="1009934"/>
            <a:ext cx="9416955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دقت اندازه گیری:</a:t>
            </a:r>
          </a:p>
          <a:p>
            <a:r>
              <a:rPr lang="fa-IR" sz="4000" dirty="0" smtClean="0">
                <a:cs typeface="B Zar" panose="00000400000000000000" pitchFamily="2" charset="-78"/>
              </a:rPr>
              <a:t>کمترین مقداری که می توان با یک ابزار اندازه گیری کرد.</a:t>
            </a:r>
          </a:p>
          <a:p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>
            <a:off x="590094" y="3029803"/>
            <a:ext cx="11193439" cy="12311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2800" dirty="0" smtClean="0">
                <a:cs typeface="B Zar" panose="00000400000000000000" pitchFamily="2" charset="-78"/>
              </a:rPr>
              <a:t>به عنوان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</a:t>
            </a:r>
            <a:r>
              <a:rPr lang="fa-IR" sz="2800" dirty="0" smtClean="0">
                <a:cs typeface="B Zar" panose="00000400000000000000" pitchFamily="2" charset="-78"/>
              </a:rPr>
              <a:t> دقت اندازه گیری کولیس </a:t>
            </a:r>
            <a:r>
              <a:rPr lang="en-US" sz="2800" dirty="0" smtClean="0">
                <a:cs typeface="B Zar" panose="00000400000000000000" pitchFamily="2" charset="-78"/>
              </a:rPr>
              <a:t> 0/0001</a:t>
            </a:r>
            <a:r>
              <a:rPr lang="en-US" sz="2800" dirty="0" smtClean="0">
                <a:cs typeface="+mj-cs"/>
              </a:rPr>
              <a:t>m</a:t>
            </a:r>
            <a:r>
              <a:rPr lang="fa-IR" sz="2800" dirty="0" smtClean="0">
                <a:cs typeface="B Zar" panose="00000400000000000000" pitchFamily="2" charset="-78"/>
              </a:rPr>
              <a:t>یا زمانسنج با دقت </a:t>
            </a:r>
            <a:r>
              <a:rPr lang="en-US" sz="2800" dirty="0" smtClean="0">
                <a:cs typeface="B Zar" panose="00000400000000000000" pitchFamily="2" charset="-78"/>
              </a:rPr>
              <a:t>    0 /01</a:t>
            </a:r>
            <a:r>
              <a:rPr lang="en-US" sz="2800" dirty="0">
                <a:cs typeface="+mj-cs"/>
              </a:rPr>
              <a:t>S</a:t>
            </a:r>
            <a:r>
              <a:rPr lang="fa-IR" sz="2800" dirty="0" smtClean="0">
                <a:cs typeface="B Zar" panose="00000400000000000000" pitchFamily="2" charset="-78"/>
              </a:rPr>
              <a:t>یا ترازویی با دقت اندازه گیری</a:t>
            </a:r>
            <a:r>
              <a:rPr lang="en-US" sz="2800" dirty="0" smtClean="0">
                <a:cs typeface="B Zar" panose="00000400000000000000" pitchFamily="2" charset="-78"/>
              </a:rPr>
              <a:t>0/001 </a:t>
            </a:r>
            <a:r>
              <a:rPr lang="en-US" sz="2800" dirty="0" smtClean="0">
                <a:cs typeface="+mj-cs"/>
              </a:rPr>
              <a:t>Kg</a:t>
            </a:r>
            <a:r>
              <a:rPr lang="en-US" sz="2800" dirty="0" smtClean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  و...</a:t>
            </a:r>
          </a:p>
          <a:p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073" y="4839416"/>
            <a:ext cx="1109246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: </a:t>
            </a:r>
            <a:r>
              <a:rPr lang="fa-IR" sz="2400" dirty="0" smtClean="0">
                <a:cs typeface="B Zar" panose="00000400000000000000" pitchFamily="2" charset="-78"/>
              </a:rPr>
              <a:t>در صورتی که خطای بدست آمده توسط فرد آزمایش گر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صفر </a:t>
            </a:r>
            <a:r>
              <a:rPr lang="fa-IR" sz="2400" dirty="0" smtClean="0">
                <a:cs typeface="B Zar" panose="00000400000000000000" pitchFamily="2" charset="-78"/>
              </a:rPr>
              <a:t>آمد در این صورت</a:t>
            </a:r>
            <a:r>
              <a:rPr lang="fa-IR" sz="2400" dirty="0" smtClean="0">
                <a:solidFill>
                  <a:srgbClr val="C00000"/>
                </a:solidFill>
                <a:cs typeface="B Zar" panose="00000400000000000000" pitchFamily="2" charset="-78"/>
              </a:rPr>
              <a:t> دقت ابزار اندازه گیری </a:t>
            </a:r>
            <a:r>
              <a:rPr lang="fa-IR" sz="2400" dirty="0" smtClean="0">
                <a:cs typeface="B Zar" panose="00000400000000000000" pitchFamily="2" charset="-78"/>
              </a:rPr>
              <a:t>به عنوان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درصد خطا </a:t>
            </a:r>
            <a:r>
              <a:rPr lang="fa-IR" sz="2400" dirty="0" smtClean="0">
                <a:cs typeface="B Zar" panose="00000400000000000000" pitchFamily="2" charset="-78"/>
              </a:rPr>
              <a:t>محسوب می شود.</a:t>
            </a:r>
            <a:endParaRPr lang="fa-IR" sz="2400" dirty="0">
              <a:cs typeface="B Zar" panose="00000400000000000000" pitchFamily="2" charset="-78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8230"/>
            <a:ext cx="10058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4" name="Date Placeholder 5"/>
          <p:cNvSpPr txBox="1">
            <a:spLocks/>
          </p:cNvSpPr>
          <p:nvPr/>
        </p:nvSpPr>
        <p:spPr>
          <a:xfrm>
            <a:off x="10058400" y="6498230"/>
            <a:ext cx="2133600" cy="470866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1399.01.24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9357" y="232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موضوع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90503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69318"/>
            <a:ext cx="9856843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 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372" y="2598058"/>
            <a:ext cx="764902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8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Zar" panose="00000400000000000000" pitchFamily="2" charset="-78"/>
              </a:rPr>
              <a:t>پایان جلسه اول</a:t>
            </a:r>
            <a:endParaRPr lang="fa-IR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48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085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78" y="2052758"/>
            <a:ext cx="4433333" cy="44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2" y="447180"/>
            <a:ext cx="1971565" cy="19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0" y="172518"/>
            <a:ext cx="2520887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54" y="0"/>
            <a:ext cx="3029259" cy="3021779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9724571" y="6404266"/>
            <a:ext cx="2467429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724571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6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744" y="418552"/>
            <a:ext cx="7832769" cy="1484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a-IR" sz="3600" dirty="0" smtClean="0">
                <a:solidFill>
                  <a:srgbClr val="002060"/>
                </a:solidFill>
                <a:latin typeface="IranNastaliq" pitchFamily="18" charset="0"/>
                <a:cs typeface="Sultan K Light" pitchFamily="2" charset="-78"/>
              </a:rPr>
              <a:t>دانشگاه فنی و حرفه ای</a:t>
            </a:r>
          </a:p>
          <a:p>
            <a:pPr algn="ctr" rtl="0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Titr" pitchFamily="2" charset="-78"/>
              </a:rPr>
              <a:t>آموزشکده فنی و حرفه ای پسران اردبیل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cs typeface="Titr" pitchFamily="2" charset="-78"/>
            </a:endParaRPr>
          </a:p>
          <a:p>
            <a:pPr algn="ctr" rtl="0"/>
            <a:endParaRPr lang="en-US" sz="3200" b="1" dirty="0">
              <a:solidFill>
                <a:srgbClr val="006600"/>
              </a:solidFill>
              <a:latin typeface="IranNastaliq" pitchFamily="18" charset="0"/>
              <a:cs typeface="Titr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69"/>
            <a:ext cx="1598874" cy="1598874"/>
          </a:xfrm>
          <a:prstGeom prst="rect">
            <a:avLst/>
          </a:prstGeom>
        </p:spPr>
      </p:pic>
      <p:pic>
        <p:nvPicPr>
          <p:cNvPr id="9" name="Picture 4" descr="earth-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152" y="411293"/>
            <a:ext cx="1232848" cy="1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08647" y="2946694"/>
            <a:ext cx="5902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7030A0"/>
                </a:solidFill>
                <a:cs typeface="B Titr" pitchFamily="2" charset="-78"/>
              </a:rPr>
              <a:t>رشته: </a:t>
            </a:r>
            <a:r>
              <a:rPr lang="fa-IR" dirty="0" smtClean="0">
                <a:solidFill>
                  <a:srgbClr val="7030A0"/>
                </a:solidFill>
                <a:cs typeface="B Titr" pitchFamily="2" charset="-78"/>
              </a:rPr>
              <a:t>مشترک( ساخت و تولید –مکانیک خودرو)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مقطع: کاردانی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215936"/>
                </a:solidFill>
                <a:cs typeface="B Titr" pitchFamily="2" charset="-78"/>
              </a:rPr>
              <a:t>ترم:982</a:t>
            </a:r>
          </a:p>
          <a:p>
            <a:pPr algn="ctr">
              <a:lnSpc>
                <a:spcPct val="200000"/>
              </a:lnSpc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موضوع 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cs typeface="B Titr" pitchFamily="2" charset="-78"/>
              </a:rPr>
              <a:t>(جلسه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C00000"/>
                </a:solidFill>
                <a:cs typeface="B Titr" pitchFamily="2" charset="-78"/>
              </a:rPr>
              <a:t>تئ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cs typeface="B Titr" pitchFamily="2" charset="-78"/>
              </a:rPr>
              <a:t>وری)</a:t>
            </a:r>
            <a:endParaRPr lang="fa-IR" sz="28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00B0F0"/>
                </a:solidFill>
                <a:cs typeface="B Titr" pitchFamily="2" charset="-78"/>
              </a:rPr>
              <a:t>فروردین   </a:t>
            </a:r>
            <a:r>
              <a:rPr lang="fa-IR" dirty="0">
                <a:solidFill>
                  <a:srgbClr val="00B0F0"/>
                </a:solidFill>
                <a:cs typeface="B Titr" pitchFamily="2" charset="-78"/>
              </a:rPr>
              <a:t>ماه </a:t>
            </a:r>
            <a:r>
              <a:rPr lang="fa-IR" dirty="0" smtClean="0">
                <a:solidFill>
                  <a:srgbClr val="00B0F0"/>
                </a:solidFill>
                <a:cs typeface="B Titr" pitchFamily="2" charset="-78"/>
              </a:rPr>
              <a:t> 1399</a:t>
            </a:r>
            <a:endParaRPr lang="fa-IR" dirty="0">
              <a:solidFill>
                <a:srgbClr val="00B0F0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04266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395700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dirty="0" smtClean="0">
                <a:solidFill>
                  <a:srgbClr val="FFC000"/>
                </a:solidFill>
                <a:cs typeface="B Titr" pitchFamily="2" charset="-78"/>
              </a:rPr>
              <a:t>مکانیک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38927" y="1530525"/>
            <a:ext cx="4376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درس:</a:t>
            </a:r>
            <a:r>
              <a:rPr kumimoji="0" lang="fa-IR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آزمایشگاه فیزیک مکانیک</a:t>
            </a:r>
            <a:endParaRPr lang="fa-IR" sz="2800" b="1" dirty="0">
              <a:solidFill>
                <a:srgbClr val="FF0000"/>
              </a:solidFill>
              <a:latin typeface="Arial" pitchFamily="34" charset="0"/>
              <a:cs typeface="B Titr" pitchFamily="2" charset="-78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82669" y="2123047"/>
            <a:ext cx="20890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جلسه: اول</a:t>
            </a:r>
            <a:endParaRPr kumimoji="0" lang="en-US" sz="4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جلسه چهارم</a:t>
            </a:r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12" y="-18442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اول: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" y="-78593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78593"/>
            <a:ext cx="408467" cy="5243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905483" y="4408227"/>
            <a:ext cx="9362365" cy="76427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/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b="1" dirty="0">
                <a:cs typeface="B Zar" panose="00000400000000000000" pitchFamily="2" charset="-78"/>
              </a:rPr>
              <a:t/>
            </a:r>
            <a:br>
              <a:rPr lang="fa-IR" b="1" dirty="0">
                <a:cs typeface="B Zar" panose="00000400000000000000" pitchFamily="2" charset="-78"/>
              </a:rPr>
            </a:br>
            <a:r>
              <a:rPr lang="fa-IR" b="1" dirty="0" smtClean="0">
                <a:cs typeface="B Zar" panose="00000400000000000000" pitchFamily="2" charset="-78"/>
              </a:rPr>
              <a:t>انواع خطا:</a:t>
            </a:r>
            <a:br>
              <a:rPr lang="fa-IR" b="1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1-</a:t>
            </a:r>
            <a:r>
              <a:rPr lang="fa-IR" dirty="0" smtClean="0">
                <a:solidFill>
                  <a:srgbClr val="FF0000"/>
                </a:solidFill>
                <a:cs typeface="B Zar" panose="00000400000000000000" pitchFamily="2" charset="-78"/>
              </a:rPr>
              <a:t> خطای مطلق</a:t>
            </a: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/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2- </a:t>
            </a:r>
            <a:r>
              <a:rPr lang="fa-IR" dirty="0" smtClean="0">
                <a:solidFill>
                  <a:srgbClr val="FF0000"/>
                </a:solidFill>
                <a:cs typeface="B Zar" panose="00000400000000000000" pitchFamily="2" charset="-78"/>
              </a:rPr>
              <a:t>خطای نسبی</a:t>
            </a:r>
            <a:endParaRPr lang="fa-IR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subTitle" idx="1"/>
          </p:nvPr>
        </p:nvSpPr>
        <p:spPr>
          <a:xfrm>
            <a:off x="0" y="6482687"/>
            <a:ext cx="12192000" cy="375313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                                                                                       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82687"/>
            <a:ext cx="2362200" cy="375313"/>
          </a:xfrm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478973" y="2033516"/>
            <a:ext cx="281399" cy="2357652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627" y="1804003"/>
            <a:ext cx="65645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الف) مقدار واقعی کمیت مورد نظر را در اختیار</a:t>
            </a:r>
            <a:r>
              <a:rPr lang="fa-IR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Zar" panose="00000400000000000000" pitchFamily="2" charset="-78"/>
              </a:rPr>
              <a:t>داشته</a:t>
            </a:r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 باشیم. </a:t>
            </a:r>
            <a:endParaRPr lang="fa-IR" sz="2800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627" y="4185610"/>
            <a:ext cx="64008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ب) مقدار واقعی کمیت مورد نظررا  در اختیار</a:t>
            </a:r>
            <a:r>
              <a:rPr lang="fa-IR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Zar" panose="00000400000000000000" pitchFamily="2" charset="-78"/>
              </a:rPr>
              <a:t> نداشته </a:t>
            </a:r>
            <a:r>
              <a:rPr lang="fa-IR" sz="2800" dirty="0" smtClean="0">
                <a:solidFill>
                  <a:srgbClr val="C00000"/>
                </a:solidFill>
                <a:cs typeface="B Zar" panose="00000400000000000000" pitchFamily="2" charset="-78"/>
              </a:rPr>
              <a:t>باشیم.</a:t>
            </a:r>
            <a:endParaRPr lang="fa-IR" sz="2800" dirty="0">
              <a:solidFill>
                <a:srgbClr val="C00000"/>
              </a:solidFill>
              <a:cs typeface="B Zar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697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9558" y="1583140"/>
                <a:ext cx="10838597" cy="2265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1- خطای مطلق</a:t>
                </a:r>
              </a:p>
              <a:p>
                <a:endParaRPr lang="fa-IR" dirty="0" smtClean="0">
                  <a:cs typeface="B Zar" panose="00000400000000000000" pitchFamily="2" charset="-78"/>
                </a:endParaRPr>
              </a:p>
              <a:p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الف)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اگر مقدار واقعی کمیت را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 داشته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باشیم.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به عنوان مثال آن را با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نشان دهیم و مقدار حاصل از آزمایش را با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 نشان دهیم مقدار خطای مطلق در این حالت برابر است با:</a:t>
                </a:r>
              </a:p>
              <a:p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58" y="1583140"/>
                <a:ext cx="10838597" cy="2265236"/>
              </a:xfrm>
              <a:prstGeom prst="rect">
                <a:avLst/>
              </a:prstGeom>
              <a:blipFill rotWithShape="0">
                <a:blip r:embed="rId7"/>
                <a:stretch>
                  <a:fillRect l="-1631" t="-4852" r="-202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24583" y="3899203"/>
                <a:ext cx="6496335" cy="60324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8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</a:t>
                </a:r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                                     </a:t>
                </a:r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83" y="3899203"/>
                <a:ext cx="6496335" cy="603242"/>
              </a:xfrm>
              <a:prstGeom prst="rect">
                <a:avLst/>
              </a:prstGeom>
              <a:blipFill rotWithShape="0">
                <a:blip r:embed="rId8"/>
                <a:stretch>
                  <a:fillRect t="-13131" b="-3232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9531" y="5570495"/>
                <a:ext cx="7697338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000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خطای مطلق</a:t>
                </a:r>
                <a:r>
                  <a:rPr lang="en-US" sz="20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±</a:t>
                </a:r>
                <a:r>
                  <a:rPr lang="en-US" sz="2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)</a:t>
                </a:r>
                <a:r>
                  <a:rPr lang="fa-IR" sz="2000" dirty="0" smtClean="0">
                    <a:cs typeface="B Zar" panose="00000400000000000000" pitchFamily="2" charset="-78"/>
                  </a:rPr>
                  <a:t> </a:t>
                </a:r>
                <a:r>
                  <a:rPr lang="fa-IR" dirty="0" smtClean="0">
                    <a:cs typeface="B Zar" panose="00000400000000000000" pitchFamily="2" charset="-78"/>
                  </a:rPr>
                  <a:t>= </a:t>
                </a:r>
                <a:r>
                  <a:rPr lang="fa-IR" sz="20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مقدار بدست آمده از آزمایش یا اندازه گیری </a:t>
                </a:r>
                <a14:m>
                  <m:oMath xmlns:m="http://schemas.openxmlformats.org/officeDocument/2006/math">
                    <m:r>
                      <a:rPr lang="fa-I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−</m:t>
                    </m:r>
                  </m:oMath>
                </a14:m>
                <a:r>
                  <a:rPr lang="fa-IR" dirty="0" smtClean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solidFill>
                      <a:srgbClr val="215936"/>
                    </a:solidFill>
                    <a:cs typeface="B Zar" panose="00000400000000000000" pitchFamily="2" charset="-78"/>
                  </a:rPr>
                  <a:t>مقدار واقعی یک کمیت</a:t>
                </a:r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31" y="5570495"/>
                <a:ext cx="7697338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108" t="-13158" r="-871" b="-3157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/>
          <p:cNvSpPr/>
          <p:nvPr/>
        </p:nvSpPr>
        <p:spPr>
          <a:xfrm>
            <a:off x="3473355" y="4553272"/>
            <a:ext cx="832513" cy="919480"/>
          </a:xfrm>
          <a:prstGeom prst="downArrow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404266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 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8856" y="3859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5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6775" y="1118622"/>
            <a:ext cx="1117675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 : </a:t>
            </a:r>
            <a:r>
              <a:rPr lang="fa-IR" sz="3200" dirty="0" smtClean="0">
                <a:cs typeface="B Zar" panose="00000400000000000000" pitchFamily="2" charset="-78"/>
              </a:rPr>
              <a:t>اگر مقدار واقعی ( دقیق) یک کمیت برابر 9/89  باشد  و مقداری که ما از آزمایش کردن بدست آورده ایم برابر 9/80 باشد خطای مطلق چقدر است؟</a:t>
            </a:r>
          </a:p>
          <a:p>
            <a:endParaRPr lang="fa-IR" sz="32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70028" y="2572024"/>
                <a:ext cx="2578172" cy="2339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a-IR" sz="3200" b="0" i="0" dirty="0" smtClean="0">
                          <a:solidFill>
                            <a:srgbClr val="215936"/>
                          </a:solidFill>
                          <a:latin typeface="Cambria Math" panose="02040503050406030204" pitchFamily="18" charset="0"/>
                        </a:rPr>
                        <m:t>89</m:t>
                      </m:r>
                    </m:oMath>
                  </m:oMathPara>
                </a14:m>
                <a:endParaRPr lang="fa-IR" sz="3200" b="0" dirty="0" smtClean="0">
                  <a:solidFill>
                    <a:srgbClr val="215936"/>
                  </a:solidFill>
                </a:endParaRPr>
              </a:p>
              <a:p>
                <a:endParaRPr lang="en-US" sz="3200" b="0" dirty="0" smtClean="0">
                  <a:solidFill>
                    <a:srgbClr val="215936"/>
                  </a:solidFill>
                </a:endParaRPr>
              </a:p>
              <a:p>
                <a:endParaRPr lang="en-US" sz="3200" dirty="0">
                  <a:solidFill>
                    <a:srgbClr val="215936"/>
                  </a:solidFill>
                </a:endParaRPr>
              </a:p>
              <a:p>
                <a:endParaRPr lang="fa-IR" sz="3200" b="0" dirty="0" smtClean="0">
                  <a:solidFill>
                    <a:srgbClr val="215936"/>
                  </a:solidFill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028" y="2572024"/>
                <a:ext cx="2578172" cy="233910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69994" y="3188616"/>
                <a:ext cx="1719617" cy="539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2800" dirty="0" smtClean="0"/>
                  <a:t>=9.80</a:t>
                </a:r>
                <a:endParaRPr lang="fa-IR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994" y="3188616"/>
                <a:ext cx="1719617" cy="539315"/>
              </a:xfrm>
              <a:prstGeom prst="rect">
                <a:avLst/>
              </a:prstGeom>
              <a:blipFill rotWithShape="0">
                <a:blip r:embed="rId8"/>
                <a:stretch>
                  <a:fillRect t="-6742" r="-7447" b="-31461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2896" y="4042897"/>
                <a:ext cx="6496335" cy="164968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 smtClean="0">
                  <a:solidFill>
                    <a:srgbClr val="002060"/>
                  </a:solidFill>
                  <a:cs typeface="B Zar" panose="00000400000000000000" pitchFamily="2" charset="-78"/>
                </a:endParaRPr>
              </a:p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</a:t>
                </a:r>
                <a14:m>
                  <m:oMath xmlns:m="http://schemas.openxmlformats.org/officeDocument/2006/math"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a-IR" sz="2800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89</m:t>
                    </m:r>
                    <m:r>
                      <a:rPr lang="fa-IR" sz="2800" b="0" i="0" dirty="0" smtClean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dirty="0"/>
                      <m:t>9.80</m:t>
                    </m:r>
                    <m:r>
                      <m:rPr>
                        <m:nor/>
                      </m:rPr>
                      <a:rPr lang="en-US" sz="2800" b="0" i="0" dirty="0" smtClean="0"/>
                      <m:t>=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±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/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09</m:t>
                    </m:r>
                  </m:oMath>
                </a14:m>
                <a:endParaRPr lang="fa-IR" sz="2800" dirty="0"/>
              </a:p>
              <a:p>
                <a:pPr algn="ctr"/>
                <a:endParaRPr lang="fa-IR" dirty="0">
                  <a:solidFill>
                    <a:srgbClr val="215936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cs typeface="B Zar" panose="00000400000000000000" pitchFamily="2" charset="-78"/>
                  </a:rPr>
                  <a:t>                              </a:t>
                </a:r>
                <a:endParaRPr lang="fa-IR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96" y="4042897"/>
                <a:ext cx="6496335" cy="1649682"/>
              </a:xfrm>
              <a:prstGeom prst="rect">
                <a:avLst/>
              </a:prstGeom>
              <a:blipFill rotWithShape="0">
                <a:blip r:embed="rId9"/>
                <a:stretch>
                  <a:fillRect t="-442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38029" y="4414593"/>
                <a:ext cx="3916907" cy="7386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 algn="ctr"/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خطای مطلق=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/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09</m:t>
                    </m:r>
                  </m:oMath>
                </a14:m>
                <a:endParaRPr lang="fa-IR" sz="2400" dirty="0">
                  <a:solidFill>
                    <a:prstClr val="black"/>
                  </a:solidFill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029" y="4414593"/>
                <a:ext cx="3916907" cy="738664"/>
              </a:xfrm>
              <a:prstGeom prst="rect">
                <a:avLst/>
              </a:prstGeom>
              <a:blipFill rotWithShape="0">
                <a:blip r:embed="rId10"/>
                <a:stretch>
                  <a:fillRect t="-578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73455" y="5725668"/>
                <a:ext cx="10017457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نکته</a:t>
                </a:r>
                <a:r>
                  <a:rPr lang="fa-IR" sz="2800" dirty="0" smtClean="0">
                    <a:cs typeface="B Zar" panose="00000400000000000000" pitchFamily="2" charset="-78"/>
                  </a:rPr>
                  <a:t>: علامت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cs typeface="B Zar" panose="00000400000000000000" pitchFamily="2" charset="-78"/>
                      </a:rPr>
                      <m:t>±</m:t>
                    </m:r>
                  </m:oMath>
                </a14:m>
                <a:r>
                  <a:rPr lang="fa-IR" sz="2800" dirty="0" smtClean="0">
                    <a:cs typeface="B Zar" panose="00000400000000000000" pitchFamily="2" charset="-78"/>
                  </a:rPr>
                  <a:t> در روابط فوق نشانگر میزان انحراف از مقدار واقعی( کمتر و بیشتر) می باشد.</a:t>
                </a:r>
                <a:endParaRPr lang="fa-IR" sz="28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55" y="5725668"/>
                <a:ext cx="10017457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6977" r="-1217" b="-3604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296400" cy="450447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dirty="0" smtClean="0">
                <a:solidFill>
                  <a:srgbClr val="FFC000"/>
                </a:solidFill>
                <a:cs typeface="B Titr" pitchFamily="2" charset="-78"/>
              </a:rPr>
              <a:t>مکانیک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583002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35332" y="2877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96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3330" y="913980"/>
                <a:ext cx="10467833" cy="297312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lvl="0"/>
                <a:r>
                  <a:rPr lang="fa-IR" sz="40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-خطای </a:t>
                </a:r>
                <a:r>
                  <a:rPr lang="fa-IR" sz="40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مطلق</a:t>
                </a:r>
              </a:p>
              <a:p>
                <a:pPr lvl="0"/>
                <a:endParaRPr lang="fa-IR" dirty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ب)</a:t>
                </a:r>
                <a:r>
                  <a:rPr lang="fa-IR" sz="32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اگر مقدار واقعی کمیت را</a:t>
                </a:r>
                <a:r>
                  <a:rPr lang="fa-IR" sz="3200" dirty="0">
                    <a:solidFill>
                      <a:srgbClr val="C0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solidFill>
                      <a:srgbClr val="C00000"/>
                    </a:solidFill>
                    <a:cs typeface="B Zar" panose="00000400000000000000" pitchFamily="2" charset="-78"/>
                  </a:rPr>
                  <a:t>نداشته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باشیم. در این مورد آزمایش را </a:t>
                </a:r>
                <a:r>
                  <a:rPr lang="fa-IR" sz="32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تا چند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مرتبه انجام می دهیم</a:t>
                </a:r>
                <a:r>
                  <a:rPr lang="fa-IR" sz="16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1600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(</a:t>
                </a:r>
                <a:r>
                  <a:rPr lang="fa-IR" dirty="0" smtClean="0">
                    <a:solidFill>
                      <a:prstClr val="black"/>
                    </a:solidFill>
                    <a:cs typeface="B Zar" panose="00000400000000000000" pitchFamily="2" charset="-78"/>
                  </a:rPr>
                  <a:t>حدود  </a:t>
                </a:r>
                <a:r>
                  <a:rPr lang="fa-IR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10 بار</a:t>
                </a:r>
                <a:r>
                  <a:rPr lang="fa-IR" sz="16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)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و عدد حاصل از میانگین اعداد آزمایش به عنوان مقدار واقعی(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a-IR" sz="3200" dirty="0" smtClean="0">
                    <a:cs typeface="B Zar" panose="00000400000000000000" pitchFamily="2" charset="-78"/>
                  </a:rPr>
                  <a:t>) و عدد جدیدی که فرد دیگر از آزمایش خود به دست آورده به عنوان مقدار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 smtClean="0">
                    <a:cs typeface="B Zar" panose="00000400000000000000" pitchFamily="2" charset="-78"/>
                  </a:rPr>
                  <a:t> </a:t>
                </a:r>
                <a:r>
                  <a:rPr lang="fa-IR" sz="3200" dirty="0" smtClean="0">
                    <a:cs typeface="B Zar" panose="00000400000000000000" pitchFamily="2" charset="-78"/>
                  </a:rPr>
                  <a:t> تلقی می گردد. و باز هم مقدار خطای مطلق از رابطه قبلی بدست می آید.</a:t>
                </a:r>
                <a:endParaRPr lang="fa-I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0" y="913980"/>
                <a:ext cx="10467833" cy="2973122"/>
              </a:xfrm>
              <a:prstGeom prst="rect">
                <a:avLst/>
              </a:prstGeom>
              <a:blipFill rotWithShape="0">
                <a:blip r:embed="rId7"/>
                <a:stretch>
                  <a:fillRect l="-2213" t="-3689" r="-2038" b="-6762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0501" y="4564745"/>
                <a:ext cx="10754437" cy="171123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400" b="1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خطای مطلق </a:t>
                </a:r>
                <a14:m>
                  <m:oMath xmlns:m="http://schemas.openxmlformats.org/officeDocument/2006/math">
                    <m:r>
                      <a:rPr lang="fa-IR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=±</m:t>
                    </m:r>
                  </m:oMath>
                </a14:m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مقدار عدد حاصل از آزمایش فرد </a:t>
                </a:r>
                <a:r>
                  <a:rPr lang="fa-IR" sz="2400" b="1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-</a:t>
                </a:r>
                <a:r>
                  <a:rPr lang="fa-IR" sz="24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 </a:t>
                </a:r>
                <a:r>
                  <a:rPr lang="fa-IR" sz="2400" dirty="0">
                    <a:solidFill>
                      <a:srgbClr val="215936"/>
                    </a:solidFill>
                    <a:cs typeface="B Zar" panose="00000400000000000000" pitchFamily="2" charset="-78"/>
                  </a:rPr>
                  <a:t>مقدار میانگین عددحاصل از تکرار آزمایش</a:t>
                </a:r>
                <a:r>
                  <a:rPr lang="fa-IR" sz="2400" dirty="0" smtClean="0">
                    <a:solidFill>
                      <a:srgbClr val="215936"/>
                    </a:solidFill>
                    <a:cs typeface="B Zar" panose="00000400000000000000" pitchFamily="2" charset="-78"/>
                  </a:rPr>
                  <a:t> </a:t>
                </a:r>
              </a:p>
              <a:p>
                <a:pPr algn="ctr"/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  <a:p>
                <a:pPr lvl="0"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fa-IR" sz="2400" dirty="0">
                  <a:solidFill>
                    <a:srgbClr val="21593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01" y="4564745"/>
                <a:ext cx="10754437" cy="1711238"/>
              </a:xfrm>
              <a:prstGeom prst="rect">
                <a:avLst/>
              </a:prstGeom>
              <a:blipFill rotWithShape="0">
                <a:blip r:embed="rId8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766128" y="6538396"/>
            <a:ext cx="2425871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21264"/>
            <a:ext cx="9766129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 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2406" y="361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896" y="1187356"/>
            <a:ext cx="1080826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4000" dirty="0" smtClean="0">
                <a:solidFill>
                  <a:prstClr val="black"/>
                </a:solidFill>
                <a:cs typeface="B Zar" panose="00000400000000000000" pitchFamily="2" charset="-78"/>
              </a:rPr>
              <a:t>- خطای </a:t>
            </a:r>
            <a:r>
              <a:rPr lang="fa-IR" sz="4000" dirty="0">
                <a:solidFill>
                  <a:prstClr val="black"/>
                </a:solidFill>
                <a:cs typeface="B Zar" panose="00000400000000000000" pitchFamily="2" charset="-78"/>
              </a:rPr>
              <a:t>مطلق</a:t>
            </a:r>
          </a:p>
          <a:p>
            <a:pPr lvl="0"/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تعریف خلاصه: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764274" y="2264573"/>
                <a:ext cx="8723194" cy="3481133"/>
              </a:xfrm>
              <a:prstGeom prst="cloudCallout">
                <a:avLst>
                  <a:gd name="adj1" fmla="val 49728"/>
                  <a:gd name="adj2" fmla="val -52582"/>
                </a:avLst>
              </a:prstGeom>
              <a:solidFill>
                <a:srgbClr val="92D050"/>
              </a:solidFill>
              <a:ln>
                <a:solidFill>
                  <a:srgbClr val="00B0F0"/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2400" dirty="0" smtClean="0">
                    <a:solidFill>
                      <a:srgbClr val="7030A0"/>
                    </a:solidFill>
                  </a:rPr>
                  <a:t>تفاضل بین مقدار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واقعی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 و مقدار </a:t>
                </a:r>
                <a:r>
                  <a:rPr lang="fa-IR" sz="2400" dirty="0" smtClean="0">
                    <a:solidFill>
                      <a:srgbClr val="FF0000"/>
                    </a:solidFill>
                  </a:rPr>
                  <a:t>حاصل از آزمایش 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یک کمیت را </a:t>
                </a:r>
                <a:r>
                  <a:rPr lang="fa-IR" sz="2400" u="sng" dirty="0" smtClean="0">
                    <a:solidFill>
                      <a:srgbClr val="FF0000"/>
                    </a:solidFill>
                  </a:rPr>
                  <a:t>خطای مطلق </a:t>
                </a:r>
                <a:r>
                  <a:rPr lang="fa-IR" sz="2400" dirty="0" smtClean="0">
                    <a:solidFill>
                      <a:srgbClr val="7030A0"/>
                    </a:solidFill>
                  </a:rPr>
                  <a:t>می نامند.</a:t>
                </a:r>
              </a:p>
              <a:p>
                <a:pPr algn="ctr"/>
                <a:r>
                  <a:rPr lang="fa-IR" sz="24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pPr lvl="0" algn="ctr"/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21593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cs typeface="B Zar" panose="00000400000000000000" pitchFamily="2" charset="-78"/>
                  </a:rPr>
                  <a:t>=±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>
                  <a:solidFill>
                    <a:srgbClr val="002060"/>
                  </a:solidFill>
                  <a:cs typeface="B Zar" panose="00000400000000000000" pitchFamily="2" charset="-78"/>
                </a:endParaRPr>
              </a:p>
              <a:p>
                <a:pPr algn="ctr"/>
                <a:endParaRPr lang="fa-IR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74" y="2264573"/>
                <a:ext cx="8723194" cy="3481133"/>
              </a:xfrm>
              <a:prstGeom prst="cloudCallout">
                <a:avLst>
                  <a:gd name="adj1" fmla="val 49728"/>
                  <a:gd name="adj2" fmla="val -52582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50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1399.01/24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10653445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مکانیک-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4167" y="99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827</Words>
  <Application>Microsoft Office PowerPoint</Application>
  <PresentationFormat>Widescreen</PresentationFormat>
  <Paragraphs>102</Paragraphs>
  <Slides>14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2  Titr</vt:lpstr>
      <vt:lpstr>Arial</vt:lpstr>
      <vt:lpstr>B Titr</vt:lpstr>
      <vt:lpstr>B Zar</vt:lpstr>
      <vt:lpstr>Calibri</vt:lpstr>
      <vt:lpstr>Calibri Light</vt:lpstr>
      <vt:lpstr>Cambria Math</vt:lpstr>
      <vt:lpstr>IranNastaliq</vt:lpstr>
      <vt:lpstr>Sultan K Light</vt:lpstr>
      <vt:lpstr>Times New Roman</vt:lpstr>
      <vt:lpstr>Titr</vt:lpstr>
      <vt:lpstr>Office Theme</vt:lpstr>
      <vt:lpstr>PowerPoint Presentation</vt:lpstr>
      <vt:lpstr>PowerPoint Presentation</vt:lpstr>
      <vt:lpstr>PowerPoint Presentation</vt:lpstr>
      <vt:lpstr>PowerPoint Presentation</vt:lpstr>
      <vt:lpstr>                 انواع خطا:  1- خطای مطلق  2- خطای نسبی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69</cp:revision>
  <dcterms:created xsi:type="dcterms:W3CDTF">2020-04-13T15:00:59Z</dcterms:created>
  <dcterms:modified xsi:type="dcterms:W3CDTF">2020-04-14T17:20:06Z</dcterms:modified>
</cp:coreProperties>
</file>