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aveSubsetFonts="1">
  <p:sldMasterIdLst>
    <p:sldMasterId id="2147483925" r:id="rId1"/>
  </p:sldMasterIdLst>
  <p:notesMasterIdLst>
    <p:notesMasterId r:id="rId22"/>
  </p:notesMasterIdLst>
  <p:sldIdLst>
    <p:sldId id="256" r:id="rId2"/>
    <p:sldId id="313" r:id="rId3"/>
    <p:sldId id="375" r:id="rId4"/>
    <p:sldId id="357" r:id="rId5"/>
    <p:sldId id="358" r:id="rId6"/>
    <p:sldId id="317" r:id="rId7"/>
    <p:sldId id="356" r:id="rId8"/>
    <p:sldId id="359" r:id="rId9"/>
    <p:sldId id="362" r:id="rId10"/>
    <p:sldId id="364" r:id="rId11"/>
    <p:sldId id="365" r:id="rId12"/>
    <p:sldId id="366" r:id="rId13"/>
    <p:sldId id="367" r:id="rId14"/>
    <p:sldId id="368" r:id="rId15"/>
    <p:sldId id="370" r:id="rId16"/>
    <p:sldId id="369" r:id="rId17"/>
    <p:sldId id="372" r:id="rId18"/>
    <p:sldId id="371" r:id="rId19"/>
    <p:sldId id="374" r:id="rId20"/>
    <p:sldId id="355" r:id="rId21"/>
  </p:sldIdLst>
  <p:sldSz cx="9144000" cy="5715000" type="screen16x10"/>
  <p:notesSz cx="6858000" cy="9144000"/>
  <p:defaultTextStyle>
    <a:defPPr>
      <a:defRPr lang="fa-IR"/>
    </a:defPPr>
    <a:lvl1pPr marL="0" algn="r" defTabSz="713232" rtl="1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56616" algn="r" defTabSz="713232" rtl="1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13232" algn="r" defTabSz="713232" rtl="1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69848" algn="r" defTabSz="713232" rtl="1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26464" algn="r" defTabSz="713232" rtl="1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83080" algn="r" defTabSz="713232" rtl="1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39696" algn="r" defTabSz="713232" rtl="1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96312" algn="r" defTabSz="713232" rtl="1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852928" algn="r" defTabSz="713232" rtl="1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08000"/>
    <a:srgbClr val="FFFFCC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296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864" y="114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464E1F19-CF7C-4B41-9E3F-6C1FFA79F8CE}" type="datetimeFigureOut">
              <a:rPr lang="fa-IR" smtClean="0"/>
              <a:pPr/>
              <a:t>08/13/1441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8434409-1E00-4BB4-8BDF-481B6B15E683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1177558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713232" rtl="1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56616" algn="r" defTabSz="713232" rtl="1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713232" algn="r" defTabSz="713232" rtl="1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69848" algn="r" defTabSz="713232" rtl="1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426464" algn="r" defTabSz="713232" rtl="1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83080" algn="r" defTabSz="713232" rtl="1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139696" algn="r" defTabSz="713232" rtl="1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96312" algn="r" defTabSz="713232" rtl="1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852928" algn="r" defTabSz="713232" rtl="1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60438" y="1143000"/>
            <a:ext cx="49371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434409-1E00-4BB4-8BDF-481B6B15E683}" type="slidenum">
              <a:rPr lang="fa-IR" smtClean="0"/>
              <a:pPr/>
              <a:t>1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795850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434409-1E00-4BB4-8BDF-481B6B15E683}" type="slidenum">
              <a:rPr lang="fa-IR" smtClean="0"/>
              <a:pPr/>
              <a:t>10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548597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434409-1E00-4BB4-8BDF-481B6B15E683}" type="slidenum">
              <a:rPr lang="fa-IR" smtClean="0"/>
              <a:pPr/>
              <a:t>11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0922322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434409-1E00-4BB4-8BDF-481B6B15E683}" type="slidenum">
              <a:rPr lang="fa-IR" smtClean="0"/>
              <a:pPr/>
              <a:t>12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049017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434409-1E00-4BB4-8BDF-481B6B15E683}" type="slidenum">
              <a:rPr lang="fa-IR" smtClean="0"/>
              <a:pPr/>
              <a:t>13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8789296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434409-1E00-4BB4-8BDF-481B6B15E683}" type="slidenum">
              <a:rPr lang="fa-IR" smtClean="0"/>
              <a:pPr/>
              <a:t>14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78133148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434409-1E00-4BB4-8BDF-481B6B15E683}" type="slidenum">
              <a:rPr lang="fa-IR" smtClean="0"/>
              <a:pPr/>
              <a:t>15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82406172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434409-1E00-4BB4-8BDF-481B6B15E683}" type="slidenum">
              <a:rPr lang="fa-IR" smtClean="0"/>
              <a:pPr/>
              <a:t>16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32959069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434409-1E00-4BB4-8BDF-481B6B15E683}" type="slidenum">
              <a:rPr lang="fa-IR" smtClean="0"/>
              <a:pPr/>
              <a:t>17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45241967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434409-1E00-4BB4-8BDF-481B6B15E683}" type="slidenum">
              <a:rPr lang="fa-IR" smtClean="0"/>
              <a:pPr/>
              <a:t>18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47392641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434409-1E00-4BB4-8BDF-481B6B15E683}" type="slidenum">
              <a:rPr lang="fa-IR" smtClean="0"/>
              <a:pPr/>
              <a:t>19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3378000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434409-1E00-4BB4-8BDF-481B6B15E683}" type="slidenum">
              <a:rPr lang="fa-IR" smtClean="0"/>
              <a:pPr/>
              <a:t>2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97636143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434409-1E00-4BB4-8BDF-481B6B15E683}" type="slidenum">
              <a:rPr lang="fa-IR" smtClean="0"/>
              <a:pPr/>
              <a:t>20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6160163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434409-1E00-4BB4-8BDF-481B6B15E683}" type="slidenum">
              <a:rPr lang="fa-IR" smtClean="0"/>
              <a:pPr/>
              <a:t>3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0811307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434409-1E00-4BB4-8BDF-481B6B15E683}" type="slidenum">
              <a:rPr lang="fa-IR" smtClean="0"/>
              <a:pPr/>
              <a:t>4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6093678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434409-1E00-4BB4-8BDF-481B6B15E683}" type="slidenum">
              <a:rPr lang="fa-IR" smtClean="0"/>
              <a:pPr/>
              <a:t>5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4689436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434409-1E00-4BB4-8BDF-481B6B15E683}" type="slidenum">
              <a:rPr lang="fa-IR" smtClean="0"/>
              <a:pPr/>
              <a:t>6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8096863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434409-1E00-4BB4-8BDF-481B6B15E683}" type="slidenum">
              <a:rPr lang="fa-IR" smtClean="0"/>
              <a:pPr/>
              <a:t>7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6257966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434409-1E00-4BB4-8BDF-481B6B15E683}" type="slidenum">
              <a:rPr lang="fa-IR" smtClean="0"/>
              <a:pPr/>
              <a:t>8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9511069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434409-1E00-4BB4-8BDF-481B6B15E683}" type="slidenum">
              <a:rPr lang="fa-IR" smtClean="0"/>
              <a:pPr/>
              <a:t>9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1011196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254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667000"/>
            <a:ext cx="7543800" cy="1270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3937000"/>
            <a:ext cx="6858000" cy="8255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0F66D-808B-4E60-BBFF-DDB5ABC996AA}" type="datetime8">
              <a:rPr lang="fa-IR" smtClean="0"/>
              <a:t>آوريل 6، 20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محمد علي نژاد</a:t>
            </a: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CA928-7052-4FDA-A32F-759082E81CC8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7" name="Rectangle 6"/>
          <p:cNvSpPr/>
          <p:nvPr/>
        </p:nvSpPr>
        <p:spPr>
          <a:xfrm>
            <a:off x="777240" y="5143500"/>
            <a:ext cx="7543800" cy="228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571500"/>
            <a:ext cx="7239000" cy="32385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D6493-F067-40B9-8192-B00F87E3A48E}" type="datetime8">
              <a:rPr lang="fa-IR" smtClean="0"/>
              <a:t>آوريل 6، 20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محمد علي نژاد</a:t>
            </a: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CA928-7052-4FDA-A32F-759082E81CC8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571501"/>
            <a:ext cx="1828800" cy="45084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571501"/>
            <a:ext cx="5715000" cy="40640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64F8A-CC79-40AC-AE93-ED1F8C7F8752}" type="datetime8">
              <a:rPr lang="fa-IR" smtClean="0"/>
              <a:t>آوريل 6، 20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محمد علي نژاد</a:t>
            </a: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CA928-7052-4FDA-A32F-759082E81CC8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930AF-F13D-44A6-A586-142D31D296DE}" type="datetime8">
              <a:rPr lang="fa-IR" smtClean="0"/>
              <a:t>آوريل 6، 20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محمد علي نژاد</a:t>
            </a: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CA928-7052-4FDA-A32F-759082E81CC8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254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30500"/>
            <a:ext cx="7543800" cy="13970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127500"/>
            <a:ext cx="6858000" cy="7620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A9AAE-D7BA-49F1-A12A-2E326CA81EC6}" type="datetime8">
              <a:rPr lang="fa-IR" smtClean="0"/>
              <a:t>آوريل 6، 20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محمد علي نژاد</a:t>
            </a: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CA928-7052-4FDA-A32F-759082E81CC8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8" name="Rectangle 7"/>
          <p:cNvSpPr/>
          <p:nvPr/>
        </p:nvSpPr>
        <p:spPr>
          <a:xfrm>
            <a:off x="777240" y="5143500"/>
            <a:ext cx="7543800" cy="228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508001"/>
            <a:ext cx="3657600" cy="3139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508001"/>
            <a:ext cx="3657600" cy="3139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3E186-C818-4071-8FCE-1F70D3EE8F7A}" type="datetime8">
              <a:rPr lang="fa-IR" smtClean="0"/>
              <a:t>آوريل 6، 20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محمد علي نژاد</a:t>
            </a:r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CA928-7052-4FDA-A32F-759082E81CC8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508000"/>
            <a:ext cx="3657600" cy="533135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107720"/>
            <a:ext cx="3657600" cy="2540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508000"/>
            <a:ext cx="3657600" cy="533135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107720"/>
            <a:ext cx="3657600" cy="2540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C2FF5-B2D6-42BD-B9C4-CC83F30AF7A7}" type="datetime8">
              <a:rPr lang="fa-IR" smtClean="0"/>
              <a:t>آوريل 6، 20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محمد علي نژاد</a:t>
            </a:r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CA928-7052-4FDA-A32F-759082E81CC8}" type="slidenum">
              <a:rPr lang="fa-IR" smtClean="0"/>
              <a:pPr/>
              <a:t>‹#›</a:t>
            </a:fld>
            <a:endParaRPr lang="fa-I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041135"/>
            <a:ext cx="3657600" cy="13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041135"/>
            <a:ext cx="3657600" cy="13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614A4-E091-4B4A-A042-A1C2D1A87AC2}" type="datetime8">
              <a:rPr lang="fa-IR" smtClean="0"/>
              <a:t>آوريل 6، 20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محمد علي نژاد</a:t>
            </a:r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CA928-7052-4FDA-A32F-759082E81CC8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9D665-986B-45FF-89D7-8FAA0EB13175}" type="datetime8">
              <a:rPr lang="fa-IR" smtClean="0"/>
              <a:t>آوريل 6، 20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محمد علي نژاد</a:t>
            </a:r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CA928-7052-4FDA-A32F-759082E81CC8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810000"/>
            <a:ext cx="6784848" cy="13335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381000"/>
            <a:ext cx="4594934" cy="34289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381000"/>
            <a:ext cx="2673657" cy="34290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6583F-2CCF-44D5-AD25-5A4552BFD961}" type="datetime8">
              <a:rPr lang="fa-IR" smtClean="0"/>
              <a:t>آوريل 6، 20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محمد علي نژاد</a:t>
            </a:r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CA928-7052-4FDA-A32F-759082E81CC8}" type="slidenum">
              <a:rPr lang="fa-IR" smtClean="0"/>
              <a:pPr/>
              <a:t>‹#›</a:t>
            </a:fld>
            <a:endParaRPr lang="fa-I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994694" y="2095368"/>
            <a:ext cx="3175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3810000"/>
            <a:ext cx="6784848" cy="13335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381000"/>
            <a:ext cx="7543800" cy="24130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2921000"/>
            <a:ext cx="7391400" cy="670718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ED1A8-154C-4705-85BB-5A48DAE7FDA1}" type="datetime8">
              <a:rPr lang="fa-IR" smtClean="0"/>
              <a:t>آوريل 6، 20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محمد علي نژاد</a:t>
            </a:r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CA928-7052-4FDA-A32F-759082E81CC8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3810000"/>
            <a:ext cx="6781800" cy="13335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571500"/>
            <a:ext cx="7543800" cy="32385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5173980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EB7B4C45-1BE5-43F8-B85A-1B644F1106F1}" type="datetime8">
              <a:rPr lang="fa-IR" smtClean="0"/>
              <a:t>آوريل 6، 20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2000" y="5173980"/>
            <a:ext cx="4873869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fa-IR" smtClean="0"/>
              <a:t>محمد علي نژاد</a:t>
            </a: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4739640"/>
            <a:ext cx="7620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D4CCA928-7052-4FDA-A32F-759082E81CC8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17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5143500"/>
            <a:ext cx="7543800" cy="228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6" r:id="rId1"/>
    <p:sldLayoutId id="2147483927" r:id="rId2"/>
    <p:sldLayoutId id="2147483928" r:id="rId3"/>
    <p:sldLayoutId id="2147483929" r:id="rId4"/>
    <p:sldLayoutId id="2147483930" r:id="rId5"/>
    <p:sldLayoutId id="2147483931" r:id="rId6"/>
    <p:sldLayoutId id="2147483932" r:id="rId7"/>
    <p:sldLayoutId id="2147483933" r:id="rId8"/>
    <p:sldLayoutId id="2147483934" r:id="rId9"/>
    <p:sldLayoutId id="2147483935" r:id="rId10"/>
    <p:sldLayoutId id="2147483936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1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74320" indent="-27432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8217" y="359178"/>
            <a:ext cx="7407566" cy="1349537"/>
          </a:xfrm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fa-IR" sz="4800" dirty="0" smtClean="0">
                <a:solidFill>
                  <a:schemeClr val="bg1"/>
                </a:solidFill>
                <a:cs typeface="B Titr" pitchFamily="2" charset="-78"/>
              </a:rPr>
              <a:t>نرم افزارهای توسعه موبایل</a:t>
            </a:r>
            <a:endParaRPr lang="fa-IR" sz="4800" b="1" dirty="0">
              <a:solidFill>
                <a:schemeClr val="bg1"/>
              </a:solidFill>
              <a:latin typeface="+mn-lt"/>
              <a:cs typeface="B Zar" pitchFamily="2" charset="-78"/>
            </a:endParaRPr>
          </a:p>
        </p:txBody>
      </p:sp>
      <p:sp>
        <p:nvSpPr>
          <p:cNvPr id="5" name="Footer Placeholder 3"/>
          <p:cNvSpPr txBox="1">
            <a:spLocks/>
          </p:cNvSpPr>
          <p:nvPr/>
        </p:nvSpPr>
        <p:spPr>
          <a:xfrm>
            <a:off x="858981" y="2929807"/>
            <a:ext cx="7426038" cy="17386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a-IR"/>
            </a:defPPr>
            <a:lvl1pPr marL="0" algn="l" defTabSz="713232" rtl="1" eaLnBrk="1" latinLnBrk="0" hangingPunct="1">
              <a:defRPr sz="1200" b="1" kern="120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5661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323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6984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83080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3969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9631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5292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a-IR" sz="2400" dirty="0" smtClean="0">
                <a:solidFill>
                  <a:srgbClr val="FF0000"/>
                </a:solidFill>
                <a:cs typeface="B Yekan" panose="00000400000000000000" pitchFamily="2" charset="-78"/>
              </a:rPr>
              <a:t>اهداف جلسه : </a:t>
            </a:r>
          </a:p>
          <a:p>
            <a:pPr algn="ctr"/>
            <a:endParaRPr lang="fa-IR" sz="2400" dirty="0" smtClean="0">
              <a:solidFill>
                <a:srgbClr val="FF0000"/>
              </a:solidFill>
              <a:cs typeface="B Yekan" panose="00000400000000000000" pitchFamily="2" charset="-78"/>
            </a:endParaRPr>
          </a:p>
          <a:p>
            <a:pPr algn="ctr"/>
            <a:r>
              <a:rPr lang="fa-IR" sz="2400" dirty="0" smtClean="0">
                <a:solidFill>
                  <a:srgbClr val="0070C0"/>
                </a:solidFill>
                <a:cs typeface="B Yekan" panose="00000400000000000000" pitchFamily="2" charset="-78"/>
              </a:rPr>
              <a:t>آشنایی با پلت فرم ها، ابزارها و </a:t>
            </a:r>
          </a:p>
          <a:p>
            <a:pPr algn="ctr"/>
            <a:r>
              <a:rPr lang="fa-IR" sz="2400" dirty="0" smtClean="0">
                <a:solidFill>
                  <a:srgbClr val="0070C0"/>
                </a:solidFill>
                <a:cs typeface="B Yekan" panose="00000400000000000000" pitchFamily="2" charset="-78"/>
              </a:rPr>
              <a:t>تکنیک های طراحی اپلیکیشن های موبایل</a:t>
            </a:r>
            <a:endParaRPr lang="fa-IR" sz="1400" dirty="0" smtClean="0">
              <a:solidFill>
                <a:srgbClr val="0070C0"/>
              </a:solidFill>
              <a:cs typeface="B Yekan" panose="00000400000000000000" pitchFamily="2" charset="-78"/>
            </a:endParaRPr>
          </a:p>
        </p:txBody>
      </p:sp>
      <p:sp>
        <p:nvSpPr>
          <p:cNvPr id="6" name="Footer Placeholder 3"/>
          <p:cNvSpPr txBox="1">
            <a:spLocks/>
          </p:cNvSpPr>
          <p:nvPr/>
        </p:nvSpPr>
        <p:spPr>
          <a:xfrm>
            <a:off x="757381" y="5192112"/>
            <a:ext cx="7646361" cy="3308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a-IR"/>
            </a:defPPr>
            <a:lvl1pPr marL="0" algn="l" defTabSz="713232" rtl="1" eaLnBrk="1" latinLnBrk="0" hangingPunct="1">
              <a:defRPr sz="1200" b="1" kern="120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5661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323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6984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83080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3969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9631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5292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a-IR" sz="1400" b="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دانشگاه فنی و حرفه ای رازی اردبیل ـ ویژه ورودی 1398                                                            </a:t>
            </a:r>
            <a:r>
              <a:rPr lang="en-US" b="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http</a:t>
            </a:r>
            <a:r>
              <a:rPr lang="en-US" b="0" dirty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://</a:t>
            </a:r>
            <a:r>
              <a:rPr lang="en-US" b="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Mashmooli.ir</a:t>
            </a:r>
            <a:endParaRPr lang="fa-IR" b="0" dirty="0">
              <a:solidFill>
                <a:schemeClr val="tx1">
                  <a:lumMod val="50000"/>
                  <a:lumOff val="50000"/>
                </a:schemeClr>
              </a:solidFill>
              <a:cs typeface="B Traffic" pitchFamily="2" charset="-78"/>
            </a:endParaRPr>
          </a:p>
        </p:txBody>
      </p:sp>
      <p:sp>
        <p:nvSpPr>
          <p:cNvPr id="10" name="Footer Placeholder 3"/>
          <p:cNvSpPr txBox="1">
            <a:spLocks/>
          </p:cNvSpPr>
          <p:nvPr/>
        </p:nvSpPr>
        <p:spPr>
          <a:xfrm>
            <a:off x="3491342" y="1867626"/>
            <a:ext cx="2161314" cy="5385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a-IR"/>
            </a:defPPr>
            <a:lvl1pPr marL="0" algn="l" defTabSz="713232" rtl="1" eaLnBrk="1" latinLnBrk="0" hangingPunct="1">
              <a:defRPr sz="1200" b="1" kern="120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5661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323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6984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83080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3969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9631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5292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a-IR" sz="3200" dirty="0" smtClean="0">
                <a:solidFill>
                  <a:srgbClr val="FFFF99"/>
                </a:solidFill>
                <a:cs typeface="B Titr" panose="00000700000000000000" pitchFamily="2" charset="-78"/>
              </a:rPr>
              <a:t>جلسه اول</a:t>
            </a:r>
            <a:endParaRPr lang="fa-IR" sz="1400" dirty="0" smtClean="0">
              <a:solidFill>
                <a:srgbClr val="0070C0"/>
              </a:solidFill>
              <a:cs typeface="B Yek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37973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545" y="1004711"/>
            <a:ext cx="7650788" cy="4056816"/>
          </a:xfrm>
        </p:spPr>
        <p:txBody>
          <a:bodyPr anchor="t">
            <a:normAutofit/>
          </a:bodyPr>
          <a:lstStyle/>
          <a:p>
            <a:endParaRPr lang="fa-IR" sz="2100" b="1" dirty="0" smtClean="0">
              <a:solidFill>
                <a:srgbClr val="FF0000"/>
              </a:solidFill>
              <a:cs typeface="B Nazanin" pitchFamily="2" charset="-78"/>
            </a:endParaRPr>
          </a:p>
          <a:p>
            <a:r>
              <a:rPr lang="fa-IR" sz="2100" b="1" dirty="0" smtClean="0">
                <a:solidFill>
                  <a:srgbClr val="FF0000"/>
                </a:solidFill>
                <a:cs typeface="B Nazanin" pitchFamily="2" charset="-78"/>
              </a:rPr>
              <a:t>وب </a:t>
            </a:r>
            <a:r>
              <a:rPr lang="fa-IR" sz="2100" b="1" dirty="0">
                <a:solidFill>
                  <a:srgbClr val="FF0000"/>
                </a:solidFill>
                <a:cs typeface="B Nazanin" pitchFamily="2" charset="-78"/>
              </a:rPr>
              <a:t>اپلیکیشن ها: </a:t>
            </a:r>
            <a:r>
              <a:rPr lang="fa-IR" sz="2100" b="1" dirty="0">
                <a:cs typeface="B Nazanin" pitchFamily="2" charset="-78"/>
              </a:rPr>
              <a:t>نسخه رسپانسیو یک وبسایت است که طراحی اپلیکیشن آن برای گوشی های هوشمند صورت گرفته است. این دسته از اپ ها در مارکت ها موجود نیستند و با مرورگر گوشی باز می شوند.</a:t>
            </a:r>
            <a:endParaRPr lang="en-US" sz="2100" b="1" dirty="0">
              <a:cs typeface="B Nazanin" pitchFamily="2" charset="-7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644" y="9865"/>
            <a:ext cx="762000" cy="304271"/>
          </a:xfrm>
        </p:spPr>
        <p:txBody>
          <a:bodyPr/>
          <a:lstStyle/>
          <a:p>
            <a:pPr algn="l"/>
            <a:fld id="{D4CCA928-7052-4FDA-A32F-759082E81CC8}" type="slidenum">
              <a:rPr lang="fa-IR" sz="1800" smtClean="0">
                <a:solidFill>
                  <a:schemeClr val="bg1"/>
                </a:solidFill>
                <a:cs typeface="B Homa" pitchFamily="2" charset="-78"/>
              </a:rPr>
              <a:pPr algn="l"/>
              <a:t>10</a:t>
            </a:fld>
            <a:endParaRPr lang="fa-IR" sz="1800" dirty="0">
              <a:solidFill>
                <a:schemeClr val="bg1"/>
              </a:solidFill>
              <a:cs typeface="B Homa" pitchFamily="2" charset="-78"/>
            </a:endParaRPr>
          </a:p>
        </p:txBody>
      </p:sp>
      <p:sp>
        <p:nvSpPr>
          <p:cNvPr id="5" name="Footer Placeholder 3"/>
          <p:cNvSpPr txBox="1">
            <a:spLocks/>
          </p:cNvSpPr>
          <p:nvPr/>
        </p:nvSpPr>
        <p:spPr>
          <a:xfrm>
            <a:off x="4405746" y="1"/>
            <a:ext cx="3891588" cy="324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a-IR"/>
            </a:defPPr>
            <a:lvl1pPr marL="0" algn="l" defTabSz="713232" rtl="1" eaLnBrk="1" latinLnBrk="0" hangingPunct="1">
              <a:defRPr sz="1200" b="1" kern="120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5661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323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6984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83080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3969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9631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5292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a-IR" sz="1400" dirty="0">
                <a:solidFill>
                  <a:schemeClr val="bg1"/>
                </a:solidFill>
                <a:cs typeface="B Traffic" panose="00000400000000000000" pitchFamily="2" charset="-78"/>
              </a:rPr>
              <a:t>نرم افزارهای توسعه موبایل ـ جلسه اول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3837248" y="411765"/>
            <a:ext cx="4165600" cy="556532"/>
          </a:xfrm>
        </p:spPr>
        <p:txBody>
          <a:bodyPr anchor="t">
            <a:noAutofit/>
          </a:bodyPr>
          <a:lstStyle/>
          <a:p>
            <a:pPr algn="r"/>
            <a:r>
              <a:rPr lang="fa-IR" sz="2800" dirty="0" smtClean="0">
                <a:solidFill>
                  <a:srgbClr val="C00000"/>
                </a:solidFill>
                <a:latin typeface="Times New Roman" pitchFamily="18" charset="0"/>
                <a:cs typeface="B Titr" pitchFamily="2" charset="-78"/>
              </a:rPr>
              <a:t>ابزارهای تولید اپلیکیشن</a:t>
            </a:r>
            <a:endParaRPr lang="fa-IR" sz="2800" dirty="0">
              <a:solidFill>
                <a:srgbClr val="C00000"/>
              </a:solidFill>
              <a:latin typeface="Times New Roman" pitchFamily="18" charset="0"/>
              <a:cs typeface="B Titr" pitchFamily="2" charset="-78"/>
            </a:endParaRPr>
          </a:p>
        </p:txBody>
      </p:sp>
      <p:sp>
        <p:nvSpPr>
          <p:cNvPr id="11" name="Half Frame 10"/>
          <p:cNvSpPr/>
          <p:nvPr/>
        </p:nvSpPr>
        <p:spPr>
          <a:xfrm rot="18900000">
            <a:off x="8113968" y="471887"/>
            <a:ext cx="369582" cy="369582"/>
          </a:xfrm>
          <a:prstGeom prst="halfFram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>
              <a:solidFill>
                <a:schemeClr val="tx1"/>
              </a:solidFill>
            </a:endParaRPr>
          </a:p>
        </p:txBody>
      </p:sp>
      <p:sp>
        <p:nvSpPr>
          <p:cNvPr id="8" name="Footer Placeholder 3"/>
          <p:cNvSpPr txBox="1">
            <a:spLocks/>
          </p:cNvSpPr>
          <p:nvPr/>
        </p:nvSpPr>
        <p:spPr>
          <a:xfrm>
            <a:off x="757381" y="5192112"/>
            <a:ext cx="7646361" cy="3308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a-IR"/>
            </a:defPPr>
            <a:lvl1pPr marL="0" algn="l" defTabSz="713232" rtl="1" eaLnBrk="1" latinLnBrk="0" hangingPunct="1">
              <a:defRPr sz="1200" b="1" kern="120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5661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323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6984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83080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3969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9631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5292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a-IR" sz="1400" b="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دانشگاه فنی و حرفه ای رازی اردبیل ـ ویژه نیمسال اول 1397                                                            </a:t>
            </a:r>
            <a:r>
              <a:rPr lang="en-US" b="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http</a:t>
            </a:r>
            <a:r>
              <a:rPr lang="en-US" b="0" dirty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://</a:t>
            </a:r>
            <a:r>
              <a:rPr lang="en-US" b="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Mashmooli.ir</a:t>
            </a:r>
            <a:endParaRPr lang="fa-IR" b="0" dirty="0">
              <a:solidFill>
                <a:schemeClr val="tx1">
                  <a:lumMod val="50000"/>
                  <a:lumOff val="50000"/>
                </a:schemeClr>
              </a:solidFill>
              <a:cs typeface="B Traffic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95953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545" y="1004711"/>
            <a:ext cx="7650788" cy="4056816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fa-IR" sz="2100" b="1" dirty="0" smtClean="0">
                <a:solidFill>
                  <a:srgbClr val="FF0000"/>
                </a:solidFill>
                <a:cs typeface="B Nazanin" pitchFamily="2" charset="-78"/>
              </a:rPr>
              <a:t>مزایا</a:t>
            </a:r>
            <a:r>
              <a:rPr lang="fa-IR" sz="2100" b="1" dirty="0">
                <a:solidFill>
                  <a:srgbClr val="FF0000"/>
                </a:solidFill>
                <a:cs typeface="B Nazanin" pitchFamily="2" charset="-78"/>
              </a:rPr>
              <a:t>:</a:t>
            </a:r>
            <a:endParaRPr lang="en-US" sz="2100" b="1" dirty="0">
              <a:solidFill>
                <a:srgbClr val="FF0000"/>
              </a:solidFill>
              <a:cs typeface="B Nazanin" pitchFamily="2" charset="-78"/>
            </a:endParaRPr>
          </a:p>
          <a:p>
            <a:pPr lvl="0"/>
            <a:r>
              <a:rPr lang="fa-IR" sz="2100" b="1" dirty="0">
                <a:cs typeface="B Nazanin" pitchFamily="2" charset="-78"/>
              </a:rPr>
              <a:t>نیاز به تایید شخص ثالثی مثلاً برای گذاشتن در مارکت ها ندارد.</a:t>
            </a:r>
            <a:endParaRPr lang="en-US" sz="2100" b="1" dirty="0">
              <a:cs typeface="B Nazanin" pitchFamily="2" charset="-78"/>
            </a:endParaRPr>
          </a:p>
          <a:p>
            <a:pPr lvl="0"/>
            <a:r>
              <a:rPr lang="fa-IR" sz="2100" b="1" dirty="0">
                <a:cs typeface="B Nazanin" pitchFamily="2" charset="-78"/>
              </a:rPr>
              <a:t>هزینه آن از هزینه توسعه اپلیکیشن های </a:t>
            </a:r>
            <a:r>
              <a:rPr lang="en-US" sz="2100" b="1" dirty="0">
                <a:cs typeface="B Nazanin" pitchFamily="2" charset="-78"/>
              </a:rPr>
              <a:t>native ,Hybrid</a:t>
            </a:r>
            <a:r>
              <a:rPr lang="fa-IR" sz="2100" b="1" dirty="0">
                <a:cs typeface="B Nazanin" pitchFamily="2" charset="-78"/>
              </a:rPr>
              <a:t> کمتر است.</a:t>
            </a:r>
            <a:endParaRPr lang="en-US" sz="2100" b="1" dirty="0">
              <a:cs typeface="B Nazanin" pitchFamily="2" charset="-78"/>
            </a:endParaRPr>
          </a:p>
          <a:p>
            <a:pPr lvl="0"/>
            <a:r>
              <a:rPr lang="fa-IR" sz="2100" b="1" dirty="0">
                <a:cs typeface="B Nazanin" pitchFamily="2" charset="-78"/>
              </a:rPr>
              <a:t>یک وبسایت واکنش گرا(</a:t>
            </a:r>
            <a:r>
              <a:rPr lang="en-US" sz="2100" b="1" dirty="0">
                <a:cs typeface="B Nazanin" pitchFamily="2" charset="-78"/>
              </a:rPr>
              <a:t>Responsive</a:t>
            </a:r>
            <a:r>
              <a:rPr lang="fa-IR" sz="2100" b="1" dirty="0">
                <a:cs typeface="B Nazanin" pitchFamily="2" charset="-78"/>
              </a:rPr>
              <a:t>) شبیه اپ است ولی کاملاً مستقل از پلت فرم است.نیازی نیست نگران سیستم عامل خاص موجود در دستگاه ها باشید.</a:t>
            </a:r>
            <a:endParaRPr lang="en-US" sz="2100" b="1" dirty="0">
              <a:cs typeface="B Nazanin" pitchFamily="2" charset="-78"/>
            </a:endParaRPr>
          </a:p>
          <a:p>
            <a:pPr marL="0" indent="0">
              <a:buNone/>
            </a:pPr>
            <a:r>
              <a:rPr lang="fa-IR" sz="2100" b="1" dirty="0">
                <a:solidFill>
                  <a:srgbClr val="FF0000"/>
                </a:solidFill>
                <a:cs typeface="B Nazanin" pitchFamily="2" charset="-78"/>
              </a:rPr>
              <a:t>معایب:</a:t>
            </a:r>
            <a:endParaRPr lang="en-US" sz="2100" b="1" dirty="0">
              <a:solidFill>
                <a:srgbClr val="FF0000"/>
              </a:solidFill>
              <a:cs typeface="B Nazanin" pitchFamily="2" charset="-78"/>
            </a:endParaRPr>
          </a:p>
          <a:p>
            <a:pPr lvl="0"/>
            <a:r>
              <a:rPr lang="fa-IR" sz="2100" b="1" dirty="0">
                <a:cs typeface="B Nazanin" pitchFamily="2" charset="-78"/>
              </a:rPr>
              <a:t>کارایی اپ بستگی به مرورگری که در گوشی نصب شده دارد.</a:t>
            </a:r>
            <a:endParaRPr lang="en-US" sz="2100" b="1" dirty="0">
              <a:cs typeface="B Nazanin" pitchFamily="2" charset="-78"/>
            </a:endParaRPr>
          </a:p>
          <a:p>
            <a:pPr lvl="0"/>
            <a:r>
              <a:rPr lang="fa-IR" sz="2100" b="1" dirty="0">
                <a:cs typeface="B Nazanin" pitchFamily="2" charset="-78"/>
              </a:rPr>
              <a:t>نمیتواند در مارکت قرار بگیرد و انتشار آن ممکن است مشکل باشد.</a:t>
            </a:r>
            <a:endParaRPr lang="en-US" sz="2100" b="1" dirty="0">
              <a:cs typeface="B Nazanin" pitchFamily="2" charset="-78"/>
            </a:endParaRPr>
          </a:p>
          <a:p>
            <a:pPr lvl="0"/>
            <a:r>
              <a:rPr lang="fa-IR" sz="2100" b="1" dirty="0">
                <a:cs typeface="B Nazanin" pitchFamily="2" charset="-78"/>
              </a:rPr>
              <a:t>امنیت آن به اندازه امنیت ارایه شده در وبسایت های موبایل است</a:t>
            </a:r>
            <a:r>
              <a:rPr lang="fa-IR" sz="2100" b="1" dirty="0" smtClean="0">
                <a:cs typeface="B Nazanin" pitchFamily="2" charset="-78"/>
              </a:rPr>
              <a:t>.</a:t>
            </a:r>
            <a:endParaRPr lang="en-US" sz="2100" b="1" dirty="0">
              <a:cs typeface="B Nazanin" pitchFamily="2" charset="-7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644" y="9865"/>
            <a:ext cx="762000" cy="304271"/>
          </a:xfrm>
        </p:spPr>
        <p:txBody>
          <a:bodyPr/>
          <a:lstStyle/>
          <a:p>
            <a:pPr algn="l"/>
            <a:fld id="{D4CCA928-7052-4FDA-A32F-759082E81CC8}" type="slidenum">
              <a:rPr lang="fa-IR" sz="1800" smtClean="0">
                <a:solidFill>
                  <a:schemeClr val="bg1"/>
                </a:solidFill>
                <a:cs typeface="B Homa" pitchFamily="2" charset="-78"/>
              </a:rPr>
              <a:pPr algn="l"/>
              <a:t>11</a:t>
            </a:fld>
            <a:endParaRPr lang="fa-IR" sz="1800" dirty="0">
              <a:solidFill>
                <a:schemeClr val="bg1"/>
              </a:solidFill>
              <a:cs typeface="B Homa" pitchFamily="2" charset="-78"/>
            </a:endParaRPr>
          </a:p>
        </p:txBody>
      </p:sp>
      <p:sp>
        <p:nvSpPr>
          <p:cNvPr id="5" name="Footer Placeholder 3"/>
          <p:cNvSpPr txBox="1">
            <a:spLocks/>
          </p:cNvSpPr>
          <p:nvPr/>
        </p:nvSpPr>
        <p:spPr>
          <a:xfrm>
            <a:off x="4405746" y="1"/>
            <a:ext cx="3891588" cy="324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a-IR"/>
            </a:defPPr>
            <a:lvl1pPr marL="0" algn="l" defTabSz="713232" rtl="1" eaLnBrk="1" latinLnBrk="0" hangingPunct="1">
              <a:defRPr sz="1200" b="1" kern="120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5661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323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6984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83080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3969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9631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5292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a-IR" sz="1400" dirty="0">
                <a:solidFill>
                  <a:schemeClr val="bg1"/>
                </a:solidFill>
                <a:cs typeface="B Traffic" panose="00000400000000000000" pitchFamily="2" charset="-78"/>
              </a:rPr>
              <a:t>نرم افزارهای توسعه موبایل ـ جلسه اول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817783" y="411765"/>
            <a:ext cx="6185065" cy="556532"/>
          </a:xfrm>
        </p:spPr>
        <p:txBody>
          <a:bodyPr anchor="t">
            <a:noAutofit/>
          </a:bodyPr>
          <a:lstStyle/>
          <a:p>
            <a:pPr algn="r"/>
            <a:r>
              <a:rPr lang="fa-IR" sz="2800" dirty="0" smtClean="0">
                <a:solidFill>
                  <a:srgbClr val="C00000"/>
                </a:solidFill>
                <a:latin typeface="Times New Roman" pitchFamily="18" charset="0"/>
                <a:cs typeface="B Titr" pitchFamily="2" charset="-78"/>
              </a:rPr>
              <a:t>ابزارهای تولید اپلیکیشن </a:t>
            </a:r>
            <a:r>
              <a:rPr lang="fa-IR" sz="2800" b="1" dirty="0">
                <a:solidFill>
                  <a:schemeClr val="tx1">
                    <a:lumMod val="50000"/>
                    <a:lumOff val="50000"/>
                  </a:schemeClr>
                </a:solidFill>
                <a:cs typeface="B Nazanin" pitchFamily="2" charset="-78"/>
              </a:rPr>
              <a:t>وب اپلیکیشن ها</a:t>
            </a:r>
            <a:endParaRPr lang="fa-IR" sz="2800" dirty="0">
              <a:solidFill>
                <a:schemeClr val="tx1">
                  <a:lumMod val="50000"/>
                  <a:lumOff val="50000"/>
                </a:schemeClr>
              </a:solidFill>
              <a:latin typeface="Times New Roman" pitchFamily="18" charset="0"/>
              <a:cs typeface="B Titr" pitchFamily="2" charset="-78"/>
            </a:endParaRPr>
          </a:p>
        </p:txBody>
      </p:sp>
      <p:sp>
        <p:nvSpPr>
          <p:cNvPr id="11" name="Half Frame 10"/>
          <p:cNvSpPr/>
          <p:nvPr/>
        </p:nvSpPr>
        <p:spPr>
          <a:xfrm rot="18900000">
            <a:off x="8113968" y="471887"/>
            <a:ext cx="369582" cy="369582"/>
          </a:xfrm>
          <a:prstGeom prst="halfFram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>
              <a:solidFill>
                <a:schemeClr val="tx1"/>
              </a:solidFill>
            </a:endParaRPr>
          </a:p>
        </p:txBody>
      </p:sp>
      <p:sp>
        <p:nvSpPr>
          <p:cNvPr id="8" name="Footer Placeholder 3"/>
          <p:cNvSpPr txBox="1">
            <a:spLocks/>
          </p:cNvSpPr>
          <p:nvPr/>
        </p:nvSpPr>
        <p:spPr>
          <a:xfrm>
            <a:off x="757381" y="5192112"/>
            <a:ext cx="7646361" cy="3308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a-IR"/>
            </a:defPPr>
            <a:lvl1pPr marL="0" algn="l" defTabSz="713232" rtl="1" eaLnBrk="1" latinLnBrk="0" hangingPunct="1">
              <a:defRPr sz="1200" b="1" kern="120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5661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323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6984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83080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3969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9631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5292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a-IR" sz="1400" b="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دانشگاه فنی و حرفه ای رازی اردبیل ـ ویژه نیمسال اول 1397                                                            </a:t>
            </a:r>
            <a:r>
              <a:rPr lang="en-US" b="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http</a:t>
            </a:r>
            <a:r>
              <a:rPr lang="en-US" b="0" dirty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://</a:t>
            </a:r>
            <a:r>
              <a:rPr lang="en-US" b="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Mashmooli.ir</a:t>
            </a:r>
            <a:endParaRPr lang="fa-IR" b="0" dirty="0">
              <a:solidFill>
                <a:schemeClr val="tx1">
                  <a:lumMod val="50000"/>
                  <a:lumOff val="50000"/>
                </a:schemeClr>
              </a:solidFill>
              <a:cs typeface="B Traffic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5933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545" y="1004711"/>
            <a:ext cx="7650788" cy="4056816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fa-IR" sz="2100" b="1" dirty="0" smtClean="0">
                <a:solidFill>
                  <a:srgbClr val="FF0000"/>
                </a:solidFill>
                <a:cs typeface="B Nazanin" pitchFamily="2" charset="-78"/>
              </a:rPr>
              <a:t>چه </a:t>
            </a:r>
            <a:r>
              <a:rPr lang="fa-IR" sz="2100" b="1" dirty="0">
                <a:solidFill>
                  <a:srgbClr val="FF0000"/>
                </a:solidFill>
                <a:cs typeface="B Nazanin" pitchFamily="2" charset="-78"/>
              </a:rPr>
              <a:t>موقع به وب اپلیکیشن(</a:t>
            </a:r>
            <a:r>
              <a:rPr lang="en-US" sz="2100" b="1" dirty="0">
                <a:solidFill>
                  <a:srgbClr val="FF0000"/>
                </a:solidFill>
                <a:cs typeface="B Nazanin" pitchFamily="2" charset="-78"/>
              </a:rPr>
              <a:t>Web Apps</a:t>
            </a:r>
            <a:r>
              <a:rPr lang="fa-IR" sz="2100" b="1" dirty="0">
                <a:solidFill>
                  <a:srgbClr val="FF0000"/>
                </a:solidFill>
                <a:cs typeface="B Nazanin" pitchFamily="2" charset="-78"/>
              </a:rPr>
              <a:t>) نیاز دارید؟</a:t>
            </a:r>
            <a:endParaRPr lang="en-US" sz="2100" b="1" dirty="0">
              <a:solidFill>
                <a:srgbClr val="FF0000"/>
              </a:solidFill>
              <a:cs typeface="B Nazanin" pitchFamily="2" charset="-78"/>
            </a:endParaRPr>
          </a:p>
          <a:p>
            <a:pPr lvl="0"/>
            <a:r>
              <a:rPr lang="fa-IR" sz="2100" b="1" dirty="0">
                <a:cs typeface="B Nazanin" pitchFamily="2" charset="-78"/>
              </a:rPr>
              <a:t>وقتی شما نیاز به وب سایت موبایل علاوه بر اپ موجود خود دارید.</a:t>
            </a:r>
            <a:endParaRPr lang="en-US" sz="2100" b="1" dirty="0">
              <a:cs typeface="B Nazanin" pitchFamily="2" charset="-78"/>
            </a:endParaRPr>
          </a:p>
          <a:p>
            <a:pPr lvl="0"/>
            <a:r>
              <a:rPr lang="fa-IR" sz="2100" b="1" dirty="0">
                <a:cs typeface="B Nazanin" pitchFamily="2" charset="-78"/>
              </a:rPr>
              <a:t>وقتی نیاز دارید که به راحتی محتویات را آپلود کنید و به صورت یکپارچه در مرورگرهای مختلف مشاهده کنید.</a:t>
            </a:r>
            <a:endParaRPr lang="en-US" sz="2100" b="1" dirty="0">
              <a:cs typeface="B Nazanin" pitchFamily="2" charset="-78"/>
            </a:endParaRPr>
          </a:p>
          <a:p>
            <a:r>
              <a:rPr lang="fa-IR" sz="2100" b="1" dirty="0">
                <a:cs typeface="B Nazanin" pitchFamily="2" charset="-78"/>
              </a:rPr>
              <a:t>وقتی نمیخواهید روی ساخت اپلیکیشن وقت و هزینه بگذارید ولی به دنبال راه حل واکنش گرایی(</a:t>
            </a:r>
            <a:r>
              <a:rPr lang="en-US" sz="2100" b="1" dirty="0">
                <a:cs typeface="B Nazanin" pitchFamily="2" charset="-78"/>
              </a:rPr>
              <a:t>Responsive</a:t>
            </a:r>
            <a:r>
              <a:rPr lang="fa-IR" sz="2100" b="1" dirty="0">
                <a:cs typeface="B Nazanin" pitchFamily="2" charset="-78"/>
              </a:rPr>
              <a:t>) روی پلت فرم موبایل برای وبسایت و فروشگاه آنلاین خود هستید.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644" y="9865"/>
            <a:ext cx="762000" cy="304271"/>
          </a:xfrm>
        </p:spPr>
        <p:txBody>
          <a:bodyPr/>
          <a:lstStyle/>
          <a:p>
            <a:pPr algn="l"/>
            <a:fld id="{D4CCA928-7052-4FDA-A32F-759082E81CC8}" type="slidenum">
              <a:rPr lang="fa-IR" sz="1800" smtClean="0">
                <a:solidFill>
                  <a:schemeClr val="bg1"/>
                </a:solidFill>
                <a:cs typeface="B Homa" pitchFamily="2" charset="-78"/>
              </a:rPr>
              <a:pPr algn="l"/>
              <a:t>12</a:t>
            </a:fld>
            <a:endParaRPr lang="fa-IR" sz="1800" dirty="0">
              <a:solidFill>
                <a:schemeClr val="bg1"/>
              </a:solidFill>
              <a:cs typeface="B Homa" pitchFamily="2" charset="-78"/>
            </a:endParaRPr>
          </a:p>
        </p:txBody>
      </p:sp>
      <p:sp>
        <p:nvSpPr>
          <p:cNvPr id="5" name="Footer Placeholder 3"/>
          <p:cNvSpPr txBox="1">
            <a:spLocks/>
          </p:cNvSpPr>
          <p:nvPr/>
        </p:nvSpPr>
        <p:spPr>
          <a:xfrm>
            <a:off x="4405746" y="1"/>
            <a:ext cx="3891588" cy="324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a-IR"/>
            </a:defPPr>
            <a:lvl1pPr marL="0" algn="l" defTabSz="713232" rtl="1" eaLnBrk="1" latinLnBrk="0" hangingPunct="1">
              <a:defRPr sz="1200" b="1" kern="120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5661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323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6984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83080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3969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9631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5292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a-IR" sz="1400" dirty="0">
                <a:solidFill>
                  <a:schemeClr val="bg1"/>
                </a:solidFill>
                <a:cs typeface="B Traffic" panose="00000400000000000000" pitchFamily="2" charset="-78"/>
              </a:rPr>
              <a:t>نرم افزارهای توسعه موبایل ـ جلسه اول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817783" y="411765"/>
            <a:ext cx="6185065" cy="556532"/>
          </a:xfrm>
        </p:spPr>
        <p:txBody>
          <a:bodyPr anchor="t">
            <a:noAutofit/>
          </a:bodyPr>
          <a:lstStyle/>
          <a:p>
            <a:pPr algn="r"/>
            <a:r>
              <a:rPr lang="fa-IR" sz="2800" dirty="0" smtClean="0">
                <a:solidFill>
                  <a:srgbClr val="C00000"/>
                </a:solidFill>
                <a:latin typeface="Times New Roman" pitchFamily="18" charset="0"/>
                <a:cs typeface="B Titr" pitchFamily="2" charset="-78"/>
              </a:rPr>
              <a:t>ابزارهای تولید اپلیکیشن </a:t>
            </a:r>
            <a:r>
              <a:rPr lang="fa-IR" sz="2800" b="1" dirty="0">
                <a:solidFill>
                  <a:schemeClr val="tx1">
                    <a:lumMod val="50000"/>
                    <a:lumOff val="50000"/>
                  </a:schemeClr>
                </a:solidFill>
                <a:cs typeface="B Nazanin" pitchFamily="2" charset="-78"/>
              </a:rPr>
              <a:t>وب اپلیکیشن ها</a:t>
            </a:r>
            <a:endParaRPr lang="fa-IR" sz="2800" dirty="0">
              <a:solidFill>
                <a:schemeClr val="tx1">
                  <a:lumMod val="50000"/>
                  <a:lumOff val="50000"/>
                </a:schemeClr>
              </a:solidFill>
              <a:latin typeface="Times New Roman" pitchFamily="18" charset="0"/>
              <a:cs typeface="B Titr" pitchFamily="2" charset="-78"/>
            </a:endParaRPr>
          </a:p>
        </p:txBody>
      </p:sp>
      <p:sp>
        <p:nvSpPr>
          <p:cNvPr id="11" name="Half Frame 10"/>
          <p:cNvSpPr/>
          <p:nvPr/>
        </p:nvSpPr>
        <p:spPr>
          <a:xfrm rot="18900000">
            <a:off x="8113968" y="471887"/>
            <a:ext cx="369582" cy="369582"/>
          </a:xfrm>
          <a:prstGeom prst="halfFram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>
              <a:solidFill>
                <a:schemeClr val="tx1"/>
              </a:solidFill>
            </a:endParaRPr>
          </a:p>
        </p:txBody>
      </p:sp>
      <p:sp>
        <p:nvSpPr>
          <p:cNvPr id="8" name="Footer Placeholder 3"/>
          <p:cNvSpPr txBox="1">
            <a:spLocks/>
          </p:cNvSpPr>
          <p:nvPr/>
        </p:nvSpPr>
        <p:spPr>
          <a:xfrm>
            <a:off x="757381" y="5192112"/>
            <a:ext cx="7646361" cy="3308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a-IR"/>
            </a:defPPr>
            <a:lvl1pPr marL="0" algn="l" defTabSz="713232" rtl="1" eaLnBrk="1" latinLnBrk="0" hangingPunct="1">
              <a:defRPr sz="1200" b="1" kern="120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5661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323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6984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83080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3969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9631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5292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a-IR" sz="1400" b="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دانشگاه فنی و حرفه ای رازی اردبیل ـ ویژه نیمسال اول 1397                                                            </a:t>
            </a:r>
            <a:r>
              <a:rPr lang="en-US" b="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http</a:t>
            </a:r>
            <a:r>
              <a:rPr lang="en-US" b="0" dirty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://</a:t>
            </a:r>
            <a:r>
              <a:rPr lang="en-US" b="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Mashmooli.ir</a:t>
            </a:r>
            <a:endParaRPr lang="fa-IR" b="0" dirty="0">
              <a:solidFill>
                <a:schemeClr val="tx1">
                  <a:lumMod val="50000"/>
                  <a:lumOff val="50000"/>
                </a:schemeClr>
              </a:solidFill>
              <a:cs typeface="B Traffic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06409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545" y="1004711"/>
            <a:ext cx="7650788" cy="4056816"/>
          </a:xfrm>
        </p:spPr>
        <p:txBody>
          <a:bodyPr anchor="t"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fa-IR" sz="2100" b="1" dirty="0" smtClean="0">
                <a:solidFill>
                  <a:srgbClr val="FF0000"/>
                </a:solidFill>
                <a:cs typeface="B Nazanin" pitchFamily="2" charset="-78"/>
              </a:rPr>
              <a:t>اپلیکیشن </a:t>
            </a:r>
            <a:r>
              <a:rPr lang="fa-IR" sz="2100" b="1" dirty="0">
                <a:solidFill>
                  <a:srgbClr val="FF0000"/>
                </a:solidFill>
                <a:cs typeface="B Nazanin" pitchFamily="2" charset="-78"/>
              </a:rPr>
              <a:t>های نیتیو ( </a:t>
            </a:r>
            <a:r>
              <a:rPr lang="en-US" sz="2100" b="1" dirty="0">
                <a:solidFill>
                  <a:srgbClr val="FF0000"/>
                </a:solidFill>
                <a:cs typeface="B Nazanin" pitchFamily="2" charset="-78"/>
              </a:rPr>
              <a:t>Native</a:t>
            </a:r>
            <a:r>
              <a:rPr lang="fa-IR" sz="2100" b="1" dirty="0">
                <a:solidFill>
                  <a:srgbClr val="FF0000"/>
                </a:solidFill>
                <a:cs typeface="B Nazanin" pitchFamily="2" charset="-78"/>
              </a:rPr>
              <a:t> </a:t>
            </a:r>
            <a:r>
              <a:rPr lang="fa-IR" sz="2100" b="1" dirty="0" smtClean="0">
                <a:solidFill>
                  <a:srgbClr val="FF0000"/>
                </a:solidFill>
                <a:cs typeface="B Nazanin" pitchFamily="2" charset="-78"/>
              </a:rPr>
              <a:t>) : </a:t>
            </a:r>
            <a:r>
              <a:rPr lang="fa-IR" sz="2100" b="1" dirty="0">
                <a:cs typeface="B Nazanin" pitchFamily="2" charset="-78"/>
              </a:rPr>
              <a:t>کارآیی، جذاب ترین مزیت اپلیکیشن های نیتیو می باشد. اپلیکیشن های نیتیو بسیار جذاب هستند و برای بازی ها قادر به بهره گیری از منابع گوشی و سیستم عامل می باشند. برای مثال پلتفرم </a:t>
            </a:r>
            <a:r>
              <a:rPr lang="en-US" sz="2100" b="1" dirty="0" smtClean="0">
                <a:cs typeface="B Nazanin" pitchFamily="2" charset="-78"/>
              </a:rPr>
              <a:t>IOS</a:t>
            </a:r>
            <a:r>
              <a:rPr lang="fa-IR" sz="2100" b="1" dirty="0" smtClean="0">
                <a:cs typeface="B Nazanin" pitchFamily="2" charset="-78"/>
              </a:rPr>
              <a:t> را </a:t>
            </a:r>
            <a:r>
              <a:rPr lang="fa-IR" sz="2100" b="1" dirty="0">
                <a:cs typeface="B Nazanin" pitchFamily="2" charset="-78"/>
              </a:rPr>
              <a:t>در نظر بگیرید، چنانچه مایل به ساخت یک اپلیکیشن نیتیو برای </a:t>
            </a:r>
            <a:r>
              <a:rPr lang="en-US" sz="2100" b="1" dirty="0" smtClean="0">
                <a:cs typeface="B Nazanin" pitchFamily="2" charset="-78"/>
              </a:rPr>
              <a:t>IOS</a:t>
            </a:r>
            <a:r>
              <a:rPr lang="fa-IR" sz="2100" b="1" dirty="0" smtClean="0">
                <a:cs typeface="B Nazanin" pitchFamily="2" charset="-78"/>
              </a:rPr>
              <a:t> باشید</a:t>
            </a:r>
            <a:r>
              <a:rPr lang="fa-IR" sz="2100" b="1" dirty="0">
                <a:cs typeface="B Nazanin" pitchFamily="2" charset="-78"/>
              </a:rPr>
              <a:t>، لازم است تا یک زبان برنامه نویسی جدید به نام </a:t>
            </a:r>
            <a:r>
              <a:rPr lang="en-US" sz="2100" b="1" dirty="0">
                <a:cs typeface="B Nazanin" pitchFamily="2" charset="-78"/>
              </a:rPr>
              <a:t>Objective-C</a:t>
            </a:r>
            <a:r>
              <a:rPr lang="fa-IR" sz="2100" b="1" dirty="0">
                <a:cs typeface="B Nazanin" pitchFamily="2" charset="-78"/>
              </a:rPr>
              <a:t> یا سوئیفت را فرا بگیرید.</a:t>
            </a:r>
            <a:endParaRPr lang="en-US" sz="2100" b="1" dirty="0">
              <a:cs typeface="B Nazanin" pitchFamily="2" charset="-7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644" y="9865"/>
            <a:ext cx="762000" cy="304271"/>
          </a:xfrm>
        </p:spPr>
        <p:txBody>
          <a:bodyPr/>
          <a:lstStyle/>
          <a:p>
            <a:pPr algn="l"/>
            <a:fld id="{D4CCA928-7052-4FDA-A32F-759082E81CC8}" type="slidenum">
              <a:rPr lang="fa-IR" sz="1800" smtClean="0">
                <a:solidFill>
                  <a:schemeClr val="bg1"/>
                </a:solidFill>
                <a:cs typeface="B Homa" pitchFamily="2" charset="-78"/>
              </a:rPr>
              <a:pPr algn="l"/>
              <a:t>13</a:t>
            </a:fld>
            <a:endParaRPr lang="fa-IR" sz="1800" dirty="0">
              <a:solidFill>
                <a:schemeClr val="bg1"/>
              </a:solidFill>
              <a:cs typeface="B Homa" pitchFamily="2" charset="-78"/>
            </a:endParaRPr>
          </a:p>
        </p:txBody>
      </p:sp>
      <p:sp>
        <p:nvSpPr>
          <p:cNvPr id="5" name="Footer Placeholder 3"/>
          <p:cNvSpPr txBox="1">
            <a:spLocks/>
          </p:cNvSpPr>
          <p:nvPr/>
        </p:nvSpPr>
        <p:spPr>
          <a:xfrm>
            <a:off x="4405746" y="1"/>
            <a:ext cx="3891588" cy="324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a-IR"/>
            </a:defPPr>
            <a:lvl1pPr marL="0" algn="l" defTabSz="713232" rtl="1" eaLnBrk="1" latinLnBrk="0" hangingPunct="1">
              <a:defRPr sz="1200" b="1" kern="120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5661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323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6984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83080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3969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9631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5292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a-IR" sz="1400" dirty="0">
                <a:solidFill>
                  <a:schemeClr val="bg1"/>
                </a:solidFill>
                <a:cs typeface="B Traffic" panose="00000400000000000000" pitchFamily="2" charset="-78"/>
              </a:rPr>
              <a:t>نرم افزارهای توسعه موبایل ـ جلسه اول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3837248" y="411765"/>
            <a:ext cx="4165600" cy="556532"/>
          </a:xfrm>
        </p:spPr>
        <p:txBody>
          <a:bodyPr anchor="t">
            <a:noAutofit/>
          </a:bodyPr>
          <a:lstStyle/>
          <a:p>
            <a:pPr algn="r"/>
            <a:r>
              <a:rPr lang="fa-IR" sz="2800" dirty="0" smtClean="0">
                <a:solidFill>
                  <a:srgbClr val="C00000"/>
                </a:solidFill>
                <a:latin typeface="Times New Roman" pitchFamily="18" charset="0"/>
                <a:cs typeface="B Titr" pitchFamily="2" charset="-78"/>
              </a:rPr>
              <a:t>ابزارهای تولید اپلیکیشن</a:t>
            </a:r>
            <a:endParaRPr lang="fa-IR" sz="2800" dirty="0">
              <a:solidFill>
                <a:srgbClr val="C00000"/>
              </a:solidFill>
              <a:latin typeface="Times New Roman" pitchFamily="18" charset="0"/>
              <a:cs typeface="B Titr" pitchFamily="2" charset="-78"/>
            </a:endParaRPr>
          </a:p>
        </p:txBody>
      </p:sp>
      <p:sp>
        <p:nvSpPr>
          <p:cNvPr id="11" name="Half Frame 10"/>
          <p:cNvSpPr/>
          <p:nvPr/>
        </p:nvSpPr>
        <p:spPr>
          <a:xfrm rot="18900000">
            <a:off x="8113968" y="471887"/>
            <a:ext cx="369582" cy="369582"/>
          </a:xfrm>
          <a:prstGeom prst="halfFram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>
              <a:solidFill>
                <a:schemeClr val="tx1"/>
              </a:solidFill>
            </a:endParaRPr>
          </a:p>
        </p:txBody>
      </p:sp>
      <p:sp>
        <p:nvSpPr>
          <p:cNvPr id="8" name="Footer Placeholder 3"/>
          <p:cNvSpPr txBox="1">
            <a:spLocks/>
          </p:cNvSpPr>
          <p:nvPr/>
        </p:nvSpPr>
        <p:spPr>
          <a:xfrm>
            <a:off x="757381" y="5192112"/>
            <a:ext cx="7646361" cy="3308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a-IR"/>
            </a:defPPr>
            <a:lvl1pPr marL="0" algn="l" defTabSz="713232" rtl="1" eaLnBrk="1" latinLnBrk="0" hangingPunct="1">
              <a:defRPr sz="1200" b="1" kern="120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5661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323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6984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83080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3969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9631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5292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a-IR" sz="1400" b="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دانشگاه فنی و حرفه ای رازی اردبیل ـ ویژه نیمسال اول 1397                                                            </a:t>
            </a:r>
            <a:r>
              <a:rPr lang="en-US" b="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http</a:t>
            </a:r>
            <a:r>
              <a:rPr lang="en-US" b="0" dirty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://</a:t>
            </a:r>
            <a:r>
              <a:rPr lang="en-US" b="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Mashmooli.ir</a:t>
            </a:r>
            <a:endParaRPr lang="fa-IR" b="0" dirty="0">
              <a:solidFill>
                <a:schemeClr val="tx1">
                  <a:lumMod val="50000"/>
                  <a:lumOff val="50000"/>
                </a:schemeClr>
              </a:solidFill>
              <a:cs typeface="B Traffic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67999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545" y="1004711"/>
            <a:ext cx="7650788" cy="4056816"/>
          </a:xfrm>
        </p:spPr>
        <p:txBody>
          <a:bodyPr anchor="t">
            <a:normAutofit fontScale="92500" lnSpcReduction="10000"/>
          </a:bodyPr>
          <a:lstStyle/>
          <a:p>
            <a:pPr marL="0" indent="0">
              <a:buNone/>
            </a:pPr>
            <a:r>
              <a:rPr lang="fa-IR" sz="2100" b="1" dirty="0" smtClean="0">
                <a:solidFill>
                  <a:srgbClr val="FF0000"/>
                </a:solidFill>
                <a:cs typeface="B Nazanin" pitchFamily="2" charset="-78"/>
              </a:rPr>
              <a:t>مزایا</a:t>
            </a:r>
            <a:r>
              <a:rPr lang="fa-IR" sz="2100" b="1" dirty="0">
                <a:solidFill>
                  <a:srgbClr val="FF0000"/>
                </a:solidFill>
                <a:cs typeface="B Nazanin" pitchFamily="2" charset="-78"/>
              </a:rPr>
              <a:t>:</a:t>
            </a:r>
            <a:endParaRPr lang="en-US" sz="2100" b="1" dirty="0">
              <a:solidFill>
                <a:srgbClr val="FF0000"/>
              </a:solidFill>
              <a:cs typeface="B Nazanin" pitchFamily="2" charset="-78"/>
            </a:endParaRPr>
          </a:p>
          <a:p>
            <a:pPr lvl="0"/>
            <a:r>
              <a:rPr lang="fa-IR" sz="2100" b="1" dirty="0">
                <a:cs typeface="B Nazanin" pitchFamily="2" charset="-78"/>
              </a:rPr>
              <a:t>اپ های نیتیو میتوانند آفلاین کار </a:t>
            </a:r>
            <a:r>
              <a:rPr lang="fa-IR" sz="2100" b="1" dirty="0" smtClean="0">
                <a:cs typeface="B Nazanin" pitchFamily="2" charset="-78"/>
              </a:rPr>
              <a:t>کنند </a:t>
            </a:r>
            <a:r>
              <a:rPr lang="fa-IR" sz="2100" b="1" dirty="0">
                <a:cs typeface="B Nazanin" pitchFamily="2" charset="-78"/>
              </a:rPr>
              <a:t>و بعد از دانلود </a:t>
            </a:r>
            <a:r>
              <a:rPr lang="fa-IR" sz="2100" b="1" dirty="0" smtClean="0">
                <a:cs typeface="B Nazanin" pitchFamily="2" charset="-78"/>
              </a:rPr>
              <a:t>لزوماً </a:t>
            </a:r>
            <a:r>
              <a:rPr lang="fa-IR" sz="2100" b="1" dirty="0">
                <a:cs typeface="B Nazanin" pitchFamily="2" charset="-78"/>
              </a:rPr>
              <a:t>نیاز به حافظه کش یا دیتا </a:t>
            </a:r>
            <a:r>
              <a:rPr lang="fa-IR" sz="2100" b="1" dirty="0" smtClean="0">
                <a:cs typeface="B Nazanin" pitchFamily="2" charset="-78"/>
              </a:rPr>
              <a:t>ندارند</a:t>
            </a:r>
            <a:r>
              <a:rPr lang="fa-IR" sz="2100" b="1" dirty="0">
                <a:cs typeface="B Nazanin" pitchFamily="2" charset="-78"/>
              </a:rPr>
              <a:t>.</a:t>
            </a:r>
            <a:endParaRPr lang="en-US" sz="2100" b="1" dirty="0">
              <a:cs typeface="B Nazanin" pitchFamily="2" charset="-78"/>
            </a:endParaRPr>
          </a:p>
          <a:p>
            <a:pPr lvl="0"/>
            <a:r>
              <a:rPr lang="fa-IR" sz="2100" b="1" dirty="0">
                <a:cs typeface="B Nazanin" pitchFamily="2" charset="-78"/>
              </a:rPr>
              <a:t>رابط کابر پسندی برای کاربران </a:t>
            </a:r>
            <a:r>
              <a:rPr lang="fa-IR" sz="2100" b="1" dirty="0" smtClean="0">
                <a:cs typeface="B Nazanin" pitchFamily="2" charset="-78"/>
              </a:rPr>
              <a:t>فراهم می کنند.</a:t>
            </a:r>
            <a:endParaRPr lang="en-US" sz="2100" b="1" dirty="0">
              <a:cs typeface="B Nazanin" pitchFamily="2" charset="-78"/>
            </a:endParaRPr>
          </a:p>
          <a:p>
            <a:pPr lvl="0"/>
            <a:r>
              <a:rPr lang="fa-IR" sz="2100" b="1" dirty="0">
                <a:cs typeface="B Nazanin" pitchFamily="2" charset="-78"/>
              </a:rPr>
              <a:t>امکان دسترسی به تمام قابلیت های دستگاه را دارند و به راحتی به </a:t>
            </a:r>
            <a:r>
              <a:rPr lang="en-US" sz="2100" b="1" dirty="0">
                <a:cs typeface="B Nazanin" pitchFamily="2" charset="-78"/>
              </a:rPr>
              <a:t>GPS</a:t>
            </a:r>
            <a:r>
              <a:rPr lang="fa-IR" sz="2100" b="1" dirty="0">
                <a:cs typeface="B Nazanin" pitchFamily="2" charset="-78"/>
              </a:rPr>
              <a:t>، دوربین، شتاب سنج، لیست مخاطبین می </a:t>
            </a:r>
            <a:r>
              <a:rPr lang="fa-IR" sz="2100" b="1" dirty="0" smtClean="0">
                <a:cs typeface="B Nazanin" pitchFamily="2" charset="-78"/>
              </a:rPr>
              <a:t>توانند </a:t>
            </a:r>
            <a:r>
              <a:rPr lang="fa-IR" sz="2100" b="1" dirty="0">
                <a:cs typeface="B Nazanin" pitchFamily="2" charset="-78"/>
              </a:rPr>
              <a:t>دسترسی </a:t>
            </a:r>
            <a:r>
              <a:rPr lang="fa-IR" sz="2100" b="1" dirty="0" smtClean="0">
                <a:cs typeface="B Nazanin" pitchFamily="2" charset="-78"/>
              </a:rPr>
              <a:t>داشته باشند.</a:t>
            </a:r>
            <a:endParaRPr lang="en-US" sz="2100" b="1" dirty="0">
              <a:cs typeface="B Nazanin" pitchFamily="2" charset="-78"/>
            </a:endParaRPr>
          </a:p>
          <a:p>
            <a:pPr lvl="0"/>
            <a:r>
              <a:rPr lang="fa-IR" sz="2100" b="1" dirty="0">
                <a:cs typeface="B Nazanin" pitchFamily="2" charset="-78"/>
              </a:rPr>
              <a:t>نگرانی درباره موضوع امنیت هم برای اپ های نیتیو و هم برای اپ های هیبریدی به یک اندازه وجود دارد ولی مدل های امنیتی برای اندروید و </a:t>
            </a:r>
            <a:r>
              <a:rPr lang="en-US" sz="2100" b="1" dirty="0">
                <a:cs typeface="B Nazanin" pitchFamily="2" charset="-78"/>
              </a:rPr>
              <a:t>IOS</a:t>
            </a:r>
            <a:r>
              <a:rPr lang="fa-IR" sz="2100" b="1" dirty="0">
                <a:cs typeface="B Nazanin" pitchFamily="2" charset="-78"/>
              </a:rPr>
              <a:t> ساخته شده اند.</a:t>
            </a:r>
            <a:endParaRPr lang="en-US" sz="2100" b="1" dirty="0">
              <a:cs typeface="B Nazanin" pitchFamily="2" charset="-78"/>
            </a:endParaRPr>
          </a:p>
          <a:p>
            <a:pPr lvl="0"/>
            <a:r>
              <a:rPr lang="fa-IR" sz="2100" b="1" dirty="0">
                <a:cs typeface="B Nazanin" pitchFamily="2" charset="-78"/>
              </a:rPr>
              <a:t>سرعت مهم ترین مزیت اپ های نیتیو هست.</a:t>
            </a:r>
            <a:endParaRPr lang="en-US" sz="2100" b="1" dirty="0">
              <a:cs typeface="B Nazanin" pitchFamily="2" charset="-78"/>
            </a:endParaRPr>
          </a:p>
          <a:p>
            <a:pPr marL="0" indent="0">
              <a:buNone/>
            </a:pPr>
            <a:r>
              <a:rPr lang="fa-IR" sz="2100" b="1" dirty="0">
                <a:solidFill>
                  <a:srgbClr val="FF0000"/>
                </a:solidFill>
                <a:cs typeface="B Nazanin" pitchFamily="2" charset="-78"/>
              </a:rPr>
              <a:t>معایب:</a:t>
            </a:r>
            <a:endParaRPr lang="en-US" sz="2100" b="1" dirty="0">
              <a:solidFill>
                <a:srgbClr val="FF0000"/>
              </a:solidFill>
              <a:cs typeface="B Nazanin" pitchFamily="2" charset="-78"/>
            </a:endParaRPr>
          </a:p>
          <a:p>
            <a:pPr lvl="0"/>
            <a:r>
              <a:rPr lang="fa-IR" sz="2100" b="1" dirty="0">
                <a:cs typeface="B Nazanin" pitchFamily="2" charset="-78"/>
              </a:rPr>
              <a:t>برنامه های بومی، </a:t>
            </a:r>
            <a:r>
              <a:rPr lang="en-US" sz="2100" b="1" dirty="0">
                <a:cs typeface="B Nazanin" pitchFamily="2" charset="-78"/>
              </a:rPr>
              <a:t>Cross Platform</a:t>
            </a:r>
            <a:r>
              <a:rPr lang="fa-IR" sz="2100" b="1" dirty="0">
                <a:cs typeface="B Nazanin" pitchFamily="2" charset="-78"/>
              </a:rPr>
              <a:t>(چند سکویی) نیستند و برای داشتن برنامه روی پلت فرم های مختلف نیاز به دوباره نویسی کدها برای پلت فرم های مورد نظر است.</a:t>
            </a:r>
            <a:endParaRPr lang="en-US" sz="2100" b="1" dirty="0">
              <a:cs typeface="B Nazanin" pitchFamily="2" charset="-78"/>
            </a:endParaRPr>
          </a:p>
          <a:p>
            <a:pPr lvl="0"/>
            <a:r>
              <a:rPr lang="fa-IR" sz="2100" b="1" dirty="0" smtClean="0">
                <a:cs typeface="B Nazanin" pitchFamily="2" charset="-78"/>
              </a:rPr>
              <a:t>برای </a:t>
            </a:r>
            <a:r>
              <a:rPr lang="fa-IR" sz="2100" b="1" dirty="0">
                <a:cs typeface="B Nazanin" pitchFamily="2" charset="-78"/>
              </a:rPr>
              <a:t>آپدیت کردن کوچکترین تغییرات اپ نیاز به مهارت حرفه ای دارید</a:t>
            </a:r>
            <a:r>
              <a:rPr lang="fa-IR" sz="2100" b="1" dirty="0" smtClean="0">
                <a:cs typeface="B Nazanin" pitchFamily="2" charset="-78"/>
              </a:rPr>
              <a:t>.</a:t>
            </a:r>
            <a:endParaRPr lang="en-US" sz="2100" b="1" dirty="0">
              <a:cs typeface="B Nazanin" pitchFamily="2" charset="-7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644" y="9865"/>
            <a:ext cx="762000" cy="304271"/>
          </a:xfrm>
        </p:spPr>
        <p:txBody>
          <a:bodyPr/>
          <a:lstStyle/>
          <a:p>
            <a:pPr algn="l"/>
            <a:fld id="{D4CCA928-7052-4FDA-A32F-759082E81CC8}" type="slidenum">
              <a:rPr lang="fa-IR" sz="1800" smtClean="0">
                <a:solidFill>
                  <a:schemeClr val="bg1"/>
                </a:solidFill>
                <a:cs typeface="B Homa" pitchFamily="2" charset="-78"/>
              </a:rPr>
              <a:pPr algn="l"/>
              <a:t>14</a:t>
            </a:fld>
            <a:endParaRPr lang="fa-IR" sz="1800" dirty="0">
              <a:solidFill>
                <a:schemeClr val="bg1"/>
              </a:solidFill>
              <a:cs typeface="B Homa" pitchFamily="2" charset="-78"/>
            </a:endParaRPr>
          </a:p>
        </p:txBody>
      </p:sp>
      <p:sp>
        <p:nvSpPr>
          <p:cNvPr id="5" name="Footer Placeholder 3"/>
          <p:cNvSpPr txBox="1">
            <a:spLocks/>
          </p:cNvSpPr>
          <p:nvPr/>
        </p:nvSpPr>
        <p:spPr>
          <a:xfrm>
            <a:off x="4405746" y="1"/>
            <a:ext cx="3891588" cy="324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a-IR"/>
            </a:defPPr>
            <a:lvl1pPr marL="0" algn="l" defTabSz="713232" rtl="1" eaLnBrk="1" latinLnBrk="0" hangingPunct="1">
              <a:defRPr sz="1200" b="1" kern="120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5661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323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6984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83080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3969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9631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5292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a-IR" sz="1400" dirty="0">
                <a:solidFill>
                  <a:schemeClr val="bg1"/>
                </a:solidFill>
                <a:cs typeface="B Traffic" panose="00000400000000000000" pitchFamily="2" charset="-78"/>
              </a:rPr>
              <a:t>نرم افزارهای توسعه موبایل ـ جلسه اول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767645" y="411765"/>
            <a:ext cx="7235204" cy="556532"/>
          </a:xfrm>
        </p:spPr>
        <p:txBody>
          <a:bodyPr anchor="t">
            <a:noAutofit/>
          </a:bodyPr>
          <a:lstStyle/>
          <a:p>
            <a:pPr algn="r"/>
            <a:r>
              <a:rPr lang="fa-IR" sz="2800" dirty="0" smtClean="0">
                <a:solidFill>
                  <a:srgbClr val="C00000"/>
                </a:solidFill>
                <a:latin typeface="Times New Roman" pitchFamily="18" charset="0"/>
                <a:cs typeface="B Titr" pitchFamily="2" charset="-78"/>
              </a:rPr>
              <a:t>ابزارهای تولید اپلیکیشن </a:t>
            </a:r>
            <a:r>
              <a:rPr lang="fa-IR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Nazanin" pitchFamily="2" charset="-78"/>
              </a:rPr>
              <a:t>اپلیکیشن </a:t>
            </a:r>
            <a:r>
              <a:rPr lang="fa-IR" sz="2800" b="1" dirty="0">
                <a:solidFill>
                  <a:schemeClr val="tx1">
                    <a:lumMod val="50000"/>
                    <a:lumOff val="50000"/>
                  </a:schemeClr>
                </a:solidFill>
                <a:cs typeface="B Nazanin" pitchFamily="2" charset="-78"/>
              </a:rPr>
              <a:t>های نیتیو ( 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cs typeface="B Nazanin" pitchFamily="2" charset="-78"/>
              </a:rPr>
              <a:t>Native</a:t>
            </a:r>
            <a:r>
              <a:rPr lang="fa-IR" sz="2800" b="1" dirty="0">
                <a:solidFill>
                  <a:schemeClr val="tx1">
                    <a:lumMod val="50000"/>
                    <a:lumOff val="50000"/>
                  </a:schemeClr>
                </a:solidFill>
                <a:cs typeface="B Nazanin" pitchFamily="2" charset="-78"/>
              </a:rPr>
              <a:t> )</a:t>
            </a:r>
          </a:p>
        </p:txBody>
      </p:sp>
      <p:sp>
        <p:nvSpPr>
          <p:cNvPr id="11" name="Half Frame 10"/>
          <p:cNvSpPr/>
          <p:nvPr/>
        </p:nvSpPr>
        <p:spPr>
          <a:xfrm rot="18900000">
            <a:off x="8113968" y="471887"/>
            <a:ext cx="369582" cy="369582"/>
          </a:xfrm>
          <a:prstGeom prst="halfFram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>
              <a:solidFill>
                <a:schemeClr val="tx1"/>
              </a:solidFill>
            </a:endParaRPr>
          </a:p>
        </p:txBody>
      </p:sp>
      <p:sp>
        <p:nvSpPr>
          <p:cNvPr id="8" name="Footer Placeholder 3"/>
          <p:cNvSpPr txBox="1">
            <a:spLocks/>
          </p:cNvSpPr>
          <p:nvPr/>
        </p:nvSpPr>
        <p:spPr>
          <a:xfrm>
            <a:off x="757381" y="5192112"/>
            <a:ext cx="7646361" cy="3308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a-IR"/>
            </a:defPPr>
            <a:lvl1pPr marL="0" algn="l" defTabSz="713232" rtl="1" eaLnBrk="1" latinLnBrk="0" hangingPunct="1">
              <a:defRPr sz="1200" b="1" kern="120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5661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323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6984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83080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3969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9631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5292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a-IR" sz="1400" b="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دانشگاه فنی و حرفه ای رازی اردبیل ـ ویژه نیمسال اول 1397                                                            </a:t>
            </a:r>
            <a:r>
              <a:rPr lang="en-US" b="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http</a:t>
            </a:r>
            <a:r>
              <a:rPr lang="en-US" b="0" dirty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://</a:t>
            </a:r>
            <a:r>
              <a:rPr lang="en-US" b="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Mashmooli.ir</a:t>
            </a:r>
            <a:endParaRPr lang="fa-IR" b="0" dirty="0">
              <a:solidFill>
                <a:schemeClr val="tx1">
                  <a:lumMod val="50000"/>
                  <a:lumOff val="50000"/>
                </a:schemeClr>
              </a:solidFill>
              <a:cs typeface="B Traffic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89662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545" y="1004711"/>
            <a:ext cx="7650788" cy="4056816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fa-IR" sz="2100" b="1" dirty="0" smtClean="0">
                <a:solidFill>
                  <a:srgbClr val="FF0000"/>
                </a:solidFill>
                <a:cs typeface="B Nazanin" pitchFamily="2" charset="-78"/>
              </a:rPr>
              <a:t>چه </a:t>
            </a:r>
            <a:r>
              <a:rPr lang="fa-IR" sz="2100" b="1" dirty="0">
                <a:solidFill>
                  <a:srgbClr val="FF0000"/>
                </a:solidFill>
                <a:cs typeface="B Nazanin" pitchFamily="2" charset="-78"/>
              </a:rPr>
              <a:t>موقع به اپلیکیشن </a:t>
            </a:r>
            <a:r>
              <a:rPr lang="en-US" sz="2100" b="1" dirty="0">
                <a:solidFill>
                  <a:srgbClr val="FF0000"/>
                </a:solidFill>
                <a:cs typeface="B Nazanin" pitchFamily="2" charset="-78"/>
              </a:rPr>
              <a:t>native</a:t>
            </a:r>
            <a:r>
              <a:rPr lang="fa-IR" sz="2100" b="1" dirty="0">
                <a:solidFill>
                  <a:srgbClr val="FF0000"/>
                </a:solidFill>
                <a:cs typeface="B Nazanin" pitchFamily="2" charset="-78"/>
              </a:rPr>
              <a:t> نیاز دارید؟</a:t>
            </a:r>
            <a:endParaRPr lang="en-US" sz="2100" b="1" dirty="0">
              <a:solidFill>
                <a:srgbClr val="FF0000"/>
              </a:solidFill>
              <a:cs typeface="B Nazanin" pitchFamily="2" charset="-78"/>
            </a:endParaRPr>
          </a:p>
          <a:p>
            <a:pPr lvl="0" algn="just"/>
            <a:r>
              <a:rPr lang="fa-IR" sz="2100" b="1" dirty="0">
                <a:cs typeface="B Nazanin" pitchFamily="2" charset="-78"/>
              </a:rPr>
              <a:t>وقتی شما قصد دارید </a:t>
            </a:r>
            <a:r>
              <a:rPr lang="fa-IR" sz="2100" b="1" dirty="0" smtClean="0">
                <a:cs typeface="B Nazanin" pitchFamily="2" charset="-78"/>
              </a:rPr>
              <a:t>نرم افزاری را طراحی کنید که نیاز به تعامل با سیستم عامل دستگاه داشته و به امکانات داخلی آن مانند دوربین</a:t>
            </a:r>
            <a:r>
              <a:rPr lang="fa-IR" sz="2100" b="1" dirty="0">
                <a:cs typeface="B Nazanin" pitchFamily="2" charset="-78"/>
              </a:rPr>
              <a:t>، بلندگو و </a:t>
            </a:r>
            <a:r>
              <a:rPr lang="fa-IR" sz="2100" b="1" dirty="0" smtClean="0">
                <a:cs typeface="B Nazanin" pitchFamily="2" charset="-78"/>
              </a:rPr>
              <a:t>حافظه دسترسی داشته باشد، بهترین گزینه، طراحی یک اپلیکیشن </a:t>
            </a:r>
            <a:r>
              <a:rPr lang="en-US" sz="2100" b="1" dirty="0" smtClean="0">
                <a:cs typeface="B Nazanin" pitchFamily="2" charset="-78"/>
              </a:rPr>
              <a:t>native</a:t>
            </a:r>
            <a:r>
              <a:rPr lang="fa-IR" sz="2100" b="1" dirty="0" smtClean="0">
                <a:cs typeface="B Nazanin" pitchFamily="2" charset="-78"/>
              </a:rPr>
              <a:t> می باشد.</a:t>
            </a:r>
            <a:endParaRPr lang="en-US" sz="2100" b="1" dirty="0">
              <a:cs typeface="B Nazanin" pitchFamily="2" charset="-78"/>
            </a:endParaRPr>
          </a:p>
          <a:p>
            <a:pPr lvl="0"/>
            <a:r>
              <a:rPr lang="fa-IR" sz="2100" b="1" dirty="0">
                <a:cs typeface="B Nazanin" pitchFamily="2" charset="-78"/>
              </a:rPr>
              <a:t>اگر شما قصد دارید یک </a:t>
            </a:r>
            <a:r>
              <a:rPr lang="fa-IR" sz="2100" b="1" dirty="0" smtClean="0">
                <a:cs typeface="B Nazanin" pitchFamily="2" charset="-78"/>
              </a:rPr>
              <a:t>بازی </a:t>
            </a:r>
            <a:r>
              <a:rPr lang="fa-IR" sz="2100" b="1" dirty="0">
                <a:cs typeface="B Nazanin" pitchFamily="2" charset="-78"/>
              </a:rPr>
              <a:t>با گرافیک </a:t>
            </a:r>
            <a:r>
              <a:rPr lang="fa-IR" sz="2100" b="1" dirty="0" smtClean="0">
                <a:cs typeface="B Nazanin" pitchFamily="2" charset="-78"/>
              </a:rPr>
              <a:t>بالا وکیفیت </a:t>
            </a:r>
            <a:r>
              <a:rPr lang="fa-IR" sz="2100" b="1" dirty="0">
                <a:cs typeface="B Nazanin" pitchFamily="2" charset="-78"/>
              </a:rPr>
              <a:t>صدای خوب بسازید.</a:t>
            </a:r>
            <a:endParaRPr lang="en-US" sz="2100" b="1" dirty="0">
              <a:cs typeface="B Nazanin" pitchFamily="2" charset="-78"/>
            </a:endParaRPr>
          </a:p>
          <a:p>
            <a:pPr lvl="0"/>
            <a:r>
              <a:rPr lang="fa-IR" sz="2100" b="1" dirty="0" smtClean="0">
                <a:cs typeface="B Nazanin" pitchFamily="2" charset="-78"/>
              </a:rPr>
              <a:t>وقتی </a:t>
            </a:r>
            <a:r>
              <a:rPr lang="fa-IR" sz="2100" b="1" dirty="0">
                <a:cs typeface="B Nazanin" pitchFamily="2" charset="-78"/>
              </a:rPr>
              <a:t>شما نیاز به پلت فرم های مختلف برای برنامه ندارید و برای دستگاه خاصی تصمیم دارید اپ بسازید. مثلاً شما میخواهید یک اپلیکیشن </a:t>
            </a:r>
            <a:r>
              <a:rPr lang="en-US" sz="2100" b="1" dirty="0">
                <a:cs typeface="B Nazanin" pitchFamily="2" charset="-78"/>
              </a:rPr>
              <a:t>iPhone</a:t>
            </a:r>
            <a:r>
              <a:rPr lang="fa-IR" sz="2100" b="1" dirty="0">
                <a:cs typeface="B Nazanin" pitchFamily="2" charset="-78"/>
              </a:rPr>
              <a:t> بسازید.</a:t>
            </a:r>
            <a:endParaRPr lang="en-US" sz="2100" b="1" dirty="0">
              <a:cs typeface="B Nazanin" pitchFamily="2" charset="-78"/>
            </a:endParaRPr>
          </a:p>
          <a:p>
            <a:pPr lvl="0"/>
            <a:r>
              <a:rPr lang="fa-IR" sz="2100" b="1" dirty="0" smtClean="0">
                <a:cs typeface="B Nazanin" pitchFamily="2" charset="-78"/>
              </a:rPr>
              <a:t>اگر امنیت برنامه برای شما مهم است مانند طراحی یک </a:t>
            </a:r>
            <a:r>
              <a:rPr lang="fa-IR" sz="2100" b="1" dirty="0">
                <a:cs typeface="B Nazanin" pitchFamily="2" charset="-78"/>
              </a:rPr>
              <a:t>اپ </a:t>
            </a:r>
            <a:r>
              <a:rPr lang="fa-IR" sz="2100" b="1" dirty="0" smtClean="0">
                <a:cs typeface="B Nazanin" pitchFamily="2" charset="-78"/>
              </a:rPr>
              <a:t>بانکی.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644" y="9865"/>
            <a:ext cx="762000" cy="304271"/>
          </a:xfrm>
        </p:spPr>
        <p:txBody>
          <a:bodyPr/>
          <a:lstStyle/>
          <a:p>
            <a:pPr algn="l"/>
            <a:fld id="{D4CCA928-7052-4FDA-A32F-759082E81CC8}" type="slidenum">
              <a:rPr lang="fa-IR" sz="1800" smtClean="0">
                <a:solidFill>
                  <a:schemeClr val="bg1"/>
                </a:solidFill>
                <a:cs typeface="B Homa" pitchFamily="2" charset="-78"/>
              </a:rPr>
              <a:pPr algn="l"/>
              <a:t>15</a:t>
            </a:fld>
            <a:endParaRPr lang="fa-IR" sz="1800" dirty="0">
              <a:solidFill>
                <a:schemeClr val="bg1"/>
              </a:solidFill>
              <a:cs typeface="B Homa" pitchFamily="2" charset="-78"/>
            </a:endParaRPr>
          </a:p>
        </p:txBody>
      </p:sp>
      <p:sp>
        <p:nvSpPr>
          <p:cNvPr id="5" name="Footer Placeholder 3"/>
          <p:cNvSpPr txBox="1">
            <a:spLocks/>
          </p:cNvSpPr>
          <p:nvPr/>
        </p:nvSpPr>
        <p:spPr>
          <a:xfrm>
            <a:off x="4405746" y="1"/>
            <a:ext cx="3891588" cy="324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a-IR"/>
            </a:defPPr>
            <a:lvl1pPr marL="0" algn="l" defTabSz="713232" rtl="1" eaLnBrk="1" latinLnBrk="0" hangingPunct="1">
              <a:defRPr sz="1200" b="1" kern="120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5661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323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6984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83080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3969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9631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5292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a-IR" sz="1400" dirty="0">
                <a:solidFill>
                  <a:schemeClr val="bg1"/>
                </a:solidFill>
                <a:cs typeface="B Traffic" panose="00000400000000000000" pitchFamily="2" charset="-78"/>
              </a:rPr>
              <a:t>نرم افزارهای توسعه موبایل ـ جلسه اول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767645" y="411765"/>
            <a:ext cx="7235204" cy="556532"/>
          </a:xfrm>
        </p:spPr>
        <p:txBody>
          <a:bodyPr anchor="t">
            <a:noAutofit/>
          </a:bodyPr>
          <a:lstStyle/>
          <a:p>
            <a:pPr algn="r"/>
            <a:r>
              <a:rPr lang="fa-IR" sz="2800" dirty="0" smtClean="0">
                <a:solidFill>
                  <a:srgbClr val="C00000"/>
                </a:solidFill>
                <a:latin typeface="Times New Roman" pitchFamily="18" charset="0"/>
                <a:cs typeface="B Titr" pitchFamily="2" charset="-78"/>
              </a:rPr>
              <a:t>ابزارهای تولید اپلیکیشن </a:t>
            </a:r>
            <a:r>
              <a:rPr lang="fa-IR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Nazanin" pitchFamily="2" charset="-78"/>
              </a:rPr>
              <a:t>اپلیکیشن </a:t>
            </a:r>
            <a:r>
              <a:rPr lang="fa-IR" sz="2800" b="1" dirty="0">
                <a:solidFill>
                  <a:schemeClr val="tx1">
                    <a:lumMod val="50000"/>
                    <a:lumOff val="50000"/>
                  </a:schemeClr>
                </a:solidFill>
                <a:cs typeface="B Nazanin" pitchFamily="2" charset="-78"/>
              </a:rPr>
              <a:t>های نیتیو ( 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cs typeface="B Nazanin" pitchFamily="2" charset="-78"/>
              </a:rPr>
              <a:t>Native</a:t>
            </a:r>
            <a:r>
              <a:rPr lang="fa-IR" sz="2800" b="1" dirty="0">
                <a:solidFill>
                  <a:schemeClr val="tx1">
                    <a:lumMod val="50000"/>
                    <a:lumOff val="50000"/>
                  </a:schemeClr>
                </a:solidFill>
                <a:cs typeface="B Nazanin" pitchFamily="2" charset="-78"/>
              </a:rPr>
              <a:t> )</a:t>
            </a:r>
          </a:p>
        </p:txBody>
      </p:sp>
      <p:sp>
        <p:nvSpPr>
          <p:cNvPr id="11" name="Half Frame 10"/>
          <p:cNvSpPr/>
          <p:nvPr/>
        </p:nvSpPr>
        <p:spPr>
          <a:xfrm rot="18900000">
            <a:off x="8113968" y="471887"/>
            <a:ext cx="369582" cy="369582"/>
          </a:xfrm>
          <a:prstGeom prst="halfFram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>
              <a:solidFill>
                <a:schemeClr val="tx1"/>
              </a:solidFill>
            </a:endParaRPr>
          </a:p>
        </p:txBody>
      </p:sp>
      <p:sp>
        <p:nvSpPr>
          <p:cNvPr id="8" name="Footer Placeholder 3"/>
          <p:cNvSpPr txBox="1">
            <a:spLocks/>
          </p:cNvSpPr>
          <p:nvPr/>
        </p:nvSpPr>
        <p:spPr>
          <a:xfrm>
            <a:off x="757381" y="5192112"/>
            <a:ext cx="7646361" cy="3308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a-IR"/>
            </a:defPPr>
            <a:lvl1pPr marL="0" algn="l" defTabSz="713232" rtl="1" eaLnBrk="1" latinLnBrk="0" hangingPunct="1">
              <a:defRPr sz="1200" b="1" kern="120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5661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323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6984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83080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3969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9631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5292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a-IR" sz="1400" b="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دانشگاه فنی و حرفه ای رازی اردبیل ـ ویژه نیمسال اول 1397                                                            </a:t>
            </a:r>
            <a:r>
              <a:rPr lang="en-US" b="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http</a:t>
            </a:r>
            <a:r>
              <a:rPr lang="en-US" b="0" dirty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://</a:t>
            </a:r>
            <a:r>
              <a:rPr lang="en-US" b="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Mashmooli.ir</a:t>
            </a:r>
            <a:endParaRPr lang="fa-IR" b="0" dirty="0">
              <a:solidFill>
                <a:schemeClr val="tx1">
                  <a:lumMod val="50000"/>
                  <a:lumOff val="50000"/>
                </a:schemeClr>
              </a:solidFill>
              <a:cs typeface="B Traffic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46030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545" y="1004711"/>
            <a:ext cx="7650788" cy="4056816"/>
          </a:xfrm>
        </p:spPr>
        <p:txBody>
          <a:bodyPr anchor="t">
            <a:normAutofit/>
          </a:bodyPr>
          <a:lstStyle/>
          <a:p>
            <a:pPr marL="0" indent="0" algn="just">
              <a:buNone/>
            </a:pPr>
            <a:r>
              <a:rPr lang="fa-IR" sz="2100" b="1" dirty="0" smtClean="0">
                <a:solidFill>
                  <a:srgbClr val="FF0000"/>
                </a:solidFill>
                <a:cs typeface="B Nazanin" pitchFamily="2" charset="-78"/>
              </a:rPr>
              <a:t>اپلیکیشن </a:t>
            </a:r>
            <a:r>
              <a:rPr lang="fa-IR" sz="2100" b="1" dirty="0">
                <a:solidFill>
                  <a:srgbClr val="FF0000"/>
                </a:solidFill>
                <a:cs typeface="B Nazanin" pitchFamily="2" charset="-78"/>
              </a:rPr>
              <a:t>های هیبرید ( </a:t>
            </a:r>
            <a:r>
              <a:rPr lang="en-US" sz="2100" b="1" dirty="0">
                <a:solidFill>
                  <a:srgbClr val="FF0000"/>
                </a:solidFill>
                <a:cs typeface="B Nazanin" pitchFamily="2" charset="-78"/>
              </a:rPr>
              <a:t>Hybrid</a:t>
            </a:r>
            <a:r>
              <a:rPr lang="fa-IR" sz="2100" b="1" dirty="0">
                <a:solidFill>
                  <a:srgbClr val="FF0000"/>
                </a:solidFill>
                <a:cs typeface="B Nazanin" pitchFamily="2" charset="-78"/>
              </a:rPr>
              <a:t> ): </a:t>
            </a:r>
            <a:r>
              <a:rPr lang="fa-IR" sz="2100" b="1" dirty="0">
                <a:cs typeface="B Nazanin" pitchFamily="2" charset="-78"/>
              </a:rPr>
              <a:t>اپلیکیشن های هیبرید </a:t>
            </a:r>
            <a:r>
              <a:rPr lang="fa-IR" sz="2100" b="1" dirty="0" smtClean="0">
                <a:cs typeface="B Nazanin" pitchFamily="2" charset="-78"/>
              </a:rPr>
              <a:t>حقیقت </a:t>
            </a:r>
            <a:r>
              <a:rPr lang="fa-IR" sz="2100" b="1" dirty="0">
                <a:cs typeface="B Nazanin" pitchFamily="2" charset="-78"/>
              </a:rPr>
              <a:t>ارائه دهنده ترکیبی از طراحی اپلیکیشن های وب و نیتیو می باشند. تکنولوژی های استفاده شده جهت طراحی اپلیکیشن موبایل های هیبرید مشابه تکنولوژی های استفاده شده در وب اپلیکیشن ها یعنی </a:t>
            </a:r>
            <a:r>
              <a:rPr lang="en-US" sz="2100" b="1" dirty="0" smtClean="0">
                <a:cs typeface="B Nazanin" pitchFamily="2" charset="-78"/>
              </a:rPr>
              <a:t>Html</a:t>
            </a:r>
            <a:r>
              <a:rPr lang="fa-IR" sz="2100" b="1" dirty="0" smtClean="0">
                <a:cs typeface="B Nazanin" pitchFamily="2" charset="-78"/>
              </a:rPr>
              <a:t>، </a:t>
            </a:r>
            <a:r>
              <a:rPr lang="en-US" sz="2100" b="1" dirty="0" err="1" smtClean="0">
                <a:cs typeface="B Nazanin" pitchFamily="2" charset="-78"/>
              </a:rPr>
              <a:t>Css</a:t>
            </a:r>
            <a:r>
              <a:rPr lang="fa-IR" sz="2100" b="1" dirty="0" smtClean="0">
                <a:cs typeface="B Nazanin" pitchFamily="2" charset="-78"/>
              </a:rPr>
              <a:t> و </a:t>
            </a:r>
            <a:r>
              <a:rPr lang="en-US" sz="2100" b="1" dirty="0" smtClean="0">
                <a:cs typeface="B Nazanin" pitchFamily="2" charset="-78"/>
              </a:rPr>
              <a:t>Java</a:t>
            </a:r>
            <a:r>
              <a:rPr lang="fa-IR" sz="2100" b="1" dirty="0" smtClean="0">
                <a:cs typeface="B Nazanin" pitchFamily="2" charset="-78"/>
              </a:rPr>
              <a:t> می باشد.</a:t>
            </a:r>
          </a:p>
          <a:p>
            <a:pPr marL="0" indent="0" algn="just">
              <a:buNone/>
            </a:pPr>
            <a:r>
              <a:rPr lang="fa-IR" sz="2100" b="1" dirty="0" smtClean="0">
                <a:cs typeface="B Nazanin" pitchFamily="2" charset="-78"/>
              </a:rPr>
              <a:t>از </a:t>
            </a:r>
            <a:r>
              <a:rPr lang="fa-IR" sz="2100" b="1" dirty="0">
                <a:cs typeface="B Nazanin" pitchFamily="2" charset="-78"/>
              </a:rPr>
              <a:t>زمان شناخته شدن وب سایت های واکنش گرا</a:t>
            </a:r>
            <a:r>
              <a:rPr lang="en-US" sz="2100" b="1" dirty="0">
                <a:cs typeface="B Nazanin" pitchFamily="2" charset="-78"/>
              </a:rPr>
              <a:t>(responsive)</a:t>
            </a:r>
            <a:r>
              <a:rPr lang="fa-IR" sz="2100" b="1" dirty="0">
                <a:cs typeface="B Nazanin" pitchFamily="2" charset="-78"/>
              </a:rPr>
              <a:t>، توسعه دهندگان به این فکر افتادند که تجربه بر روی  مرورگر را به تجربه ای داخل اپلیکیشن تبدیل کنند</a:t>
            </a:r>
            <a:r>
              <a:rPr lang="en-US" sz="2100" b="1" dirty="0">
                <a:cs typeface="B Nazanin" pitchFamily="2" charset="-78"/>
              </a:rPr>
              <a:t>.</a:t>
            </a:r>
          </a:p>
          <a:p>
            <a:pPr marL="0" indent="0" algn="just">
              <a:buNone/>
            </a:pPr>
            <a:r>
              <a:rPr lang="fa-IR" sz="2100" b="1" dirty="0">
                <a:cs typeface="B Nazanin" pitchFamily="2" charset="-78"/>
              </a:rPr>
              <a:t>در میان کسب و کارهای بزرگ جالب است بدانید که فیسبوک و لینکداین هر دو از اپلیکیشن های هیبریدی  برای خود استفاده کرده اند.</a:t>
            </a:r>
            <a:endParaRPr lang="en-US" sz="2100" b="1" dirty="0">
              <a:cs typeface="B Nazanin" pitchFamily="2" charset="-78"/>
            </a:endParaRPr>
          </a:p>
          <a:p>
            <a:pPr marL="0" indent="0">
              <a:buNone/>
            </a:pPr>
            <a:endParaRPr lang="fa-IR" sz="2100" b="1" dirty="0">
              <a:cs typeface="B Nazanin" pitchFamily="2" charset="-7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644" y="9865"/>
            <a:ext cx="762000" cy="304271"/>
          </a:xfrm>
        </p:spPr>
        <p:txBody>
          <a:bodyPr/>
          <a:lstStyle/>
          <a:p>
            <a:pPr algn="l"/>
            <a:fld id="{D4CCA928-7052-4FDA-A32F-759082E81CC8}" type="slidenum">
              <a:rPr lang="fa-IR" sz="1800" smtClean="0">
                <a:solidFill>
                  <a:schemeClr val="bg1"/>
                </a:solidFill>
                <a:cs typeface="B Homa" pitchFamily="2" charset="-78"/>
              </a:rPr>
              <a:pPr algn="l"/>
              <a:t>16</a:t>
            </a:fld>
            <a:endParaRPr lang="fa-IR" sz="1800" dirty="0">
              <a:solidFill>
                <a:schemeClr val="bg1"/>
              </a:solidFill>
              <a:cs typeface="B Homa" pitchFamily="2" charset="-78"/>
            </a:endParaRPr>
          </a:p>
        </p:txBody>
      </p:sp>
      <p:sp>
        <p:nvSpPr>
          <p:cNvPr id="5" name="Footer Placeholder 3"/>
          <p:cNvSpPr txBox="1">
            <a:spLocks/>
          </p:cNvSpPr>
          <p:nvPr/>
        </p:nvSpPr>
        <p:spPr>
          <a:xfrm>
            <a:off x="4405746" y="1"/>
            <a:ext cx="3891588" cy="324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a-IR"/>
            </a:defPPr>
            <a:lvl1pPr marL="0" algn="l" defTabSz="713232" rtl="1" eaLnBrk="1" latinLnBrk="0" hangingPunct="1">
              <a:defRPr sz="1200" b="1" kern="120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5661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323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6984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83080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3969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9631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5292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a-IR" sz="1400" dirty="0">
                <a:solidFill>
                  <a:schemeClr val="bg1"/>
                </a:solidFill>
                <a:cs typeface="B Traffic" panose="00000400000000000000" pitchFamily="2" charset="-78"/>
              </a:rPr>
              <a:t>نرم افزارهای توسعه موبایل ـ جلسه اول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817783" y="411765"/>
            <a:ext cx="6185065" cy="556532"/>
          </a:xfrm>
        </p:spPr>
        <p:txBody>
          <a:bodyPr anchor="t">
            <a:noAutofit/>
          </a:bodyPr>
          <a:lstStyle/>
          <a:p>
            <a:pPr algn="r"/>
            <a:r>
              <a:rPr lang="fa-IR" sz="2800" dirty="0" smtClean="0">
                <a:solidFill>
                  <a:srgbClr val="C00000"/>
                </a:solidFill>
                <a:latin typeface="Times New Roman" pitchFamily="18" charset="0"/>
                <a:cs typeface="B Titr" pitchFamily="2" charset="-78"/>
              </a:rPr>
              <a:t>ابزارهای تولید اپلیکیشن</a:t>
            </a:r>
            <a:endParaRPr lang="fa-IR" sz="2800" dirty="0">
              <a:solidFill>
                <a:schemeClr val="tx1">
                  <a:lumMod val="50000"/>
                  <a:lumOff val="50000"/>
                </a:schemeClr>
              </a:solidFill>
              <a:latin typeface="Times New Roman" pitchFamily="18" charset="0"/>
              <a:cs typeface="B Titr" pitchFamily="2" charset="-78"/>
            </a:endParaRPr>
          </a:p>
        </p:txBody>
      </p:sp>
      <p:sp>
        <p:nvSpPr>
          <p:cNvPr id="11" name="Half Frame 10"/>
          <p:cNvSpPr/>
          <p:nvPr/>
        </p:nvSpPr>
        <p:spPr>
          <a:xfrm rot="18900000">
            <a:off x="8113968" y="471887"/>
            <a:ext cx="369582" cy="369582"/>
          </a:xfrm>
          <a:prstGeom prst="halfFram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>
              <a:solidFill>
                <a:schemeClr val="tx1"/>
              </a:solidFill>
            </a:endParaRPr>
          </a:p>
        </p:txBody>
      </p:sp>
      <p:sp>
        <p:nvSpPr>
          <p:cNvPr id="8" name="Footer Placeholder 3"/>
          <p:cNvSpPr txBox="1">
            <a:spLocks/>
          </p:cNvSpPr>
          <p:nvPr/>
        </p:nvSpPr>
        <p:spPr>
          <a:xfrm>
            <a:off x="757381" y="5192112"/>
            <a:ext cx="7646361" cy="3308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a-IR"/>
            </a:defPPr>
            <a:lvl1pPr marL="0" algn="l" defTabSz="713232" rtl="1" eaLnBrk="1" latinLnBrk="0" hangingPunct="1">
              <a:defRPr sz="1200" b="1" kern="120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5661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323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6984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83080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3969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9631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5292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a-IR" sz="1400" b="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دانشگاه فنی و حرفه ای رازی اردبیل ـ ویژه نیمسال اول 1397                                                            </a:t>
            </a:r>
            <a:r>
              <a:rPr lang="en-US" b="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http</a:t>
            </a:r>
            <a:r>
              <a:rPr lang="en-US" b="0" dirty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://</a:t>
            </a:r>
            <a:r>
              <a:rPr lang="en-US" b="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Mashmooli.ir</a:t>
            </a:r>
            <a:endParaRPr lang="fa-IR" b="0" dirty="0">
              <a:solidFill>
                <a:schemeClr val="tx1">
                  <a:lumMod val="50000"/>
                  <a:lumOff val="50000"/>
                </a:schemeClr>
              </a:solidFill>
              <a:cs typeface="B Traffic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14507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545" y="1004711"/>
            <a:ext cx="7650788" cy="4056816"/>
          </a:xfrm>
        </p:spPr>
        <p:txBody>
          <a:bodyPr anchor="t">
            <a:normAutofit fontScale="92500"/>
          </a:bodyPr>
          <a:lstStyle/>
          <a:p>
            <a:pPr marL="0" indent="0" algn="just">
              <a:buNone/>
            </a:pPr>
            <a:r>
              <a:rPr lang="fa-IR" sz="2100" b="1" dirty="0" smtClean="0">
                <a:solidFill>
                  <a:srgbClr val="FF0000"/>
                </a:solidFill>
                <a:cs typeface="B Nazanin" pitchFamily="2" charset="-78"/>
              </a:rPr>
              <a:t>مزایا</a:t>
            </a:r>
            <a:r>
              <a:rPr lang="fa-IR" sz="2100" b="1" dirty="0">
                <a:solidFill>
                  <a:srgbClr val="FF0000"/>
                </a:solidFill>
                <a:cs typeface="B Nazanin" pitchFamily="2" charset="-78"/>
              </a:rPr>
              <a:t>:</a:t>
            </a:r>
            <a:endParaRPr lang="en-US" sz="2100" b="1" dirty="0">
              <a:solidFill>
                <a:srgbClr val="FF0000"/>
              </a:solidFill>
              <a:cs typeface="B Nazanin" pitchFamily="2" charset="-78"/>
            </a:endParaRPr>
          </a:p>
          <a:p>
            <a:pPr lvl="0" algn="just"/>
            <a:r>
              <a:rPr lang="fa-IR" sz="2100" b="1" dirty="0">
                <a:cs typeface="B Nazanin" pitchFamily="2" charset="-78"/>
              </a:rPr>
              <a:t>با پلت فرم های مختلف سازگاری دارند</a:t>
            </a:r>
            <a:r>
              <a:rPr lang="fa-IR" sz="2100" b="1" dirty="0" smtClean="0">
                <a:cs typeface="B Nazanin" pitchFamily="2" charset="-78"/>
              </a:rPr>
              <a:t>. می توان کدهای طراحی شده را با </a:t>
            </a:r>
            <a:r>
              <a:rPr lang="fa-IR" sz="2100" b="1" dirty="0">
                <a:cs typeface="B Nazanin" pitchFamily="2" charset="-78"/>
              </a:rPr>
              <a:t>تغییرات جزیی </a:t>
            </a:r>
            <a:r>
              <a:rPr lang="fa-IR" sz="2100" b="1" dirty="0" smtClean="0">
                <a:cs typeface="B Nazanin" pitchFamily="2" charset="-78"/>
              </a:rPr>
              <a:t>برای </a:t>
            </a:r>
            <a:r>
              <a:rPr lang="fa-IR" sz="2100" b="1" dirty="0">
                <a:cs typeface="B Nazanin" pitchFamily="2" charset="-78"/>
              </a:rPr>
              <a:t>اندروید ،</a:t>
            </a:r>
            <a:r>
              <a:rPr lang="en-US" sz="2100" b="1" dirty="0">
                <a:cs typeface="B Nazanin" pitchFamily="2" charset="-78"/>
              </a:rPr>
              <a:t>IOS</a:t>
            </a:r>
            <a:r>
              <a:rPr lang="fa-IR" sz="2100" b="1" dirty="0">
                <a:cs typeface="B Nazanin" pitchFamily="2" charset="-78"/>
              </a:rPr>
              <a:t> و ویندوز استفاده </a:t>
            </a:r>
            <a:r>
              <a:rPr lang="fa-IR" sz="2100" b="1" dirty="0" smtClean="0">
                <a:cs typeface="B Nazanin" pitchFamily="2" charset="-78"/>
              </a:rPr>
              <a:t>نمود.</a:t>
            </a:r>
            <a:endParaRPr lang="en-US" sz="2100" b="1" dirty="0">
              <a:cs typeface="B Nazanin" pitchFamily="2" charset="-78"/>
            </a:endParaRPr>
          </a:p>
          <a:p>
            <a:pPr lvl="0" algn="just"/>
            <a:r>
              <a:rPr lang="fa-IR" sz="2100" b="1" dirty="0" smtClean="0">
                <a:cs typeface="B Nazanin" pitchFamily="2" charset="-78"/>
              </a:rPr>
              <a:t>می توان </a:t>
            </a:r>
            <a:r>
              <a:rPr lang="fa-IR" sz="2100" b="1" dirty="0">
                <a:cs typeface="B Nazanin" pitchFamily="2" charset="-78"/>
              </a:rPr>
              <a:t>به راحتی وبسایت خود را تبدیل به اپلیکیشن </a:t>
            </a:r>
            <a:r>
              <a:rPr lang="fa-IR" sz="2100" b="1" dirty="0" smtClean="0">
                <a:cs typeface="B Nazanin" pitchFamily="2" charset="-78"/>
              </a:rPr>
              <a:t>کرد.</a:t>
            </a:r>
            <a:endParaRPr lang="en-US" sz="2100" b="1" dirty="0">
              <a:cs typeface="B Nazanin" pitchFamily="2" charset="-78"/>
            </a:endParaRPr>
          </a:p>
          <a:p>
            <a:pPr lvl="0" algn="just"/>
            <a:r>
              <a:rPr lang="fa-IR" sz="2100" b="1" dirty="0">
                <a:cs typeface="B Nazanin" pitchFamily="2" charset="-78"/>
              </a:rPr>
              <a:t>اپ های هیبریدی میتوانند در مارکت ها قرار </a:t>
            </a:r>
            <a:r>
              <a:rPr lang="fa-IR" sz="2100" b="1" dirty="0" smtClean="0">
                <a:cs typeface="B Nazanin" pitchFamily="2" charset="-78"/>
              </a:rPr>
              <a:t>بگیرند.</a:t>
            </a:r>
          </a:p>
          <a:p>
            <a:pPr lvl="0" algn="just"/>
            <a:r>
              <a:rPr lang="fa-IR" sz="2100" b="1" dirty="0" smtClean="0">
                <a:cs typeface="B Nazanin" pitchFamily="2" charset="-78"/>
              </a:rPr>
              <a:t>زبان </a:t>
            </a:r>
            <a:r>
              <a:rPr lang="fa-IR" sz="2100" b="1" dirty="0">
                <a:cs typeface="B Nazanin" pitchFamily="2" charset="-78"/>
              </a:rPr>
              <a:t>توسعه متن باز</a:t>
            </a:r>
            <a:r>
              <a:rPr lang="fa-IR" sz="2100" b="1" dirty="0" smtClean="0">
                <a:cs typeface="B Nazanin" pitchFamily="2" charset="-78"/>
              </a:rPr>
              <a:t>.</a:t>
            </a:r>
          </a:p>
          <a:p>
            <a:pPr lvl="0" algn="just"/>
            <a:endParaRPr lang="fa-IR" sz="2100" b="1" dirty="0" smtClean="0">
              <a:cs typeface="B Nazanin" pitchFamily="2" charset="-78"/>
            </a:endParaRPr>
          </a:p>
          <a:p>
            <a:pPr marL="0" lvl="0" indent="0" algn="just">
              <a:buNone/>
            </a:pPr>
            <a:r>
              <a:rPr lang="fa-IR" sz="2100" b="1" dirty="0" smtClean="0">
                <a:cs typeface="B Nazanin" pitchFamily="2" charset="-78"/>
              </a:rPr>
              <a:t> </a:t>
            </a:r>
            <a:r>
              <a:rPr lang="fa-IR" sz="2100" b="1" dirty="0" smtClean="0">
                <a:solidFill>
                  <a:srgbClr val="FF0000"/>
                </a:solidFill>
                <a:cs typeface="B Nazanin" pitchFamily="2" charset="-78"/>
              </a:rPr>
              <a:t>معایب</a:t>
            </a:r>
            <a:r>
              <a:rPr lang="fa-IR" sz="2100" b="1" dirty="0">
                <a:solidFill>
                  <a:srgbClr val="FF0000"/>
                </a:solidFill>
                <a:cs typeface="B Nazanin" pitchFamily="2" charset="-78"/>
              </a:rPr>
              <a:t>:</a:t>
            </a:r>
            <a:endParaRPr lang="en-US" sz="2100" b="1" dirty="0">
              <a:solidFill>
                <a:srgbClr val="FF0000"/>
              </a:solidFill>
              <a:cs typeface="B Nazanin" pitchFamily="2" charset="-78"/>
            </a:endParaRPr>
          </a:p>
          <a:p>
            <a:pPr lvl="0" algn="just"/>
            <a:r>
              <a:rPr lang="fa-IR" sz="2100" b="1" dirty="0" smtClean="0">
                <a:cs typeface="B Nazanin" pitchFamily="2" charset="-78"/>
              </a:rPr>
              <a:t>اپ </a:t>
            </a:r>
            <a:r>
              <a:rPr lang="fa-IR" sz="2100" b="1" dirty="0">
                <a:cs typeface="B Nazanin" pitchFamily="2" charset="-78"/>
              </a:rPr>
              <a:t>های هیبریدی از مسایل امنیتی مثل </a:t>
            </a:r>
            <a:r>
              <a:rPr lang="en-US" sz="2100" b="1" dirty="0">
                <a:cs typeface="B Nazanin" pitchFamily="2" charset="-78"/>
              </a:rPr>
              <a:t>SSL</a:t>
            </a:r>
            <a:r>
              <a:rPr lang="fa-IR" sz="2100" b="1" dirty="0">
                <a:cs typeface="B Nazanin" pitchFamily="2" charset="-78"/>
              </a:rPr>
              <a:t> استفاده میکنند و از نکات امنیتی بومی استفاده نمیکنند.</a:t>
            </a:r>
            <a:endParaRPr lang="en-US" sz="2100" b="1" dirty="0">
              <a:cs typeface="B Nazanin" pitchFamily="2" charset="-78"/>
            </a:endParaRPr>
          </a:p>
          <a:p>
            <a:pPr lvl="0" algn="just"/>
            <a:r>
              <a:rPr lang="fa-IR" sz="2100" b="1" dirty="0">
                <a:cs typeface="B Nazanin" pitchFamily="2" charset="-78"/>
              </a:rPr>
              <a:t>اپ های هیبریدی که از انیمیشن </a:t>
            </a:r>
            <a:r>
              <a:rPr lang="fa-IR" sz="2100" b="1" dirty="0" smtClean="0">
                <a:cs typeface="B Nazanin" pitchFamily="2" charset="-78"/>
              </a:rPr>
              <a:t>ها و </a:t>
            </a:r>
            <a:r>
              <a:rPr lang="fa-IR" sz="2100" b="1" dirty="0">
                <a:cs typeface="B Nazanin" pitchFamily="2" charset="-78"/>
              </a:rPr>
              <a:t>جلوه های صوتی استفاده میکنند </a:t>
            </a:r>
            <a:r>
              <a:rPr lang="fa-IR" sz="2100" b="1" dirty="0" smtClean="0">
                <a:cs typeface="B Nazanin" pitchFamily="2" charset="-78"/>
              </a:rPr>
              <a:t>و مانند اپ </a:t>
            </a:r>
            <a:r>
              <a:rPr lang="fa-IR" sz="2100" b="1" dirty="0">
                <a:cs typeface="B Nazanin" pitchFamily="2" charset="-78"/>
              </a:rPr>
              <a:t>های </a:t>
            </a:r>
            <a:r>
              <a:rPr lang="en-US" sz="2100" b="1" dirty="0" smtClean="0">
                <a:cs typeface="B Nazanin" pitchFamily="2" charset="-78"/>
              </a:rPr>
              <a:t>native</a:t>
            </a:r>
            <a:r>
              <a:rPr lang="fa-IR" sz="2100" b="1" dirty="0" smtClean="0">
                <a:cs typeface="B Nazanin" pitchFamily="2" charset="-78"/>
              </a:rPr>
              <a:t> نمی باشند.</a:t>
            </a:r>
            <a:endParaRPr lang="en-US" sz="2100" b="1" dirty="0">
              <a:cs typeface="B Nazanin" pitchFamily="2" charset="-7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644" y="9865"/>
            <a:ext cx="762000" cy="304271"/>
          </a:xfrm>
        </p:spPr>
        <p:txBody>
          <a:bodyPr/>
          <a:lstStyle/>
          <a:p>
            <a:pPr algn="l"/>
            <a:fld id="{D4CCA928-7052-4FDA-A32F-759082E81CC8}" type="slidenum">
              <a:rPr lang="fa-IR" sz="1800" smtClean="0">
                <a:solidFill>
                  <a:schemeClr val="bg1"/>
                </a:solidFill>
                <a:cs typeface="B Homa" pitchFamily="2" charset="-78"/>
              </a:rPr>
              <a:pPr algn="l"/>
              <a:t>17</a:t>
            </a:fld>
            <a:endParaRPr lang="fa-IR" sz="1800" dirty="0">
              <a:solidFill>
                <a:schemeClr val="bg1"/>
              </a:solidFill>
              <a:cs typeface="B Homa" pitchFamily="2" charset="-78"/>
            </a:endParaRPr>
          </a:p>
        </p:txBody>
      </p:sp>
      <p:sp>
        <p:nvSpPr>
          <p:cNvPr id="5" name="Footer Placeholder 3"/>
          <p:cNvSpPr txBox="1">
            <a:spLocks/>
          </p:cNvSpPr>
          <p:nvPr/>
        </p:nvSpPr>
        <p:spPr>
          <a:xfrm>
            <a:off x="4405746" y="1"/>
            <a:ext cx="3891588" cy="324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a-IR"/>
            </a:defPPr>
            <a:lvl1pPr marL="0" algn="l" defTabSz="713232" rtl="1" eaLnBrk="1" latinLnBrk="0" hangingPunct="1">
              <a:defRPr sz="1200" b="1" kern="120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5661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323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6984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83080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3969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9631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5292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a-IR" sz="1400" dirty="0">
                <a:solidFill>
                  <a:schemeClr val="bg1"/>
                </a:solidFill>
                <a:cs typeface="B Traffic" panose="00000400000000000000" pitchFamily="2" charset="-78"/>
              </a:rPr>
              <a:t>نرم افزارهای توسعه موبایل ـ جلسه اول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767645" y="411765"/>
            <a:ext cx="7235204" cy="556532"/>
          </a:xfrm>
        </p:spPr>
        <p:txBody>
          <a:bodyPr anchor="t">
            <a:noAutofit/>
          </a:bodyPr>
          <a:lstStyle/>
          <a:p>
            <a:pPr algn="r"/>
            <a:r>
              <a:rPr lang="fa-IR" sz="2800" dirty="0" smtClean="0">
                <a:solidFill>
                  <a:srgbClr val="C00000"/>
                </a:solidFill>
                <a:latin typeface="Times New Roman" pitchFamily="18" charset="0"/>
                <a:cs typeface="B Titr" pitchFamily="2" charset="-78"/>
              </a:rPr>
              <a:t>ابزارهای تولید اپلیکیشن </a:t>
            </a:r>
            <a:r>
              <a:rPr lang="fa-IR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Nazanin" pitchFamily="2" charset="-78"/>
              </a:rPr>
              <a:t>اپلیکیشن </a:t>
            </a:r>
            <a:r>
              <a:rPr lang="fa-IR" sz="2800" b="1" dirty="0">
                <a:solidFill>
                  <a:schemeClr val="tx1">
                    <a:lumMod val="50000"/>
                    <a:lumOff val="50000"/>
                  </a:schemeClr>
                </a:solidFill>
                <a:cs typeface="B Nazanin" pitchFamily="2" charset="-78"/>
              </a:rPr>
              <a:t>های </a:t>
            </a:r>
            <a:r>
              <a:rPr lang="fa-IR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Nazanin" pitchFamily="2" charset="-78"/>
              </a:rPr>
              <a:t>هیبرید </a:t>
            </a:r>
            <a:endParaRPr lang="fa-IR" sz="2800" b="1" dirty="0">
              <a:solidFill>
                <a:schemeClr val="tx1">
                  <a:lumMod val="50000"/>
                  <a:lumOff val="50000"/>
                </a:schemeClr>
              </a:solidFill>
              <a:cs typeface="B Nazanin" pitchFamily="2" charset="-78"/>
            </a:endParaRPr>
          </a:p>
        </p:txBody>
      </p:sp>
      <p:sp>
        <p:nvSpPr>
          <p:cNvPr id="11" name="Half Frame 10"/>
          <p:cNvSpPr/>
          <p:nvPr/>
        </p:nvSpPr>
        <p:spPr>
          <a:xfrm rot="18900000">
            <a:off x="8113968" y="471887"/>
            <a:ext cx="369582" cy="369582"/>
          </a:xfrm>
          <a:prstGeom prst="halfFram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>
              <a:solidFill>
                <a:schemeClr val="tx1"/>
              </a:solidFill>
            </a:endParaRPr>
          </a:p>
        </p:txBody>
      </p:sp>
      <p:sp>
        <p:nvSpPr>
          <p:cNvPr id="8" name="Footer Placeholder 3"/>
          <p:cNvSpPr txBox="1">
            <a:spLocks/>
          </p:cNvSpPr>
          <p:nvPr/>
        </p:nvSpPr>
        <p:spPr>
          <a:xfrm>
            <a:off x="757381" y="5192112"/>
            <a:ext cx="7646361" cy="3308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a-IR"/>
            </a:defPPr>
            <a:lvl1pPr marL="0" algn="l" defTabSz="713232" rtl="1" eaLnBrk="1" latinLnBrk="0" hangingPunct="1">
              <a:defRPr sz="1200" b="1" kern="120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5661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323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6984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83080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3969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9631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5292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a-IR" sz="1400" b="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دانشگاه فنی و حرفه ای رازی اردبیل ـ ویژه نیمسال اول 1397                                                            </a:t>
            </a:r>
            <a:r>
              <a:rPr lang="en-US" b="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http</a:t>
            </a:r>
            <a:r>
              <a:rPr lang="en-US" b="0" dirty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://</a:t>
            </a:r>
            <a:r>
              <a:rPr lang="en-US" b="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Mashmooli.ir</a:t>
            </a:r>
            <a:endParaRPr lang="fa-IR" b="0" dirty="0">
              <a:solidFill>
                <a:schemeClr val="tx1">
                  <a:lumMod val="50000"/>
                  <a:lumOff val="50000"/>
                </a:schemeClr>
              </a:solidFill>
              <a:cs typeface="B Traffic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94291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545" y="1004711"/>
            <a:ext cx="7650788" cy="4056816"/>
          </a:xfrm>
        </p:spPr>
        <p:txBody>
          <a:bodyPr anchor="t">
            <a:normAutofit/>
          </a:bodyPr>
          <a:lstStyle/>
          <a:p>
            <a:pPr marL="0" indent="0" algn="just">
              <a:buNone/>
            </a:pPr>
            <a:r>
              <a:rPr lang="fa-IR" sz="2100" b="1" dirty="0" smtClean="0">
                <a:solidFill>
                  <a:srgbClr val="FF0000"/>
                </a:solidFill>
                <a:cs typeface="B Nazanin" pitchFamily="2" charset="-78"/>
              </a:rPr>
              <a:t>چه </a:t>
            </a:r>
            <a:r>
              <a:rPr lang="fa-IR" sz="2100" b="1" dirty="0">
                <a:solidFill>
                  <a:srgbClr val="FF0000"/>
                </a:solidFill>
                <a:cs typeface="B Nazanin" pitchFamily="2" charset="-78"/>
              </a:rPr>
              <a:t>موقع به اپلیکیشن </a:t>
            </a:r>
            <a:r>
              <a:rPr lang="en-US" sz="2100" b="1" dirty="0">
                <a:solidFill>
                  <a:srgbClr val="FF0000"/>
                </a:solidFill>
                <a:cs typeface="B Nazanin" pitchFamily="2" charset="-78"/>
              </a:rPr>
              <a:t>Hybrid</a:t>
            </a:r>
            <a:r>
              <a:rPr lang="fa-IR" sz="2100" b="1" dirty="0">
                <a:solidFill>
                  <a:srgbClr val="FF0000"/>
                </a:solidFill>
                <a:cs typeface="B Nazanin" pitchFamily="2" charset="-78"/>
              </a:rPr>
              <a:t> نیاز دارید؟</a:t>
            </a:r>
            <a:endParaRPr lang="en-US" sz="2100" b="1" dirty="0">
              <a:solidFill>
                <a:srgbClr val="FF0000"/>
              </a:solidFill>
              <a:cs typeface="B Nazanin" pitchFamily="2" charset="-78"/>
            </a:endParaRPr>
          </a:p>
          <a:p>
            <a:pPr lvl="0" algn="just"/>
            <a:r>
              <a:rPr lang="fa-IR" sz="2100" b="1" dirty="0">
                <a:cs typeface="B Nazanin" pitchFamily="2" charset="-78"/>
              </a:rPr>
              <a:t>اگر شما قصد دارید اپ تجاری داشته باشید که نیاز به گرافیک بالا و انیمیشن زیادی ندارد و به عملیات پایه ای و اصلی نیاز دارید اپ هیبریدی گزینه خوبی است.</a:t>
            </a:r>
            <a:endParaRPr lang="en-US" sz="2100" b="1" dirty="0">
              <a:cs typeface="B Nazanin" pitchFamily="2" charset="-78"/>
            </a:endParaRPr>
          </a:p>
          <a:p>
            <a:pPr lvl="0" algn="just"/>
            <a:r>
              <a:rPr lang="fa-IR" sz="2100" b="1" dirty="0">
                <a:cs typeface="B Nazanin" pitchFamily="2" charset="-78"/>
              </a:rPr>
              <a:t>وقتی نیاز دارید همزمان برای پلت فرم های مختلف(</a:t>
            </a:r>
            <a:r>
              <a:rPr lang="en-US" sz="2100" b="1" dirty="0" err="1">
                <a:cs typeface="B Nazanin" pitchFamily="2" charset="-78"/>
              </a:rPr>
              <a:t>android,IOS,windows</a:t>
            </a:r>
            <a:r>
              <a:rPr lang="fa-IR" sz="2100" b="1" dirty="0">
                <a:cs typeface="B Nazanin" pitchFamily="2" charset="-78"/>
              </a:rPr>
              <a:t>) برنامه بسازید و بودجه محدودی دارید.</a:t>
            </a:r>
            <a:endParaRPr lang="en-US" sz="2100" b="1" dirty="0">
              <a:cs typeface="B Nazanin" pitchFamily="2" charset="-78"/>
            </a:endParaRPr>
          </a:p>
          <a:p>
            <a:pPr lvl="0" algn="just"/>
            <a:r>
              <a:rPr lang="fa-IR" sz="2100" b="1" dirty="0" smtClean="0">
                <a:cs typeface="B Nazanin" pitchFamily="2" charset="-78"/>
              </a:rPr>
              <a:t>اگر </a:t>
            </a:r>
            <a:r>
              <a:rPr lang="fa-IR" sz="2100" b="1" dirty="0">
                <a:cs typeface="B Nazanin" pitchFamily="2" charset="-78"/>
              </a:rPr>
              <a:t>اپ شما نیاز مداوم به، به روز رسانی داشته باشد، با استفاده از </a:t>
            </a:r>
            <a:r>
              <a:rPr lang="en-US" sz="2100" b="1" dirty="0">
                <a:cs typeface="B Nazanin" pitchFamily="2" charset="-78"/>
              </a:rPr>
              <a:t>HTML5</a:t>
            </a:r>
            <a:r>
              <a:rPr lang="fa-IR" sz="2100" b="1" dirty="0">
                <a:cs typeface="B Nazanin" pitchFamily="2" charset="-78"/>
              </a:rPr>
              <a:t>  به راحتی میتوانید ویژگی های جدید اضافه کنید.</a:t>
            </a:r>
            <a:endParaRPr lang="en-US" sz="2100" b="1" dirty="0">
              <a:cs typeface="B Nazanin" pitchFamily="2" charset="-78"/>
            </a:endParaRPr>
          </a:p>
          <a:p>
            <a:pPr lvl="0" algn="just"/>
            <a:r>
              <a:rPr lang="fa-IR" sz="2100" b="1" dirty="0">
                <a:cs typeface="B Nazanin" pitchFamily="2" charset="-78"/>
              </a:rPr>
              <a:t>وقتی نسبت به سیستم عامل و عملکرد دستگاه زیاد حساس نیستید.</a:t>
            </a:r>
            <a:endParaRPr lang="en-US" sz="2100" b="1" dirty="0">
              <a:cs typeface="B Nazanin" pitchFamily="2" charset="-78"/>
            </a:endParaRPr>
          </a:p>
          <a:p>
            <a:pPr marL="0" lvl="0" indent="0" algn="just">
              <a:buNone/>
            </a:pPr>
            <a:endParaRPr lang="fa-IR" sz="2100" b="1" dirty="0">
              <a:cs typeface="B Nazanin" pitchFamily="2" charset="-7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644" y="9865"/>
            <a:ext cx="762000" cy="304271"/>
          </a:xfrm>
        </p:spPr>
        <p:txBody>
          <a:bodyPr/>
          <a:lstStyle/>
          <a:p>
            <a:pPr algn="l"/>
            <a:fld id="{D4CCA928-7052-4FDA-A32F-759082E81CC8}" type="slidenum">
              <a:rPr lang="fa-IR" sz="1800" smtClean="0">
                <a:solidFill>
                  <a:schemeClr val="bg1"/>
                </a:solidFill>
                <a:cs typeface="B Homa" pitchFamily="2" charset="-78"/>
              </a:rPr>
              <a:pPr algn="l"/>
              <a:t>18</a:t>
            </a:fld>
            <a:endParaRPr lang="fa-IR" sz="1800" dirty="0">
              <a:solidFill>
                <a:schemeClr val="bg1"/>
              </a:solidFill>
              <a:cs typeface="B Homa" pitchFamily="2" charset="-78"/>
            </a:endParaRPr>
          </a:p>
        </p:txBody>
      </p:sp>
      <p:sp>
        <p:nvSpPr>
          <p:cNvPr id="5" name="Footer Placeholder 3"/>
          <p:cNvSpPr txBox="1">
            <a:spLocks/>
          </p:cNvSpPr>
          <p:nvPr/>
        </p:nvSpPr>
        <p:spPr>
          <a:xfrm>
            <a:off x="4405746" y="1"/>
            <a:ext cx="3891588" cy="324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a-IR"/>
            </a:defPPr>
            <a:lvl1pPr marL="0" algn="l" defTabSz="713232" rtl="1" eaLnBrk="1" latinLnBrk="0" hangingPunct="1">
              <a:defRPr sz="1200" b="1" kern="120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5661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323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6984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83080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3969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9631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5292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a-IR" sz="1400" dirty="0">
                <a:solidFill>
                  <a:schemeClr val="bg1"/>
                </a:solidFill>
                <a:cs typeface="B Traffic" panose="00000400000000000000" pitchFamily="2" charset="-78"/>
              </a:rPr>
              <a:t>نرم افزارهای توسعه موبایل ـ جلسه اول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767645" y="411765"/>
            <a:ext cx="7235204" cy="556532"/>
          </a:xfrm>
        </p:spPr>
        <p:txBody>
          <a:bodyPr anchor="t">
            <a:noAutofit/>
          </a:bodyPr>
          <a:lstStyle/>
          <a:p>
            <a:pPr algn="r"/>
            <a:r>
              <a:rPr lang="fa-IR" sz="2800" dirty="0" smtClean="0">
                <a:solidFill>
                  <a:srgbClr val="C00000"/>
                </a:solidFill>
                <a:latin typeface="Times New Roman" pitchFamily="18" charset="0"/>
                <a:cs typeface="B Titr" pitchFamily="2" charset="-78"/>
              </a:rPr>
              <a:t>ابزارهای تولید اپلیکیشن </a:t>
            </a:r>
            <a:r>
              <a:rPr lang="fa-IR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Nazanin" pitchFamily="2" charset="-78"/>
              </a:rPr>
              <a:t>اپلیکیشن </a:t>
            </a:r>
            <a:r>
              <a:rPr lang="fa-IR" sz="2800" b="1" dirty="0">
                <a:solidFill>
                  <a:schemeClr val="tx1">
                    <a:lumMod val="50000"/>
                    <a:lumOff val="50000"/>
                  </a:schemeClr>
                </a:solidFill>
                <a:cs typeface="B Nazanin" pitchFamily="2" charset="-78"/>
              </a:rPr>
              <a:t>های </a:t>
            </a:r>
            <a:r>
              <a:rPr lang="fa-IR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Nazanin" pitchFamily="2" charset="-78"/>
              </a:rPr>
              <a:t>هیبرید </a:t>
            </a:r>
            <a:endParaRPr lang="fa-IR" sz="2800" b="1" dirty="0">
              <a:solidFill>
                <a:schemeClr val="tx1">
                  <a:lumMod val="50000"/>
                  <a:lumOff val="50000"/>
                </a:schemeClr>
              </a:solidFill>
              <a:cs typeface="B Nazanin" pitchFamily="2" charset="-78"/>
            </a:endParaRPr>
          </a:p>
        </p:txBody>
      </p:sp>
      <p:sp>
        <p:nvSpPr>
          <p:cNvPr id="11" name="Half Frame 10"/>
          <p:cNvSpPr/>
          <p:nvPr/>
        </p:nvSpPr>
        <p:spPr>
          <a:xfrm rot="18900000">
            <a:off x="8113968" y="471887"/>
            <a:ext cx="369582" cy="369582"/>
          </a:xfrm>
          <a:prstGeom prst="halfFram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>
              <a:solidFill>
                <a:schemeClr val="tx1"/>
              </a:solidFill>
            </a:endParaRPr>
          </a:p>
        </p:txBody>
      </p:sp>
      <p:sp>
        <p:nvSpPr>
          <p:cNvPr id="8" name="Footer Placeholder 3"/>
          <p:cNvSpPr txBox="1">
            <a:spLocks/>
          </p:cNvSpPr>
          <p:nvPr/>
        </p:nvSpPr>
        <p:spPr>
          <a:xfrm>
            <a:off x="757381" y="5192112"/>
            <a:ext cx="7646361" cy="3308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a-IR"/>
            </a:defPPr>
            <a:lvl1pPr marL="0" algn="l" defTabSz="713232" rtl="1" eaLnBrk="1" latinLnBrk="0" hangingPunct="1">
              <a:defRPr sz="1200" b="1" kern="120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5661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323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6984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83080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3969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9631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5292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a-IR" sz="1400" b="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دانشگاه فنی و حرفه ای رازی اردبیل ـ ویژه نیمسال اول 1397                                                            </a:t>
            </a:r>
            <a:r>
              <a:rPr lang="en-US" b="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http</a:t>
            </a:r>
            <a:r>
              <a:rPr lang="en-US" b="0" dirty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://</a:t>
            </a:r>
            <a:r>
              <a:rPr lang="en-US" b="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Mashmooli.ir</a:t>
            </a:r>
            <a:endParaRPr lang="fa-IR" b="0" dirty="0">
              <a:solidFill>
                <a:schemeClr val="tx1">
                  <a:lumMod val="50000"/>
                  <a:lumOff val="50000"/>
                </a:schemeClr>
              </a:solidFill>
              <a:cs typeface="B Traffic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33143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644" y="9865"/>
            <a:ext cx="762000" cy="304271"/>
          </a:xfrm>
        </p:spPr>
        <p:txBody>
          <a:bodyPr/>
          <a:lstStyle/>
          <a:p>
            <a:pPr algn="l"/>
            <a:fld id="{D4CCA928-7052-4FDA-A32F-759082E81CC8}" type="slidenum">
              <a:rPr lang="fa-IR" sz="1800" smtClean="0">
                <a:solidFill>
                  <a:schemeClr val="bg1"/>
                </a:solidFill>
                <a:cs typeface="B Homa" pitchFamily="2" charset="-78"/>
              </a:rPr>
              <a:pPr algn="l"/>
              <a:t>19</a:t>
            </a:fld>
            <a:endParaRPr lang="fa-IR" sz="1800" dirty="0">
              <a:solidFill>
                <a:schemeClr val="bg1"/>
              </a:solidFill>
              <a:cs typeface="B Homa" pitchFamily="2" charset="-78"/>
            </a:endParaRPr>
          </a:p>
        </p:txBody>
      </p:sp>
      <p:sp>
        <p:nvSpPr>
          <p:cNvPr id="5" name="Footer Placeholder 3"/>
          <p:cNvSpPr txBox="1">
            <a:spLocks/>
          </p:cNvSpPr>
          <p:nvPr/>
        </p:nvSpPr>
        <p:spPr>
          <a:xfrm>
            <a:off x="4405746" y="1"/>
            <a:ext cx="3891588" cy="324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a-IR"/>
            </a:defPPr>
            <a:lvl1pPr marL="0" algn="l" defTabSz="713232" rtl="1" eaLnBrk="1" latinLnBrk="0" hangingPunct="1">
              <a:defRPr sz="1200" b="1" kern="120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5661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323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6984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83080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3969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9631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5292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a-IR" sz="1400" dirty="0">
                <a:solidFill>
                  <a:schemeClr val="bg1"/>
                </a:solidFill>
                <a:cs typeface="B Traffic" panose="00000400000000000000" pitchFamily="2" charset="-78"/>
              </a:rPr>
              <a:t>نرم افزارهای توسعه موبایل ـ جلسه اول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767645" y="411765"/>
            <a:ext cx="7235204" cy="556532"/>
          </a:xfrm>
        </p:spPr>
        <p:txBody>
          <a:bodyPr anchor="t">
            <a:noAutofit/>
          </a:bodyPr>
          <a:lstStyle/>
          <a:p>
            <a:pPr algn="r"/>
            <a:r>
              <a:rPr lang="fa-IR" sz="2800" dirty="0" smtClean="0">
                <a:solidFill>
                  <a:srgbClr val="C00000"/>
                </a:solidFill>
                <a:latin typeface="Times New Roman" pitchFamily="18" charset="0"/>
                <a:cs typeface="B Titr" pitchFamily="2" charset="-78"/>
              </a:rPr>
              <a:t>ابزارهای تولید اپلیکیشن </a:t>
            </a:r>
            <a:r>
              <a:rPr lang="fa-IR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Nazanin" pitchFamily="2" charset="-78"/>
              </a:rPr>
              <a:t>اپلیکیشن </a:t>
            </a:r>
            <a:r>
              <a:rPr lang="fa-IR" sz="2800" b="1" dirty="0">
                <a:solidFill>
                  <a:schemeClr val="tx1">
                    <a:lumMod val="50000"/>
                    <a:lumOff val="50000"/>
                  </a:schemeClr>
                </a:solidFill>
                <a:cs typeface="B Nazanin" pitchFamily="2" charset="-78"/>
              </a:rPr>
              <a:t>های </a:t>
            </a:r>
            <a:r>
              <a:rPr lang="fa-IR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Nazanin" pitchFamily="2" charset="-78"/>
              </a:rPr>
              <a:t>هیبرید </a:t>
            </a:r>
            <a:endParaRPr lang="fa-IR" sz="2800" b="1" dirty="0">
              <a:solidFill>
                <a:schemeClr val="tx1">
                  <a:lumMod val="50000"/>
                  <a:lumOff val="50000"/>
                </a:schemeClr>
              </a:solidFill>
              <a:cs typeface="B Nazanin" pitchFamily="2" charset="-78"/>
            </a:endParaRPr>
          </a:p>
        </p:txBody>
      </p:sp>
      <p:sp>
        <p:nvSpPr>
          <p:cNvPr id="11" name="Half Frame 10"/>
          <p:cNvSpPr/>
          <p:nvPr/>
        </p:nvSpPr>
        <p:spPr>
          <a:xfrm rot="18900000">
            <a:off x="8113968" y="471887"/>
            <a:ext cx="369582" cy="369582"/>
          </a:xfrm>
          <a:prstGeom prst="halfFram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>
              <a:solidFill>
                <a:schemeClr val="tx1"/>
              </a:solidFill>
            </a:endParaRPr>
          </a:p>
        </p:txBody>
      </p:sp>
      <p:sp>
        <p:nvSpPr>
          <p:cNvPr id="8" name="Footer Placeholder 3"/>
          <p:cNvSpPr txBox="1">
            <a:spLocks/>
          </p:cNvSpPr>
          <p:nvPr/>
        </p:nvSpPr>
        <p:spPr>
          <a:xfrm>
            <a:off x="757381" y="5192112"/>
            <a:ext cx="7646361" cy="3308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a-IR"/>
            </a:defPPr>
            <a:lvl1pPr marL="0" algn="l" defTabSz="713232" rtl="1" eaLnBrk="1" latinLnBrk="0" hangingPunct="1">
              <a:defRPr sz="1200" b="1" kern="120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5661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323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6984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83080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3969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9631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5292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a-IR" sz="1400" b="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دانشگاه فنی و حرفه ای رازی اردبیل ـ ویژه نیمسال اول 1397                                                            </a:t>
            </a:r>
            <a:r>
              <a:rPr lang="en-US" b="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http</a:t>
            </a:r>
            <a:r>
              <a:rPr lang="en-US" b="0" dirty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://</a:t>
            </a:r>
            <a:r>
              <a:rPr lang="en-US" b="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Mashmooli.ir</a:t>
            </a:r>
            <a:endParaRPr lang="fa-IR" b="0" dirty="0">
              <a:solidFill>
                <a:schemeClr val="tx1">
                  <a:lumMod val="50000"/>
                  <a:lumOff val="50000"/>
                </a:schemeClr>
              </a:solidFill>
              <a:cs typeface="B Traffic" pitchFamily="2" charset="-78"/>
            </a:endParaRPr>
          </a:p>
        </p:txBody>
      </p:sp>
      <p:pic>
        <p:nvPicPr>
          <p:cNvPr id="9" name="Picture 8" descr="xamarin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0" t="16406" r="4512" b="12230"/>
          <a:stretch/>
        </p:blipFill>
        <p:spPr bwMode="auto">
          <a:xfrm>
            <a:off x="892366" y="1399141"/>
            <a:ext cx="2919470" cy="958469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 descr="phonegap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366" b="20769"/>
          <a:stretch/>
        </p:blipFill>
        <p:spPr bwMode="auto">
          <a:xfrm>
            <a:off x="4096496" y="1390690"/>
            <a:ext cx="4307246" cy="105654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 descr="ionic"/>
          <p:cNvPicPr/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71" t="12971" r="12971" b="12971"/>
          <a:stretch/>
        </p:blipFill>
        <p:spPr bwMode="auto">
          <a:xfrm>
            <a:off x="921569" y="3148638"/>
            <a:ext cx="3174927" cy="133848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7898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767644" y="1156277"/>
            <a:ext cx="7529689" cy="3528291"/>
          </a:xfrm>
          <a:prstGeom prst="roundRect">
            <a:avLst>
              <a:gd name="adj" fmla="val 5410"/>
            </a:avLst>
          </a:prstGeom>
          <a:solidFill>
            <a:srgbClr val="FFFFCC"/>
          </a:solidFill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1" anchor="t" anchorCtr="0"/>
          <a:lstStyle/>
          <a:p>
            <a:pPr algn="just">
              <a:lnSpc>
                <a:spcPct val="150000"/>
              </a:lnSpc>
            </a:pPr>
            <a:endParaRPr lang="fa-IR" sz="1600" b="1" dirty="0">
              <a:solidFill>
                <a:schemeClr val="tx2">
                  <a:lumMod val="60000"/>
                  <a:lumOff val="40000"/>
                </a:schemeClr>
              </a:solidFill>
              <a:cs typeface="B Traffic" panose="00000400000000000000" pitchFamily="2" charset="-78"/>
            </a:endParaRPr>
          </a:p>
          <a:p>
            <a:pPr marL="285750" indent="-285750" algn="just">
              <a:buFontTx/>
              <a:buChar char="-"/>
            </a:pPr>
            <a:r>
              <a:rPr lang="fa-IR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Traffic" panose="00000400000000000000" pitchFamily="2" charset="-78"/>
              </a:rPr>
              <a:t>معرفي </a:t>
            </a:r>
            <a:r>
              <a:rPr lang="fa-IR" sz="1600" b="1" dirty="0">
                <a:solidFill>
                  <a:schemeClr val="tx2">
                    <a:lumMod val="60000"/>
                    <a:lumOff val="40000"/>
                  </a:schemeClr>
                </a:solidFill>
                <a:cs typeface="B Traffic" panose="00000400000000000000" pitchFamily="2" charset="-78"/>
              </a:rPr>
              <a:t>شرکتهاي صاحب </a:t>
            </a:r>
            <a:r>
              <a:rPr lang="fa-IR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Traffic" panose="00000400000000000000" pitchFamily="2" charset="-78"/>
              </a:rPr>
              <a:t>پلتفرم</a:t>
            </a:r>
          </a:p>
          <a:p>
            <a:pPr marL="285750" indent="-285750" algn="just">
              <a:buFontTx/>
              <a:buChar char="-"/>
            </a:pPr>
            <a:endParaRPr lang="fa-IR" sz="1600" b="1" dirty="0" smtClean="0">
              <a:solidFill>
                <a:schemeClr val="tx2">
                  <a:lumMod val="60000"/>
                  <a:lumOff val="40000"/>
                </a:schemeClr>
              </a:solidFill>
              <a:cs typeface="B Traffic" panose="00000400000000000000" pitchFamily="2" charset="-78"/>
            </a:endParaRPr>
          </a:p>
          <a:p>
            <a:pPr marL="285750" indent="-285750" algn="just">
              <a:buFontTx/>
              <a:buChar char="-"/>
            </a:pPr>
            <a:r>
              <a:rPr lang="fa-IR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Traffic" panose="00000400000000000000" pitchFamily="2" charset="-78"/>
              </a:rPr>
              <a:t>بررسي ابزارهاي توسعه موبایل ازجمله </a:t>
            </a:r>
            <a:r>
              <a:rPr lang="en-US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Traffic" panose="00000400000000000000" pitchFamily="2" charset="-78"/>
              </a:rPr>
              <a:t>SDK ، NDK ، SDK</a:t>
            </a:r>
            <a:r>
              <a:rPr lang="fa-IR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Traffic" panose="00000400000000000000" pitchFamily="2" charset="-78"/>
              </a:rPr>
              <a:t> نیتیو</a:t>
            </a:r>
          </a:p>
          <a:p>
            <a:pPr marL="285750" indent="-285750" algn="just">
              <a:buFontTx/>
              <a:buChar char="-"/>
            </a:pPr>
            <a:endParaRPr lang="fa-IR" sz="1600" b="1" dirty="0" smtClean="0">
              <a:solidFill>
                <a:schemeClr val="tx2">
                  <a:lumMod val="60000"/>
                  <a:lumOff val="40000"/>
                </a:schemeClr>
              </a:solidFill>
              <a:cs typeface="B Traffic" panose="00000400000000000000" pitchFamily="2" charset="-78"/>
            </a:endParaRPr>
          </a:p>
          <a:p>
            <a:pPr marL="285750" indent="-285750" algn="just">
              <a:buFontTx/>
              <a:buChar char="-"/>
            </a:pPr>
            <a:r>
              <a:rPr lang="fa-IR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Traffic" panose="00000400000000000000" pitchFamily="2" charset="-78"/>
              </a:rPr>
              <a:t>معرفي محیطهاي توسعه و ابزارهاي هیبرید که از تکنولوژيهاي طراحي وب براي ساخت اپلیکشنهاي موبایل استفاده ميکنند و نیازي به یادگیري زبان برنامه نویسي ندارند</a:t>
            </a:r>
          </a:p>
          <a:p>
            <a:pPr algn="just"/>
            <a:endParaRPr lang="fa-IR" sz="1600" b="1" dirty="0">
              <a:solidFill>
                <a:schemeClr val="tx2">
                  <a:lumMod val="60000"/>
                  <a:lumOff val="40000"/>
                </a:schemeClr>
              </a:solidFill>
              <a:cs typeface="B Traffic" panose="00000400000000000000" pitchFamily="2" charset="-78"/>
            </a:endParaRPr>
          </a:p>
          <a:p>
            <a:pPr algn="just"/>
            <a:endParaRPr lang="fa-IR" sz="1600" b="1" dirty="0" smtClean="0">
              <a:solidFill>
                <a:schemeClr val="tx2">
                  <a:lumMod val="60000"/>
                  <a:lumOff val="40000"/>
                </a:schemeClr>
              </a:solidFill>
              <a:cs typeface="B Traffic" panose="00000400000000000000" pitchFamily="2" charset="-78"/>
            </a:endParaRPr>
          </a:p>
          <a:p>
            <a:pPr algn="just"/>
            <a:endParaRPr lang="fa-IR" sz="1600" b="1" dirty="0" smtClean="0">
              <a:solidFill>
                <a:srgbClr val="FF0000"/>
              </a:solidFill>
              <a:cs typeface="B Traffic" panose="00000400000000000000" pitchFamily="2" charset="-78"/>
            </a:endParaRPr>
          </a:p>
          <a:p>
            <a:pPr algn="just"/>
            <a:endParaRPr lang="fa-IR" sz="1600" b="1" dirty="0">
              <a:solidFill>
                <a:srgbClr val="FF0000"/>
              </a:solidFill>
              <a:cs typeface="B Traffic" panose="00000400000000000000" pitchFamily="2" charset="-78"/>
            </a:endParaRPr>
          </a:p>
          <a:p>
            <a:pPr algn="just"/>
            <a:endParaRPr lang="fa-IR" sz="1600" b="1" dirty="0" smtClean="0">
              <a:solidFill>
                <a:srgbClr val="FF0000"/>
              </a:solidFill>
              <a:cs typeface="B Traffic" panose="00000400000000000000" pitchFamily="2" charset="-78"/>
            </a:endParaRPr>
          </a:p>
          <a:p>
            <a:pPr algn="ctr"/>
            <a:r>
              <a:rPr lang="fa-IR" sz="1600" b="1" dirty="0" smtClean="0">
                <a:solidFill>
                  <a:srgbClr val="FF0000"/>
                </a:solidFill>
                <a:cs typeface="B Traffic" panose="00000400000000000000" pitchFamily="2" charset="-78"/>
              </a:rPr>
              <a:t>زمان تقریبی مطالعه : 30 دقیقه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37248" y="411765"/>
            <a:ext cx="4165600" cy="556532"/>
          </a:xfrm>
        </p:spPr>
        <p:txBody>
          <a:bodyPr anchor="t">
            <a:noAutofit/>
          </a:bodyPr>
          <a:lstStyle/>
          <a:p>
            <a:pPr algn="r"/>
            <a:r>
              <a:rPr lang="fa-IR" sz="2800" dirty="0" smtClean="0">
                <a:solidFill>
                  <a:srgbClr val="C00000"/>
                </a:solidFill>
                <a:latin typeface="Times New Roman" pitchFamily="18" charset="0"/>
                <a:cs typeface="B Titr" pitchFamily="2" charset="-78"/>
              </a:rPr>
              <a:t>چکیده</a:t>
            </a:r>
            <a:endParaRPr lang="fa-IR" sz="2800" dirty="0">
              <a:solidFill>
                <a:srgbClr val="C00000"/>
              </a:solidFill>
              <a:latin typeface="Times New Roman" pitchFamily="18" charset="0"/>
              <a:cs typeface="B Titr" pitchFamily="2" charset="-7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644" y="9865"/>
            <a:ext cx="762000" cy="304271"/>
          </a:xfrm>
        </p:spPr>
        <p:txBody>
          <a:bodyPr/>
          <a:lstStyle/>
          <a:p>
            <a:pPr algn="l"/>
            <a:fld id="{D4CCA928-7052-4FDA-A32F-759082E81CC8}" type="slidenum">
              <a:rPr lang="fa-IR" sz="1800" smtClean="0">
                <a:solidFill>
                  <a:schemeClr val="bg1"/>
                </a:solidFill>
                <a:cs typeface="B Homa" pitchFamily="2" charset="-78"/>
              </a:rPr>
              <a:pPr algn="l"/>
              <a:t>2</a:t>
            </a:fld>
            <a:endParaRPr lang="fa-IR" sz="1800" dirty="0">
              <a:solidFill>
                <a:schemeClr val="bg1"/>
              </a:solidFill>
              <a:cs typeface="B Homa" pitchFamily="2" charset="-78"/>
            </a:endParaRPr>
          </a:p>
        </p:txBody>
      </p:sp>
      <p:sp>
        <p:nvSpPr>
          <p:cNvPr id="5" name="Footer Placeholder 3"/>
          <p:cNvSpPr txBox="1">
            <a:spLocks/>
          </p:cNvSpPr>
          <p:nvPr/>
        </p:nvSpPr>
        <p:spPr>
          <a:xfrm>
            <a:off x="4405746" y="1"/>
            <a:ext cx="3891588" cy="324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a-IR"/>
            </a:defPPr>
            <a:lvl1pPr marL="0" algn="l" defTabSz="713232" rtl="1" eaLnBrk="1" latinLnBrk="0" hangingPunct="1">
              <a:defRPr sz="1200" b="1" kern="120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5661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323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6984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83080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3969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9631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5292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a-IR" sz="1400" dirty="0" smtClean="0">
                <a:solidFill>
                  <a:schemeClr val="bg1"/>
                </a:solidFill>
                <a:cs typeface="B Traffic" panose="00000400000000000000" pitchFamily="2" charset="-78"/>
              </a:rPr>
              <a:t>نرم افزارهای توسعه موبایل ـ جلسه اول</a:t>
            </a:r>
            <a:endParaRPr lang="fa-IR" sz="1400" dirty="0">
              <a:solidFill>
                <a:schemeClr val="bg1"/>
              </a:solidFill>
              <a:cs typeface="B Traffic" panose="00000400000000000000" pitchFamily="2" charset="-78"/>
            </a:endParaRPr>
          </a:p>
        </p:txBody>
      </p:sp>
      <p:sp>
        <p:nvSpPr>
          <p:cNvPr id="8" name="Half Frame 7"/>
          <p:cNvSpPr/>
          <p:nvPr/>
        </p:nvSpPr>
        <p:spPr>
          <a:xfrm rot="18900000">
            <a:off x="8113968" y="471887"/>
            <a:ext cx="369582" cy="369582"/>
          </a:xfrm>
          <a:prstGeom prst="halfFram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>
              <a:solidFill>
                <a:schemeClr val="tx1"/>
              </a:solidFill>
            </a:endParaRPr>
          </a:p>
        </p:txBody>
      </p:sp>
      <p:sp>
        <p:nvSpPr>
          <p:cNvPr id="10" name="Footer Placeholder 3"/>
          <p:cNvSpPr txBox="1">
            <a:spLocks/>
          </p:cNvSpPr>
          <p:nvPr/>
        </p:nvSpPr>
        <p:spPr>
          <a:xfrm>
            <a:off x="757381" y="5192112"/>
            <a:ext cx="7646361" cy="3308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a-IR"/>
            </a:defPPr>
            <a:lvl1pPr marL="0" algn="l" defTabSz="713232" rtl="1" eaLnBrk="1" latinLnBrk="0" hangingPunct="1">
              <a:defRPr sz="1200" b="1" kern="120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5661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323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6984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83080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3969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9631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5292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a-IR" sz="1400" b="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دانشگاه فنی و حرفه ای رازی اردبیل ـ ویژه نیمسال اول 1397                                                            </a:t>
            </a:r>
            <a:r>
              <a:rPr lang="en-US" b="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http</a:t>
            </a:r>
            <a:r>
              <a:rPr lang="en-US" b="0" dirty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://</a:t>
            </a:r>
            <a:r>
              <a:rPr lang="en-US" b="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Mashmooli.ir</a:t>
            </a:r>
            <a:endParaRPr lang="fa-IR" b="0" dirty="0">
              <a:solidFill>
                <a:schemeClr val="tx1">
                  <a:lumMod val="50000"/>
                  <a:lumOff val="50000"/>
                </a:schemeClr>
              </a:solidFill>
              <a:cs typeface="B Traffic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29919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644" y="9865"/>
            <a:ext cx="762000" cy="304271"/>
          </a:xfrm>
        </p:spPr>
        <p:txBody>
          <a:bodyPr/>
          <a:lstStyle/>
          <a:p>
            <a:pPr algn="l"/>
            <a:fld id="{D4CCA928-7052-4FDA-A32F-759082E81CC8}" type="slidenum">
              <a:rPr lang="fa-IR" sz="1800" smtClean="0">
                <a:solidFill>
                  <a:schemeClr val="bg1"/>
                </a:solidFill>
                <a:cs typeface="B Homa" pitchFamily="2" charset="-78"/>
              </a:rPr>
              <a:pPr algn="l"/>
              <a:t>20</a:t>
            </a:fld>
            <a:endParaRPr lang="fa-IR" sz="1800" dirty="0">
              <a:solidFill>
                <a:schemeClr val="bg1"/>
              </a:solidFill>
              <a:cs typeface="B Homa" pitchFamily="2" charset="-78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a-IR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0" y="1630497"/>
            <a:ext cx="9144000" cy="244574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1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fa-IR" sz="4800" dirty="0" smtClean="0">
                <a:solidFill>
                  <a:srgbClr val="008000"/>
                </a:solidFill>
                <a:latin typeface="Times New Roman" pitchFamily="18" charset="0"/>
                <a:cs typeface="B Titr" pitchFamily="2" charset="-78"/>
              </a:rPr>
              <a:t>از توجه شما سپاسگذاریم </a:t>
            </a:r>
          </a:p>
          <a:p>
            <a:pPr algn="ctr"/>
            <a:endParaRPr lang="fa-IR" sz="4800" dirty="0">
              <a:solidFill>
                <a:srgbClr val="008000"/>
              </a:solidFill>
              <a:latin typeface="Times New Roman" pitchFamily="18" charset="0"/>
              <a:cs typeface="B Titr" pitchFamily="2" charset="-78"/>
            </a:endParaRPr>
          </a:p>
          <a:p>
            <a:pPr algn="ctr"/>
            <a:r>
              <a:rPr lang="fa-IR" sz="4800" dirty="0" smtClean="0">
                <a:solidFill>
                  <a:srgbClr val="002060"/>
                </a:solidFill>
                <a:latin typeface="Times New Roman" pitchFamily="18" charset="0"/>
                <a:cs typeface="B Titr" pitchFamily="2" charset="-78"/>
              </a:rPr>
              <a:t>پایان</a:t>
            </a:r>
          </a:p>
        </p:txBody>
      </p:sp>
      <p:sp>
        <p:nvSpPr>
          <p:cNvPr id="8" name="Footer Placeholder 3"/>
          <p:cNvSpPr txBox="1">
            <a:spLocks/>
          </p:cNvSpPr>
          <p:nvPr/>
        </p:nvSpPr>
        <p:spPr>
          <a:xfrm>
            <a:off x="757381" y="5192112"/>
            <a:ext cx="7646361" cy="3308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a-IR"/>
            </a:defPPr>
            <a:lvl1pPr marL="0" algn="l" defTabSz="713232" rtl="1" eaLnBrk="1" latinLnBrk="0" hangingPunct="1">
              <a:defRPr sz="1200" b="1" kern="120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5661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323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6984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83080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3969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9631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5292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a-IR" sz="1400" b="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دانشگاه فنی و حرفه ای رازی اردبیل ـ ویژه نیمسال اول 1397                                                            </a:t>
            </a:r>
            <a:r>
              <a:rPr lang="en-US" b="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http</a:t>
            </a:r>
            <a:r>
              <a:rPr lang="en-US" b="0" dirty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://</a:t>
            </a:r>
            <a:r>
              <a:rPr lang="en-US" b="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Mashmooli.ir</a:t>
            </a:r>
            <a:endParaRPr lang="fa-IR" b="0" dirty="0">
              <a:solidFill>
                <a:schemeClr val="tx1">
                  <a:lumMod val="50000"/>
                  <a:lumOff val="50000"/>
                </a:schemeClr>
              </a:solidFill>
              <a:cs typeface="B Traffic" pitchFamily="2" charset="-78"/>
            </a:endParaRPr>
          </a:p>
        </p:txBody>
      </p:sp>
      <p:sp>
        <p:nvSpPr>
          <p:cNvPr id="9" name="Footer Placeholder 3"/>
          <p:cNvSpPr txBox="1">
            <a:spLocks/>
          </p:cNvSpPr>
          <p:nvPr/>
        </p:nvSpPr>
        <p:spPr>
          <a:xfrm>
            <a:off x="4405746" y="1"/>
            <a:ext cx="3891588" cy="324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a-IR"/>
            </a:defPPr>
            <a:lvl1pPr marL="0" algn="l" defTabSz="713232" rtl="1" eaLnBrk="1" latinLnBrk="0" hangingPunct="1">
              <a:defRPr sz="1200" b="1" kern="120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5661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323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6984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83080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3969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9631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5292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a-IR" sz="1400" dirty="0">
                <a:solidFill>
                  <a:schemeClr val="bg1"/>
                </a:solidFill>
                <a:cs typeface="B Traffic" panose="00000400000000000000" pitchFamily="2" charset="-78"/>
              </a:rPr>
              <a:t>نرم افزارهای توسعه موبایل ـ جلسه اول</a:t>
            </a:r>
          </a:p>
        </p:txBody>
      </p:sp>
    </p:spTree>
    <p:extLst>
      <p:ext uri="{BB962C8B-B14F-4D97-AF65-F5344CB8AC3E}">
        <p14:creationId xmlns:p14="http://schemas.microsoft.com/office/powerpoint/2010/main" val="2468946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767644" y="1156277"/>
            <a:ext cx="7529689" cy="3528291"/>
          </a:xfrm>
          <a:prstGeom prst="roundRect">
            <a:avLst>
              <a:gd name="adj" fmla="val 5410"/>
            </a:avLst>
          </a:prstGeom>
          <a:solidFill>
            <a:srgbClr val="FFFFCC"/>
          </a:solidFill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1" anchor="t" anchorCtr="0"/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a-IR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Traffic" panose="00000400000000000000" pitchFamily="2" charset="-78"/>
              </a:rPr>
              <a:t>اصطلاحات و تعاریف مقدماتی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a-IR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Traffic" panose="00000400000000000000" pitchFamily="2" charset="-78"/>
              </a:rPr>
              <a:t>آشنایی با ماشین مجازی جاوا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a-IR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Traffic" panose="00000400000000000000" pitchFamily="2" charset="-78"/>
              </a:rPr>
              <a:t>معرفی پلت فرم های موبایل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a-IR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Traffic" panose="00000400000000000000" pitchFamily="2" charset="-78"/>
              </a:rPr>
              <a:t>آشنایی با مفاهیم </a:t>
            </a:r>
            <a:r>
              <a:rPr lang="en-US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Traffic" panose="00000400000000000000" pitchFamily="2" charset="-78"/>
              </a:rPr>
              <a:t>SDK</a:t>
            </a:r>
            <a:r>
              <a:rPr lang="fa-IR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Traffic" panose="00000400000000000000" pitchFamily="2" charset="-78"/>
              </a:rPr>
              <a:t> ، </a:t>
            </a:r>
            <a:r>
              <a:rPr lang="en-US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Traffic" panose="00000400000000000000" pitchFamily="2" charset="-78"/>
              </a:rPr>
              <a:t>JDK</a:t>
            </a:r>
            <a:r>
              <a:rPr lang="fa-IR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Traffic" panose="00000400000000000000" pitchFamily="2" charset="-78"/>
              </a:rPr>
              <a:t> و </a:t>
            </a:r>
            <a:r>
              <a:rPr lang="en-US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Traffic" panose="00000400000000000000" pitchFamily="2" charset="-78"/>
              </a:rPr>
              <a:t>NDK</a:t>
            </a:r>
            <a:endParaRPr lang="fa-IR" sz="1600" b="1" dirty="0" smtClean="0">
              <a:solidFill>
                <a:schemeClr val="tx2">
                  <a:lumMod val="60000"/>
                  <a:lumOff val="40000"/>
                </a:schemeClr>
              </a:solidFill>
              <a:cs typeface="B Traffic" panose="00000400000000000000" pitchFamily="2" charset="-78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a-IR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Traffic" panose="00000400000000000000" pitchFamily="2" charset="-78"/>
              </a:rPr>
              <a:t>زبانهای </a:t>
            </a:r>
            <a:r>
              <a:rPr lang="en-US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Traffic" panose="00000400000000000000" pitchFamily="2" charset="-78"/>
              </a:rPr>
              <a:t>Cross Platform</a:t>
            </a:r>
            <a:endParaRPr lang="fa-IR" sz="1600" b="1" dirty="0" smtClean="0">
              <a:solidFill>
                <a:schemeClr val="tx2">
                  <a:lumMod val="60000"/>
                  <a:lumOff val="40000"/>
                </a:schemeClr>
              </a:solidFill>
              <a:cs typeface="B Traffic" panose="00000400000000000000" pitchFamily="2" charset="-78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a-IR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Traffic" panose="00000400000000000000" pitchFamily="2" charset="-78"/>
              </a:rPr>
              <a:t>معرفی محیط های توسعه ترکیبی (</a:t>
            </a:r>
            <a:r>
              <a:rPr lang="en-US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Traffic" panose="00000400000000000000" pitchFamily="2" charset="-78"/>
              </a:rPr>
              <a:t>Hybrid</a:t>
            </a:r>
            <a:r>
              <a:rPr lang="fa-IR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Traffic" panose="00000400000000000000" pitchFamily="2" charset="-78"/>
              </a:rPr>
              <a:t>) </a:t>
            </a:r>
            <a:endParaRPr lang="fa-IR" sz="1600" b="1" dirty="0">
              <a:solidFill>
                <a:schemeClr val="tx2">
                  <a:lumMod val="60000"/>
                  <a:lumOff val="40000"/>
                </a:schemeClr>
              </a:solidFill>
              <a:cs typeface="B Traffic" panose="00000400000000000000" pitchFamily="2" charset="-7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37248" y="411765"/>
            <a:ext cx="4165600" cy="556532"/>
          </a:xfrm>
        </p:spPr>
        <p:txBody>
          <a:bodyPr anchor="t">
            <a:noAutofit/>
          </a:bodyPr>
          <a:lstStyle/>
          <a:p>
            <a:pPr algn="r"/>
            <a:r>
              <a:rPr lang="fa-IR" sz="2800" dirty="0">
                <a:solidFill>
                  <a:srgbClr val="C00000"/>
                </a:solidFill>
                <a:latin typeface="Times New Roman" pitchFamily="18" charset="0"/>
                <a:cs typeface="B Titr" pitchFamily="2" charset="-78"/>
              </a:rPr>
              <a:t>فهرست مطالب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644" y="9865"/>
            <a:ext cx="762000" cy="304271"/>
          </a:xfrm>
        </p:spPr>
        <p:txBody>
          <a:bodyPr/>
          <a:lstStyle/>
          <a:p>
            <a:pPr algn="l"/>
            <a:fld id="{D4CCA928-7052-4FDA-A32F-759082E81CC8}" type="slidenum">
              <a:rPr lang="fa-IR" sz="1800" smtClean="0">
                <a:solidFill>
                  <a:schemeClr val="bg1"/>
                </a:solidFill>
                <a:cs typeface="B Homa" pitchFamily="2" charset="-78"/>
              </a:rPr>
              <a:pPr algn="l"/>
              <a:t>3</a:t>
            </a:fld>
            <a:endParaRPr lang="fa-IR" sz="1800" dirty="0">
              <a:solidFill>
                <a:schemeClr val="bg1"/>
              </a:solidFill>
              <a:cs typeface="B Homa" pitchFamily="2" charset="-78"/>
            </a:endParaRPr>
          </a:p>
        </p:txBody>
      </p:sp>
      <p:sp>
        <p:nvSpPr>
          <p:cNvPr id="5" name="Footer Placeholder 3"/>
          <p:cNvSpPr txBox="1">
            <a:spLocks/>
          </p:cNvSpPr>
          <p:nvPr/>
        </p:nvSpPr>
        <p:spPr>
          <a:xfrm>
            <a:off x="4405746" y="1"/>
            <a:ext cx="3891588" cy="324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a-IR"/>
            </a:defPPr>
            <a:lvl1pPr marL="0" algn="l" defTabSz="713232" rtl="1" eaLnBrk="1" latinLnBrk="0" hangingPunct="1">
              <a:defRPr sz="1200" b="1" kern="120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5661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323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6984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83080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3969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9631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5292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a-IR" sz="1400" dirty="0" smtClean="0">
                <a:solidFill>
                  <a:schemeClr val="bg1"/>
                </a:solidFill>
                <a:cs typeface="B Traffic" panose="00000400000000000000" pitchFamily="2" charset="-78"/>
              </a:rPr>
              <a:t>نرم افزارهای توسعه موبایل ـ جلسه اول</a:t>
            </a:r>
            <a:endParaRPr lang="fa-IR" sz="1400" dirty="0">
              <a:solidFill>
                <a:schemeClr val="bg1"/>
              </a:solidFill>
              <a:cs typeface="B Traffic" panose="00000400000000000000" pitchFamily="2" charset="-78"/>
            </a:endParaRPr>
          </a:p>
        </p:txBody>
      </p:sp>
      <p:sp>
        <p:nvSpPr>
          <p:cNvPr id="8" name="Half Frame 7"/>
          <p:cNvSpPr/>
          <p:nvPr/>
        </p:nvSpPr>
        <p:spPr>
          <a:xfrm rot="18900000">
            <a:off x="8113968" y="471887"/>
            <a:ext cx="369582" cy="369582"/>
          </a:xfrm>
          <a:prstGeom prst="halfFram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>
              <a:solidFill>
                <a:schemeClr val="tx1"/>
              </a:solidFill>
            </a:endParaRPr>
          </a:p>
        </p:txBody>
      </p:sp>
      <p:sp>
        <p:nvSpPr>
          <p:cNvPr id="10" name="Footer Placeholder 3"/>
          <p:cNvSpPr txBox="1">
            <a:spLocks/>
          </p:cNvSpPr>
          <p:nvPr/>
        </p:nvSpPr>
        <p:spPr>
          <a:xfrm>
            <a:off x="757381" y="5192112"/>
            <a:ext cx="7646361" cy="3308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a-IR"/>
            </a:defPPr>
            <a:lvl1pPr marL="0" algn="l" defTabSz="713232" rtl="1" eaLnBrk="1" latinLnBrk="0" hangingPunct="1">
              <a:defRPr sz="1200" b="1" kern="120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5661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323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6984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83080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3969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9631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5292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a-IR" sz="1400" b="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دانشگاه فنی و حرفه ای رازی اردبیل ـ ویژه نیمسال اول 1397                                                            </a:t>
            </a:r>
            <a:r>
              <a:rPr lang="en-US" b="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http</a:t>
            </a:r>
            <a:r>
              <a:rPr lang="en-US" b="0" dirty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://</a:t>
            </a:r>
            <a:r>
              <a:rPr lang="en-US" b="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Mashmooli.ir</a:t>
            </a:r>
            <a:endParaRPr lang="fa-IR" b="0" dirty="0">
              <a:solidFill>
                <a:schemeClr val="tx1">
                  <a:lumMod val="50000"/>
                  <a:lumOff val="50000"/>
                </a:schemeClr>
              </a:solidFill>
              <a:cs typeface="B Traffic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05352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545" y="1004711"/>
            <a:ext cx="7650788" cy="4056816"/>
          </a:xfrm>
        </p:spPr>
        <p:txBody>
          <a:bodyPr anchor="t">
            <a:normAutofit/>
          </a:bodyPr>
          <a:lstStyle/>
          <a:p>
            <a:pPr marL="0" lvl="1" indent="0" algn="just">
              <a:buNone/>
            </a:pPr>
            <a:r>
              <a:rPr lang="en-US" sz="2100" b="1" dirty="0" smtClean="0">
                <a:solidFill>
                  <a:srgbClr val="FF0000"/>
                </a:solidFill>
                <a:cs typeface="B Nazanin" pitchFamily="2" charset="-78"/>
              </a:rPr>
              <a:t>Platform</a:t>
            </a:r>
            <a:r>
              <a:rPr lang="fa-IR" sz="2100" b="1" dirty="0" smtClean="0">
                <a:solidFill>
                  <a:srgbClr val="FF0000"/>
                </a:solidFill>
                <a:cs typeface="B Nazanin" pitchFamily="2" charset="-78"/>
              </a:rPr>
              <a:t> (سکو) : </a:t>
            </a:r>
            <a:r>
              <a:rPr lang="fa-IR" sz="2100" b="1" dirty="0" smtClean="0">
                <a:cs typeface="B Nazanin" pitchFamily="2" charset="-78"/>
              </a:rPr>
              <a:t>پلتفرم </a:t>
            </a:r>
            <a:r>
              <a:rPr lang="fa-IR" sz="2100" b="1" dirty="0">
                <a:cs typeface="B Nazanin" pitchFamily="2" charset="-78"/>
              </a:rPr>
              <a:t>در واقع بستری است که برنامه های نرم افزاری نوشته شده برای یک وسیله در آن قابل اجرا و استفاده است، این بستر هم شامل ملزومات سخت </a:t>
            </a:r>
            <a:r>
              <a:rPr lang="fa-IR" sz="2100" b="1" dirty="0" smtClean="0">
                <a:cs typeface="B Nazanin" pitchFamily="2" charset="-78"/>
              </a:rPr>
              <a:t>افزاری (</a:t>
            </a:r>
            <a:r>
              <a:rPr lang="en-US" sz="2100" b="1" dirty="0" smtClean="0">
                <a:cs typeface="B Nazanin" pitchFamily="2" charset="-78"/>
              </a:rPr>
              <a:t>CPU</a:t>
            </a:r>
            <a:r>
              <a:rPr lang="fa-IR" sz="2100" b="1" dirty="0" smtClean="0">
                <a:cs typeface="B Nazanin" pitchFamily="2" charset="-78"/>
              </a:rPr>
              <a:t> )و </a:t>
            </a:r>
            <a:r>
              <a:rPr lang="fa-IR" sz="2100" b="1" dirty="0">
                <a:cs typeface="B Nazanin" pitchFamily="2" charset="-78"/>
              </a:rPr>
              <a:t>هم شامل ملزومات نرم افزاری </a:t>
            </a:r>
            <a:r>
              <a:rPr lang="fa-IR" sz="2100" b="1" dirty="0" smtClean="0">
                <a:cs typeface="B Nazanin" pitchFamily="2" charset="-78"/>
              </a:rPr>
              <a:t>(سیستم عامل) است</a:t>
            </a:r>
            <a:r>
              <a:rPr lang="fa-IR" sz="2100" b="1" dirty="0">
                <a:cs typeface="B Nazanin" pitchFamily="2" charset="-78"/>
              </a:rPr>
              <a:t>،</a:t>
            </a:r>
            <a:endParaRPr lang="en-US" sz="2100" b="1" dirty="0">
              <a:cs typeface="B Nazanin" pitchFamily="2" charset="-78"/>
            </a:endParaRPr>
          </a:p>
          <a:p>
            <a:pPr marL="0" lvl="1" indent="0" algn="just">
              <a:buNone/>
            </a:pPr>
            <a:endParaRPr lang="fa-IR" sz="2100" b="1" dirty="0" smtClean="0">
              <a:cs typeface="B Nazanin" pitchFamily="2" charset="-78"/>
            </a:endParaRPr>
          </a:p>
          <a:p>
            <a:pPr marL="0" lvl="1" indent="0" algn="just">
              <a:buNone/>
            </a:pPr>
            <a:r>
              <a:rPr lang="en-US" sz="2100" b="1" dirty="0" smtClean="0">
                <a:solidFill>
                  <a:srgbClr val="FF0000"/>
                </a:solidFill>
                <a:cs typeface="B Nazanin" pitchFamily="2" charset="-78"/>
              </a:rPr>
              <a:t>Framework</a:t>
            </a:r>
            <a:r>
              <a:rPr lang="fa-IR" sz="2100" b="1" dirty="0" smtClean="0">
                <a:solidFill>
                  <a:srgbClr val="FF0000"/>
                </a:solidFill>
                <a:cs typeface="B Nazanin" pitchFamily="2" charset="-78"/>
              </a:rPr>
              <a:t> (چارچوب) </a:t>
            </a:r>
            <a:r>
              <a:rPr lang="fa-IR" sz="2100" b="1" dirty="0">
                <a:solidFill>
                  <a:srgbClr val="FF0000"/>
                </a:solidFill>
                <a:cs typeface="B Nazanin" pitchFamily="2" charset="-78"/>
              </a:rPr>
              <a:t>: </a:t>
            </a:r>
            <a:r>
              <a:rPr lang="fa-IR" sz="2100" b="1" dirty="0" smtClean="0">
                <a:cs typeface="B Nazanin" pitchFamily="2" charset="-78"/>
              </a:rPr>
              <a:t>فریم </a:t>
            </a:r>
            <a:r>
              <a:rPr lang="fa-IR" sz="2100" b="1" dirty="0">
                <a:cs typeface="B Nazanin" pitchFamily="2" charset="-78"/>
              </a:rPr>
              <a:t>ورک در اصطلاح به چارچوب نرم‌افزاری گفته می‌شود. یک فریم‌ورک مجموعه‌ای از کتابخانه‌های برنامه‌نویسی و احتمالا مجموعه‌ای از قوانین برای برنامه‌نویسی است</a:t>
            </a:r>
            <a:r>
              <a:rPr lang="en-US" sz="2100" b="1" dirty="0">
                <a:cs typeface="B Nazanin" pitchFamily="2" charset="-78"/>
              </a:rPr>
              <a:t>.</a:t>
            </a:r>
          </a:p>
          <a:p>
            <a:pPr marL="0" lvl="1" indent="0" algn="just">
              <a:buNone/>
            </a:pPr>
            <a:endParaRPr lang="fa-IR" sz="2100" b="1" dirty="0" smtClean="0">
              <a:cs typeface="B Nazanin" pitchFamily="2" charset="-78"/>
            </a:endParaRPr>
          </a:p>
          <a:p>
            <a:pPr marL="0" lvl="1" indent="0" algn="ctr">
              <a:buNone/>
            </a:pPr>
            <a:r>
              <a:rPr lang="fa-IR" sz="1800" b="1" dirty="0" smtClean="0">
                <a:cs typeface="B Nazanin" pitchFamily="2" charset="-78"/>
              </a:rPr>
              <a:t>مولتی </a:t>
            </a:r>
            <a:r>
              <a:rPr lang="fa-IR" sz="1800" b="1" dirty="0">
                <a:cs typeface="B Nazanin" pitchFamily="2" charset="-78"/>
              </a:rPr>
              <a:t>پلت فرم </a:t>
            </a:r>
            <a:r>
              <a:rPr lang="fa-IR" sz="1800" b="1" dirty="0" smtClean="0">
                <a:cs typeface="B Nazanin" pitchFamily="2" charset="-78"/>
              </a:rPr>
              <a:t>(چندسکویی): به </a:t>
            </a:r>
            <a:r>
              <a:rPr lang="fa-IR" sz="1800" b="1" dirty="0">
                <a:cs typeface="B Nazanin" pitchFamily="2" charset="-78"/>
              </a:rPr>
              <a:t>بیانی ساده وقتی یک اپلیکیشن یا سرویس خاص بتواند روی</a:t>
            </a:r>
            <a:r>
              <a:rPr lang="en-US" sz="1800" b="1" dirty="0">
                <a:cs typeface="B Nazanin" pitchFamily="2" charset="-78"/>
              </a:rPr>
              <a:t> platform </a:t>
            </a:r>
            <a:r>
              <a:rPr lang="fa-IR" sz="1800" b="1" dirty="0" smtClean="0">
                <a:cs typeface="B Nazanin" pitchFamily="2" charset="-78"/>
              </a:rPr>
              <a:t> های </a:t>
            </a:r>
            <a:r>
              <a:rPr lang="fa-IR" sz="1800" b="1" dirty="0">
                <a:cs typeface="B Nazanin" pitchFamily="2" charset="-78"/>
              </a:rPr>
              <a:t>مختلفی اجرا شود،به آن مولتی پلتفرم یا چند سکویی</a:t>
            </a:r>
            <a:r>
              <a:rPr lang="en-US" sz="1800" b="1" dirty="0">
                <a:cs typeface="B Nazanin" pitchFamily="2" charset="-78"/>
              </a:rPr>
              <a:t> </a:t>
            </a:r>
            <a:r>
              <a:rPr lang="fa-IR" sz="1800" b="1" dirty="0">
                <a:cs typeface="B Nazanin" pitchFamily="2" charset="-78"/>
              </a:rPr>
              <a:t>میگویند</a:t>
            </a:r>
            <a:r>
              <a:rPr lang="en-US" sz="1800" b="1" dirty="0">
                <a:cs typeface="B Nazanin" pitchFamily="2" charset="-78"/>
              </a:rPr>
              <a:t>.</a:t>
            </a:r>
            <a:endParaRPr lang="fa-IR" sz="1800" b="1" dirty="0">
              <a:cs typeface="B Nazanin" pitchFamily="2" charset="-78"/>
            </a:endParaRPr>
          </a:p>
          <a:p>
            <a:pPr marL="0" lvl="1" indent="0" algn="ctr">
              <a:buNone/>
            </a:pPr>
            <a:endParaRPr lang="fa-IR" sz="1800" b="1" dirty="0" smtClean="0">
              <a:cs typeface="B Nazanin" pitchFamily="2" charset="-7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644" y="9865"/>
            <a:ext cx="762000" cy="304271"/>
          </a:xfrm>
        </p:spPr>
        <p:txBody>
          <a:bodyPr/>
          <a:lstStyle/>
          <a:p>
            <a:pPr algn="l"/>
            <a:fld id="{D4CCA928-7052-4FDA-A32F-759082E81CC8}" type="slidenum">
              <a:rPr lang="fa-IR" sz="1800" smtClean="0">
                <a:solidFill>
                  <a:schemeClr val="bg1"/>
                </a:solidFill>
                <a:cs typeface="B Homa" pitchFamily="2" charset="-78"/>
              </a:rPr>
              <a:pPr algn="l"/>
              <a:t>4</a:t>
            </a:fld>
            <a:endParaRPr lang="fa-IR" sz="1800" dirty="0">
              <a:solidFill>
                <a:schemeClr val="bg1"/>
              </a:solidFill>
              <a:cs typeface="B Homa" pitchFamily="2" charset="-78"/>
            </a:endParaRPr>
          </a:p>
        </p:txBody>
      </p:sp>
      <p:sp>
        <p:nvSpPr>
          <p:cNvPr id="5" name="Footer Placeholder 3"/>
          <p:cNvSpPr txBox="1">
            <a:spLocks/>
          </p:cNvSpPr>
          <p:nvPr/>
        </p:nvSpPr>
        <p:spPr>
          <a:xfrm>
            <a:off x="4405746" y="1"/>
            <a:ext cx="3891588" cy="324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a-IR"/>
            </a:defPPr>
            <a:lvl1pPr marL="0" algn="l" defTabSz="713232" rtl="1" eaLnBrk="1" latinLnBrk="0" hangingPunct="1">
              <a:defRPr sz="1200" b="1" kern="120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5661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323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6984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83080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3969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9631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5292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a-IR" sz="1400" dirty="0">
                <a:solidFill>
                  <a:schemeClr val="bg1"/>
                </a:solidFill>
                <a:cs typeface="B Traffic" panose="00000400000000000000" pitchFamily="2" charset="-78"/>
              </a:rPr>
              <a:t>نرم افزارهای توسعه موبایل ـ جلسه اول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3837248" y="411765"/>
            <a:ext cx="4165600" cy="556532"/>
          </a:xfrm>
        </p:spPr>
        <p:txBody>
          <a:bodyPr anchor="t">
            <a:noAutofit/>
          </a:bodyPr>
          <a:lstStyle/>
          <a:p>
            <a:pPr algn="r"/>
            <a:r>
              <a:rPr lang="fa-IR" sz="2800" dirty="0" smtClean="0">
                <a:solidFill>
                  <a:srgbClr val="C00000"/>
                </a:solidFill>
                <a:latin typeface="Times New Roman" pitchFamily="18" charset="0"/>
                <a:cs typeface="B Titr" pitchFamily="2" charset="-78"/>
              </a:rPr>
              <a:t>اصطلاحات </a:t>
            </a:r>
            <a:r>
              <a:rPr lang="fa-IR" sz="2800" dirty="0">
                <a:solidFill>
                  <a:srgbClr val="C00000"/>
                </a:solidFill>
                <a:latin typeface="Times New Roman" pitchFamily="18" charset="0"/>
                <a:cs typeface="B Titr" pitchFamily="2" charset="-78"/>
              </a:rPr>
              <a:t>و تعاریف </a:t>
            </a:r>
            <a:r>
              <a:rPr lang="fa-IR" sz="2800" dirty="0" smtClean="0">
                <a:solidFill>
                  <a:srgbClr val="C00000"/>
                </a:solidFill>
                <a:latin typeface="Times New Roman" pitchFamily="18" charset="0"/>
                <a:cs typeface="B Titr" pitchFamily="2" charset="-78"/>
              </a:rPr>
              <a:t>مقدماتی</a:t>
            </a:r>
            <a:endParaRPr lang="fa-IR" sz="2800" dirty="0">
              <a:solidFill>
                <a:srgbClr val="C00000"/>
              </a:solidFill>
              <a:latin typeface="Times New Roman" pitchFamily="18" charset="0"/>
              <a:cs typeface="B Titr" pitchFamily="2" charset="-78"/>
            </a:endParaRPr>
          </a:p>
        </p:txBody>
      </p:sp>
      <p:sp>
        <p:nvSpPr>
          <p:cNvPr id="11" name="Half Frame 10"/>
          <p:cNvSpPr/>
          <p:nvPr/>
        </p:nvSpPr>
        <p:spPr>
          <a:xfrm rot="18900000">
            <a:off x="8113968" y="471887"/>
            <a:ext cx="369582" cy="369582"/>
          </a:xfrm>
          <a:prstGeom prst="halfFram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>
              <a:solidFill>
                <a:schemeClr val="tx1"/>
              </a:solidFill>
            </a:endParaRPr>
          </a:p>
        </p:txBody>
      </p:sp>
      <p:sp>
        <p:nvSpPr>
          <p:cNvPr id="8" name="Footer Placeholder 3"/>
          <p:cNvSpPr txBox="1">
            <a:spLocks/>
          </p:cNvSpPr>
          <p:nvPr/>
        </p:nvSpPr>
        <p:spPr>
          <a:xfrm>
            <a:off x="757381" y="5192112"/>
            <a:ext cx="7646361" cy="3308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a-IR"/>
            </a:defPPr>
            <a:lvl1pPr marL="0" algn="l" defTabSz="713232" rtl="1" eaLnBrk="1" latinLnBrk="0" hangingPunct="1">
              <a:defRPr sz="1200" b="1" kern="120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5661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323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6984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83080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3969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9631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5292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a-IR" sz="1400" b="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دانشگاه فنی و حرفه ای رازی اردبیل ـ ویژه نیمسال اول 1397                                                            </a:t>
            </a:r>
            <a:r>
              <a:rPr lang="en-US" b="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http</a:t>
            </a:r>
            <a:r>
              <a:rPr lang="en-US" b="0" dirty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://</a:t>
            </a:r>
            <a:r>
              <a:rPr lang="en-US" b="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Mashmooli.ir</a:t>
            </a:r>
            <a:endParaRPr lang="fa-IR" b="0" dirty="0">
              <a:solidFill>
                <a:schemeClr val="tx1">
                  <a:lumMod val="50000"/>
                  <a:lumOff val="50000"/>
                </a:schemeClr>
              </a:solidFill>
              <a:cs typeface="B Traffic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36208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545" y="1004711"/>
            <a:ext cx="7650788" cy="4056816"/>
          </a:xfrm>
        </p:spPr>
        <p:txBody>
          <a:bodyPr anchor="t">
            <a:normAutofit/>
          </a:bodyPr>
          <a:lstStyle/>
          <a:p>
            <a:pPr marL="0" lvl="1" indent="0" algn="just">
              <a:buNone/>
            </a:pPr>
            <a:r>
              <a:rPr lang="fa-IR" sz="2100" b="1" dirty="0" smtClean="0">
                <a:cs typeface="B Nazanin" pitchFamily="2" charset="-78"/>
              </a:rPr>
              <a:t>انواع پلت فرم های موبایل : </a:t>
            </a:r>
          </a:p>
          <a:p>
            <a:pPr marL="0" lvl="1" indent="0" algn="just">
              <a:buNone/>
            </a:pPr>
            <a:endParaRPr lang="fa-IR" sz="2100" b="1" dirty="0" smtClean="0">
              <a:cs typeface="B Nazanin" pitchFamily="2" charset="-78"/>
            </a:endParaRPr>
          </a:p>
          <a:p>
            <a:pPr lvl="0" algn="just"/>
            <a:r>
              <a:rPr lang="en-US" sz="2000" b="1" dirty="0" smtClean="0">
                <a:cs typeface="B Nazanin" pitchFamily="2" charset="-78"/>
              </a:rPr>
              <a:t>Windows</a:t>
            </a:r>
            <a:r>
              <a:rPr lang="fa-IR" sz="2000" b="1" dirty="0" smtClean="0">
                <a:cs typeface="B Nazanin" pitchFamily="2" charset="-78"/>
              </a:rPr>
              <a:t> : شرکت مایکروسافت</a:t>
            </a:r>
          </a:p>
          <a:p>
            <a:pPr lvl="0" algn="just"/>
            <a:r>
              <a:rPr lang="en-US" sz="2000" b="1" dirty="0" smtClean="0">
                <a:cs typeface="B Nazanin" pitchFamily="2" charset="-78"/>
              </a:rPr>
              <a:t>Android</a:t>
            </a:r>
            <a:r>
              <a:rPr lang="fa-IR" sz="2000" b="1" dirty="0" smtClean="0">
                <a:cs typeface="B Nazanin" pitchFamily="2" charset="-78"/>
              </a:rPr>
              <a:t> : شرکت گوگل </a:t>
            </a:r>
          </a:p>
          <a:p>
            <a:pPr lvl="0" algn="just"/>
            <a:r>
              <a:rPr lang="en-US" sz="2000" b="1" dirty="0" smtClean="0">
                <a:cs typeface="B Nazanin" pitchFamily="2" charset="-78"/>
              </a:rPr>
              <a:t>IOS</a:t>
            </a:r>
            <a:r>
              <a:rPr lang="fa-IR" sz="2000" b="1" dirty="0" smtClean="0">
                <a:cs typeface="B Nazanin" pitchFamily="2" charset="-78"/>
              </a:rPr>
              <a:t> : شرکت اپل</a:t>
            </a:r>
            <a:endParaRPr lang="en-US" sz="2000" b="1" dirty="0">
              <a:cs typeface="B Nazanin" pitchFamily="2" charset="-7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644" y="9865"/>
            <a:ext cx="762000" cy="304271"/>
          </a:xfrm>
        </p:spPr>
        <p:txBody>
          <a:bodyPr/>
          <a:lstStyle/>
          <a:p>
            <a:pPr algn="l"/>
            <a:fld id="{D4CCA928-7052-4FDA-A32F-759082E81CC8}" type="slidenum">
              <a:rPr lang="fa-IR" sz="1800" smtClean="0">
                <a:solidFill>
                  <a:schemeClr val="bg1"/>
                </a:solidFill>
                <a:cs typeface="B Homa" pitchFamily="2" charset="-78"/>
              </a:rPr>
              <a:pPr algn="l"/>
              <a:t>5</a:t>
            </a:fld>
            <a:endParaRPr lang="fa-IR" sz="1800" dirty="0">
              <a:solidFill>
                <a:schemeClr val="bg1"/>
              </a:solidFill>
              <a:cs typeface="B Homa" pitchFamily="2" charset="-78"/>
            </a:endParaRPr>
          </a:p>
        </p:txBody>
      </p:sp>
      <p:sp>
        <p:nvSpPr>
          <p:cNvPr id="5" name="Footer Placeholder 3"/>
          <p:cNvSpPr txBox="1">
            <a:spLocks/>
          </p:cNvSpPr>
          <p:nvPr/>
        </p:nvSpPr>
        <p:spPr>
          <a:xfrm>
            <a:off x="4405746" y="1"/>
            <a:ext cx="3891588" cy="324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a-IR"/>
            </a:defPPr>
            <a:lvl1pPr marL="0" algn="l" defTabSz="713232" rtl="1" eaLnBrk="1" latinLnBrk="0" hangingPunct="1">
              <a:defRPr sz="1200" b="1" kern="120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5661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323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6984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83080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3969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9631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5292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a-IR" sz="1400" dirty="0">
                <a:solidFill>
                  <a:schemeClr val="bg1"/>
                </a:solidFill>
                <a:cs typeface="B Traffic" panose="00000400000000000000" pitchFamily="2" charset="-78"/>
              </a:rPr>
              <a:t>نرم افزارهای توسعه موبایل ـ جلسه اول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3837248" y="411765"/>
            <a:ext cx="4165600" cy="556532"/>
          </a:xfrm>
        </p:spPr>
        <p:txBody>
          <a:bodyPr anchor="t">
            <a:noAutofit/>
          </a:bodyPr>
          <a:lstStyle/>
          <a:p>
            <a:pPr algn="r"/>
            <a:r>
              <a:rPr lang="fa-IR" sz="2800" dirty="0">
                <a:solidFill>
                  <a:srgbClr val="C00000"/>
                </a:solidFill>
                <a:latin typeface="Times New Roman" pitchFamily="18" charset="0"/>
                <a:cs typeface="B Titr" pitchFamily="2" charset="-78"/>
              </a:rPr>
              <a:t>اصطلاحات و تعاریف مقدماتی</a:t>
            </a:r>
          </a:p>
        </p:txBody>
      </p:sp>
      <p:sp>
        <p:nvSpPr>
          <p:cNvPr id="11" name="Half Frame 10"/>
          <p:cNvSpPr/>
          <p:nvPr/>
        </p:nvSpPr>
        <p:spPr>
          <a:xfrm rot="18900000">
            <a:off x="8113968" y="471887"/>
            <a:ext cx="369582" cy="369582"/>
          </a:xfrm>
          <a:prstGeom prst="halfFram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>
              <a:solidFill>
                <a:schemeClr val="tx1"/>
              </a:solidFill>
            </a:endParaRPr>
          </a:p>
        </p:txBody>
      </p:sp>
      <p:sp>
        <p:nvSpPr>
          <p:cNvPr id="8" name="Footer Placeholder 3"/>
          <p:cNvSpPr txBox="1">
            <a:spLocks/>
          </p:cNvSpPr>
          <p:nvPr/>
        </p:nvSpPr>
        <p:spPr>
          <a:xfrm>
            <a:off x="757381" y="5192112"/>
            <a:ext cx="7646361" cy="3308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a-IR"/>
            </a:defPPr>
            <a:lvl1pPr marL="0" algn="l" defTabSz="713232" rtl="1" eaLnBrk="1" latinLnBrk="0" hangingPunct="1">
              <a:defRPr sz="1200" b="1" kern="120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5661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323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6984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83080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3969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9631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5292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a-IR" sz="1400" b="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دانشگاه فنی و حرفه ای رازی اردبیل ـ ویژه نیمسال اول 1397                                                            </a:t>
            </a:r>
            <a:r>
              <a:rPr lang="en-US" b="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http</a:t>
            </a:r>
            <a:r>
              <a:rPr lang="en-US" b="0" dirty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://</a:t>
            </a:r>
            <a:r>
              <a:rPr lang="en-US" b="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Mashmooli.ir</a:t>
            </a:r>
            <a:endParaRPr lang="fa-IR" b="0" dirty="0">
              <a:solidFill>
                <a:schemeClr val="tx1">
                  <a:lumMod val="50000"/>
                  <a:lumOff val="50000"/>
                </a:schemeClr>
              </a:solidFill>
              <a:cs typeface="B Traffic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80082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545" y="1004711"/>
            <a:ext cx="7650788" cy="4056816"/>
          </a:xfrm>
        </p:spPr>
        <p:txBody>
          <a:bodyPr anchor="t">
            <a:normAutofit/>
          </a:bodyPr>
          <a:lstStyle/>
          <a:p>
            <a:pPr marL="0" lvl="1" indent="0" algn="just">
              <a:buNone/>
            </a:pPr>
            <a:r>
              <a:rPr lang="fa-IR" sz="2100" b="1" dirty="0" smtClean="0">
                <a:cs typeface="B Nazanin" pitchFamily="2" charset="-78"/>
              </a:rPr>
              <a:t>ماشین </a:t>
            </a:r>
            <a:r>
              <a:rPr lang="fa-IR" sz="2100" b="1" dirty="0">
                <a:cs typeface="B Nazanin" pitchFamily="2" charset="-78"/>
              </a:rPr>
              <a:t>مجازی جاوا  </a:t>
            </a:r>
            <a:r>
              <a:rPr lang="fa-IR" sz="2100" b="1" dirty="0" smtClean="0">
                <a:cs typeface="B Nazanin" pitchFamily="2" charset="-78"/>
              </a:rPr>
              <a:t>(</a:t>
            </a:r>
            <a:r>
              <a:rPr lang="en-US" sz="2100" b="1" dirty="0" smtClean="0">
                <a:cs typeface="B Nazanin" pitchFamily="2" charset="-78"/>
              </a:rPr>
              <a:t>Java </a:t>
            </a:r>
            <a:r>
              <a:rPr lang="en-US" sz="2100" b="1" dirty="0">
                <a:cs typeface="B Nazanin" pitchFamily="2" charset="-78"/>
              </a:rPr>
              <a:t>Virtual </a:t>
            </a:r>
            <a:r>
              <a:rPr lang="en-US" sz="2100" b="1" dirty="0" smtClean="0">
                <a:cs typeface="B Nazanin" pitchFamily="2" charset="-78"/>
              </a:rPr>
              <a:t>Machine</a:t>
            </a:r>
            <a:r>
              <a:rPr lang="fa-IR" sz="2100" b="1" dirty="0" smtClean="0">
                <a:cs typeface="B Nazanin" pitchFamily="2" charset="-78"/>
              </a:rPr>
              <a:t>) </a:t>
            </a:r>
            <a:r>
              <a:rPr lang="fa-IR" sz="2100" b="1" dirty="0">
                <a:cs typeface="B Nazanin" pitchFamily="2" charset="-78"/>
              </a:rPr>
              <a:t>مجموعه‌ای از برنامه‌های نرم‌افزاری و ساختمان‌داده‌هایی است که برای مدلسازی </a:t>
            </a:r>
            <a:r>
              <a:rPr lang="fa-IR" sz="2100" b="1" dirty="0" smtClean="0">
                <a:cs typeface="B Nazanin" pitchFamily="2" charset="-78"/>
              </a:rPr>
              <a:t>ماشین مجازی، اجرای </a:t>
            </a:r>
            <a:r>
              <a:rPr lang="fa-IR" sz="2100" b="1" dirty="0">
                <a:cs typeface="B Nazanin" pitchFamily="2" charset="-78"/>
              </a:rPr>
              <a:t>برنامه‌های سایر رایانه‌ها و اسکریپت‌های دیگر سامانه‌ها به کار می‌رود</a:t>
            </a:r>
            <a:r>
              <a:rPr lang="en-US" sz="2100" b="1" dirty="0" smtClean="0">
                <a:cs typeface="B Nazanin" pitchFamily="2" charset="-78"/>
              </a:rPr>
              <a:t>.</a:t>
            </a:r>
            <a:endParaRPr lang="fa-IR" sz="2100" b="1" dirty="0" smtClean="0">
              <a:cs typeface="B Nazanin" pitchFamily="2" charset="-78"/>
            </a:endParaRPr>
          </a:p>
          <a:p>
            <a:pPr marL="0" lvl="1" indent="0" algn="just">
              <a:buNone/>
            </a:pPr>
            <a:endParaRPr lang="fa-IR" sz="2100" b="1" dirty="0" smtClean="0">
              <a:cs typeface="B Nazanin" pitchFamily="2" charset="-78"/>
            </a:endParaRPr>
          </a:p>
          <a:p>
            <a:pPr lvl="0" algn="just"/>
            <a:r>
              <a:rPr lang="fa-IR" sz="2000" b="1" dirty="0">
                <a:cs typeface="B Nazanin" pitchFamily="2" charset="-78"/>
              </a:rPr>
              <a:t>ماشین مجازی جاوا</a:t>
            </a:r>
            <a:r>
              <a:rPr lang="en-US" sz="2000" b="1" dirty="0">
                <a:cs typeface="B Nazanin" pitchFamily="2" charset="-78"/>
              </a:rPr>
              <a:t> (JVM) </a:t>
            </a:r>
            <a:r>
              <a:rPr lang="fa-IR" sz="2000" b="1" dirty="0">
                <a:cs typeface="B Nazanin" pitchFamily="2" charset="-78"/>
              </a:rPr>
              <a:t>موتوری برای اجرای کد جاوا می‌باشد</a:t>
            </a:r>
            <a:r>
              <a:rPr lang="en-US" sz="2000" b="1" dirty="0">
                <a:cs typeface="B Nazanin" pitchFamily="2" charset="-78"/>
              </a:rPr>
              <a:t>.</a:t>
            </a:r>
          </a:p>
          <a:p>
            <a:pPr lvl="0" algn="just"/>
            <a:r>
              <a:rPr lang="fa-IR" sz="2000" b="1" dirty="0">
                <a:cs typeface="B Nazanin" pitchFamily="2" charset="-78"/>
              </a:rPr>
              <a:t>اغلب در سایر زبان‌های برنامه‌نویسی، کامپایلر وظیفه تولید کد برای سیستم خاصی را بر عهده دارد اما کامپایلر جاوا بایت کد</a:t>
            </a:r>
            <a:r>
              <a:rPr lang="en-US" sz="2000" b="1" dirty="0">
                <a:cs typeface="B Nazanin" pitchFamily="2" charset="-78"/>
              </a:rPr>
              <a:t> (Bytecode) </a:t>
            </a:r>
            <a:r>
              <a:rPr lang="fa-IR" sz="2000" b="1" dirty="0">
                <a:cs typeface="B Nazanin" pitchFamily="2" charset="-78"/>
              </a:rPr>
              <a:t>را برای یک ماشین مجازی جاوا تولید </a:t>
            </a:r>
            <a:r>
              <a:rPr lang="fa-IR" sz="2000" b="1" dirty="0" smtClean="0">
                <a:cs typeface="B Nazanin" pitchFamily="2" charset="-78"/>
              </a:rPr>
              <a:t>می‌کند.</a:t>
            </a:r>
            <a:endParaRPr lang="en-US" sz="2000" b="1" dirty="0">
              <a:cs typeface="B Nazanin" pitchFamily="2" charset="-78"/>
            </a:endParaRPr>
          </a:p>
          <a:p>
            <a:pPr lvl="0" algn="just"/>
            <a:r>
              <a:rPr lang="fa-IR" sz="2000" b="1" dirty="0">
                <a:cs typeface="B Nazanin" pitchFamily="2" charset="-78"/>
              </a:rPr>
              <a:t>بایت کد زبانی میانی برای سورس کد جاوا و سیستم میزبان می‌باشد</a:t>
            </a:r>
            <a:r>
              <a:rPr lang="en-US" sz="2000" b="1" dirty="0">
                <a:cs typeface="B Nazanin" pitchFamily="2" charset="-78"/>
              </a:rPr>
              <a:t>.</a:t>
            </a:r>
          </a:p>
          <a:p>
            <a:pPr lvl="0" algn="just"/>
            <a:r>
              <a:rPr lang="fa-IR" sz="2000" b="1" dirty="0">
                <a:cs typeface="B Nazanin" pitchFamily="2" charset="-78"/>
              </a:rPr>
              <a:t>یک واسط است که کد جاوا را به بایت کد کامپایل می‌کند تا در ماشین‌های مختلف تفسیر</a:t>
            </a:r>
            <a:r>
              <a:rPr lang="en-US" sz="2000" b="1" dirty="0">
                <a:cs typeface="B Nazanin" pitchFamily="2" charset="-78"/>
              </a:rPr>
              <a:t> (interpret) </a:t>
            </a:r>
            <a:r>
              <a:rPr lang="fa-IR" sz="2000" b="1" dirty="0">
                <a:cs typeface="B Nazanin" pitchFamily="2" charset="-78"/>
              </a:rPr>
              <a:t>شود و بنابراین آن را مستقل از پلتفرم/سیستم عامل می‌کند</a:t>
            </a:r>
            <a:r>
              <a:rPr lang="en-US" sz="2000" b="1" dirty="0" smtClean="0">
                <a:cs typeface="B Nazanin" pitchFamily="2" charset="-78"/>
              </a:rPr>
              <a:t>.</a:t>
            </a:r>
            <a:endParaRPr lang="en-US" sz="2000" b="1" dirty="0">
              <a:cs typeface="B Nazanin" pitchFamily="2" charset="-7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644" y="9865"/>
            <a:ext cx="762000" cy="304271"/>
          </a:xfrm>
        </p:spPr>
        <p:txBody>
          <a:bodyPr/>
          <a:lstStyle/>
          <a:p>
            <a:pPr algn="l"/>
            <a:fld id="{D4CCA928-7052-4FDA-A32F-759082E81CC8}" type="slidenum">
              <a:rPr lang="fa-IR" sz="1800" smtClean="0">
                <a:solidFill>
                  <a:schemeClr val="bg1"/>
                </a:solidFill>
                <a:cs typeface="B Homa" pitchFamily="2" charset="-78"/>
              </a:rPr>
              <a:pPr algn="l"/>
              <a:t>6</a:t>
            </a:fld>
            <a:endParaRPr lang="fa-IR" sz="1800" dirty="0">
              <a:solidFill>
                <a:schemeClr val="bg1"/>
              </a:solidFill>
              <a:cs typeface="B Homa" pitchFamily="2" charset="-78"/>
            </a:endParaRPr>
          </a:p>
        </p:txBody>
      </p:sp>
      <p:sp>
        <p:nvSpPr>
          <p:cNvPr id="5" name="Footer Placeholder 3"/>
          <p:cNvSpPr txBox="1">
            <a:spLocks/>
          </p:cNvSpPr>
          <p:nvPr/>
        </p:nvSpPr>
        <p:spPr>
          <a:xfrm>
            <a:off x="4405746" y="1"/>
            <a:ext cx="3891588" cy="324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a-IR"/>
            </a:defPPr>
            <a:lvl1pPr marL="0" algn="l" defTabSz="713232" rtl="1" eaLnBrk="1" latinLnBrk="0" hangingPunct="1">
              <a:defRPr sz="1200" b="1" kern="120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5661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323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6984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83080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3969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9631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5292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a-IR" sz="1400" dirty="0">
                <a:solidFill>
                  <a:schemeClr val="bg1"/>
                </a:solidFill>
                <a:cs typeface="B Traffic" panose="00000400000000000000" pitchFamily="2" charset="-78"/>
              </a:rPr>
              <a:t>نرم افزارهای توسعه موبایل ـ جلسه اول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3837248" y="411765"/>
            <a:ext cx="4165600" cy="556532"/>
          </a:xfrm>
        </p:spPr>
        <p:txBody>
          <a:bodyPr anchor="t">
            <a:noAutofit/>
          </a:bodyPr>
          <a:lstStyle/>
          <a:p>
            <a:pPr algn="r"/>
            <a:r>
              <a:rPr lang="fa-IR" sz="2800" dirty="0" smtClean="0">
                <a:solidFill>
                  <a:srgbClr val="C00000"/>
                </a:solidFill>
                <a:latin typeface="Times New Roman" pitchFamily="18" charset="0"/>
                <a:cs typeface="B Titr" pitchFamily="2" charset="-78"/>
              </a:rPr>
              <a:t>ماشین مجازی جاوا</a:t>
            </a:r>
            <a:endParaRPr lang="fa-IR" sz="2800" dirty="0">
              <a:solidFill>
                <a:srgbClr val="C00000"/>
              </a:solidFill>
              <a:latin typeface="Times New Roman" pitchFamily="18" charset="0"/>
              <a:cs typeface="B Titr" pitchFamily="2" charset="-78"/>
            </a:endParaRPr>
          </a:p>
        </p:txBody>
      </p:sp>
      <p:sp>
        <p:nvSpPr>
          <p:cNvPr id="11" name="Half Frame 10"/>
          <p:cNvSpPr/>
          <p:nvPr/>
        </p:nvSpPr>
        <p:spPr>
          <a:xfrm rot="18900000">
            <a:off x="8113968" y="471887"/>
            <a:ext cx="369582" cy="369582"/>
          </a:xfrm>
          <a:prstGeom prst="halfFram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>
              <a:solidFill>
                <a:schemeClr val="tx1"/>
              </a:solidFill>
            </a:endParaRPr>
          </a:p>
        </p:txBody>
      </p:sp>
      <p:sp>
        <p:nvSpPr>
          <p:cNvPr id="8" name="Footer Placeholder 3"/>
          <p:cNvSpPr txBox="1">
            <a:spLocks/>
          </p:cNvSpPr>
          <p:nvPr/>
        </p:nvSpPr>
        <p:spPr>
          <a:xfrm>
            <a:off x="757381" y="5192112"/>
            <a:ext cx="7646361" cy="3308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a-IR"/>
            </a:defPPr>
            <a:lvl1pPr marL="0" algn="l" defTabSz="713232" rtl="1" eaLnBrk="1" latinLnBrk="0" hangingPunct="1">
              <a:defRPr sz="1200" b="1" kern="120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5661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323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6984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83080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3969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9631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5292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a-IR" sz="1400" b="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دانشگاه فنی و حرفه ای رازی اردبیل ـ ویژه نیمسال اول 1397                                                            </a:t>
            </a:r>
            <a:r>
              <a:rPr lang="en-US" b="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http</a:t>
            </a:r>
            <a:r>
              <a:rPr lang="en-US" b="0" dirty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://</a:t>
            </a:r>
            <a:r>
              <a:rPr lang="en-US" b="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Mashmooli.ir</a:t>
            </a:r>
            <a:endParaRPr lang="fa-IR" b="0" dirty="0">
              <a:solidFill>
                <a:schemeClr val="tx1">
                  <a:lumMod val="50000"/>
                  <a:lumOff val="50000"/>
                </a:schemeClr>
              </a:solidFill>
              <a:cs typeface="B Traffic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55043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644" y="9865"/>
            <a:ext cx="762000" cy="304271"/>
          </a:xfrm>
        </p:spPr>
        <p:txBody>
          <a:bodyPr/>
          <a:lstStyle/>
          <a:p>
            <a:pPr algn="l"/>
            <a:fld id="{D4CCA928-7052-4FDA-A32F-759082E81CC8}" type="slidenum">
              <a:rPr lang="fa-IR" sz="1800" smtClean="0">
                <a:solidFill>
                  <a:schemeClr val="bg1"/>
                </a:solidFill>
                <a:cs typeface="B Homa" pitchFamily="2" charset="-78"/>
              </a:rPr>
              <a:pPr algn="l"/>
              <a:t>7</a:t>
            </a:fld>
            <a:endParaRPr lang="fa-IR" sz="1800" dirty="0">
              <a:solidFill>
                <a:schemeClr val="bg1"/>
              </a:solidFill>
              <a:cs typeface="B Homa" pitchFamily="2" charset="-78"/>
            </a:endParaRPr>
          </a:p>
        </p:txBody>
      </p:sp>
      <p:sp>
        <p:nvSpPr>
          <p:cNvPr id="5" name="Footer Placeholder 3"/>
          <p:cNvSpPr txBox="1">
            <a:spLocks/>
          </p:cNvSpPr>
          <p:nvPr/>
        </p:nvSpPr>
        <p:spPr>
          <a:xfrm>
            <a:off x="4405746" y="1"/>
            <a:ext cx="3891588" cy="324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a-IR"/>
            </a:defPPr>
            <a:lvl1pPr marL="0" algn="l" defTabSz="713232" rtl="1" eaLnBrk="1" latinLnBrk="0" hangingPunct="1">
              <a:defRPr sz="1200" b="1" kern="120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5661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323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6984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83080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3969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9631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5292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a-IR" sz="1400" dirty="0">
                <a:solidFill>
                  <a:schemeClr val="bg1"/>
                </a:solidFill>
                <a:cs typeface="B Traffic" panose="00000400000000000000" pitchFamily="2" charset="-78"/>
              </a:rPr>
              <a:t>نرم افزارهای توسعه موبایل ـ جلسه اول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3837248" y="411765"/>
            <a:ext cx="4165600" cy="556532"/>
          </a:xfrm>
        </p:spPr>
        <p:txBody>
          <a:bodyPr anchor="t">
            <a:noAutofit/>
          </a:bodyPr>
          <a:lstStyle/>
          <a:p>
            <a:pPr algn="r"/>
            <a:r>
              <a:rPr lang="fa-IR" sz="2800" dirty="0" smtClean="0">
                <a:solidFill>
                  <a:srgbClr val="C00000"/>
                </a:solidFill>
                <a:latin typeface="Times New Roman" pitchFamily="18" charset="0"/>
                <a:cs typeface="B Titr" pitchFamily="2" charset="-78"/>
              </a:rPr>
              <a:t>ماشین مجازی جاوا</a:t>
            </a:r>
            <a:endParaRPr lang="fa-IR" sz="2800" dirty="0">
              <a:solidFill>
                <a:srgbClr val="C00000"/>
              </a:solidFill>
              <a:latin typeface="Times New Roman" pitchFamily="18" charset="0"/>
              <a:cs typeface="B Titr" pitchFamily="2" charset="-78"/>
            </a:endParaRPr>
          </a:p>
        </p:txBody>
      </p:sp>
      <p:sp>
        <p:nvSpPr>
          <p:cNvPr id="11" name="Half Frame 10"/>
          <p:cNvSpPr/>
          <p:nvPr/>
        </p:nvSpPr>
        <p:spPr>
          <a:xfrm rot="18900000">
            <a:off x="8113968" y="471887"/>
            <a:ext cx="369582" cy="369582"/>
          </a:xfrm>
          <a:prstGeom prst="halfFram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>
              <a:solidFill>
                <a:schemeClr val="tx1"/>
              </a:solidFill>
            </a:endParaRPr>
          </a:p>
        </p:txBody>
      </p:sp>
      <p:sp>
        <p:nvSpPr>
          <p:cNvPr id="8" name="Footer Placeholder 3"/>
          <p:cNvSpPr txBox="1">
            <a:spLocks/>
          </p:cNvSpPr>
          <p:nvPr/>
        </p:nvSpPr>
        <p:spPr>
          <a:xfrm>
            <a:off x="757381" y="5192112"/>
            <a:ext cx="7646361" cy="3308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a-IR"/>
            </a:defPPr>
            <a:lvl1pPr marL="0" algn="l" defTabSz="713232" rtl="1" eaLnBrk="1" latinLnBrk="0" hangingPunct="1">
              <a:defRPr sz="1200" b="1" kern="120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5661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323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6984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83080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3969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9631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5292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a-IR" sz="1400" b="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دانشگاه فنی و حرفه ای رازی اردبیل ـ ویژه نیمسال اول 1397                                                            </a:t>
            </a:r>
            <a:r>
              <a:rPr lang="en-US" b="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http</a:t>
            </a:r>
            <a:r>
              <a:rPr lang="en-US" b="0" dirty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://</a:t>
            </a:r>
            <a:r>
              <a:rPr lang="en-US" b="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Mashmooli.ir</a:t>
            </a:r>
            <a:endParaRPr lang="fa-IR" b="0" dirty="0">
              <a:solidFill>
                <a:schemeClr val="tx1">
                  <a:lumMod val="50000"/>
                  <a:lumOff val="50000"/>
                </a:schemeClr>
              </a:solidFill>
              <a:cs typeface="B Traffic" pitchFamily="2" charset="-78"/>
            </a:endParaRPr>
          </a:p>
        </p:txBody>
      </p:sp>
      <p:pic>
        <p:nvPicPr>
          <p:cNvPr id="9" name="Picture 8" descr="کامپایلر جاوا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207" y="1443210"/>
            <a:ext cx="7529886" cy="18043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20727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545" y="1004711"/>
            <a:ext cx="7650788" cy="4056816"/>
          </a:xfrm>
        </p:spPr>
        <p:txBody>
          <a:bodyPr anchor="t">
            <a:normAutofit/>
          </a:bodyPr>
          <a:lstStyle/>
          <a:p>
            <a:r>
              <a:rPr lang="fa-IR" sz="2100" b="1" dirty="0" smtClean="0">
                <a:cs typeface="B Nazanin" pitchFamily="2" charset="-78"/>
              </a:rPr>
              <a:t>مفهوم </a:t>
            </a:r>
            <a:r>
              <a:rPr lang="en-US" sz="2100" b="1" dirty="0">
                <a:cs typeface="B Nazanin" pitchFamily="2" charset="-78"/>
              </a:rPr>
              <a:t>SDK</a:t>
            </a:r>
            <a:r>
              <a:rPr lang="fa-IR" sz="2100" b="1" dirty="0">
                <a:cs typeface="B Nazanin" pitchFamily="2" charset="-78"/>
              </a:rPr>
              <a:t> ( </a:t>
            </a:r>
            <a:r>
              <a:rPr lang="en-US" sz="2100" b="1" dirty="0">
                <a:cs typeface="B Nazanin" pitchFamily="2" charset="-78"/>
              </a:rPr>
              <a:t>Software Development kit</a:t>
            </a:r>
            <a:r>
              <a:rPr lang="fa-IR" sz="2100" b="1" dirty="0">
                <a:cs typeface="B Nazanin" pitchFamily="2" charset="-78"/>
              </a:rPr>
              <a:t> ) : </a:t>
            </a:r>
            <a:r>
              <a:rPr lang="fa-IR" sz="2100" b="1" dirty="0" smtClean="0">
                <a:cs typeface="B Nazanin" pitchFamily="2" charset="-78"/>
              </a:rPr>
              <a:t>بسته </a:t>
            </a:r>
            <a:r>
              <a:rPr lang="fa-IR" sz="2100" b="1" dirty="0">
                <a:cs typeface="B Nazanin" pitchFamily="2" charset="-78"/>
              </a:rPr>
              <a:t>توسعه نرم افزار </a:t>
            </a:r>
            <a:endParaRPr lang="fa-IR" sz="2100" b="1" dirty="0" smtClean="0">
              <a:cs typeface="B Nazanin" pitchFamily="2" charset="-78"/>
            </a:endParaRPr>
          </a:p>
          <a:p>
            <a:endParaRPr lang="en-US" sz="2100" b="1" dirty="0">
              <a:cs typeface="B Nazanin" pitchFamily="2" charset="-78"/>
            </a:endParaRPr>
          </a:p>
          <a:p>
            <a:r>
              <a:rPr lang="fa-IR" sz="2100" b="1" dirty="0">
                <a:cs typeface="B Nazanin" pitchFamily="2" charset="-78"/>
              </a:rPr>
              <a:t>مفهوم </a:t>
            </a:r>
            <a:r>
              <a:rPr lang="en-US" sz="2100" b="1" dirty="0">
                <a:cs typeface="B Nazanin" pitchFamily="2" charset="-78"/>
              </a:rPr>
              <a:t>JDK</a:t>
            </a:r>
            <a:r>
              <a:rPr lang="fa-IR" sz="2100" b="1" dirty="0">
                <a:cs typeface="B Nazanin" pitchFamily="2" charset="-78"/>
              </a:rPr>
              <a:t> ( </a:t>
            </a:r>
            <a:r>
              <a:rPr lang="en-US" sz="2100" b="1" dirty="0">
                <a:cs typeface="B Nazanin" pitchFamily="2" charset="-78"/>
              </a:rPr>
              <a:t>Java Development kit</a:t>
            </a:r>
            <a:r>
              <a:rPr lang="fa-IR" sz="2100" b="1" dirty="0">
                <a:cs typeface="B Nazanin" pitchFamily="2" charset="-78"/>
              </a:rPr>
              <a:t> ) : بسته توسعه نرم افزاری ویژه جاوا </a:t>
            </a:r>
            <a:endParaRPr lang="fa-IR" sz="2100" b="1" dirty="0" smtClean="0">
              <a:cs typeface="B Nazanin" pitchFamily="2" charset="-78"/>
            </a:endParaRPr>
          </a:p>
          <a:p>
            <a:endParaRPr lang="en-US" sz="2100" b="1" dirty="0">
              <a:cs typeface="B Nazanin" pitchFamily="2" charset="-78"/>
            </a:endParaRPr>
          </a:p>
          <a:p>
            <a:r>
              <a:rPr lang="fa-IR" sz="2100" b="1" dirty="0">
                <a:cs typeface="B Nazanin" pitchFamily="2" charset="-78"/>
              </a:rPr>
              <a:t>مفهوم </a:t>
            </a:r>
            <a:r>
              <a:rPr lang="en-US" sz="2100" b="1" dirty="0">
                <a:cs typeface="B Nazanin" pitchFamily="2" charset="-78"/>
              </a:rPr>
              <a:t>NDK</a:t>
            </a:r>
            <a:r>
              <a:rPr lang="fa-IR" sz="2100" b="1" dirty="0">
                <a:cs typeface="B Nazanin" pitchFamily="2" charset="-78"/>
              </a:rPr>
              <a:t> ( </a:t>
            </a:r>
            <a:r>
              <a:rPr lang="en-US" sz="2100" b="1" dirty="0">
                <a:cs typeface="B Nazanin" pitchFamily="2" charset="-78"/>
              </a:rPr>
              <a:t>Native Development kit</a:t>
            </a:r>
            <a:r>
              <a:rPr lang="fa-IR" sz="2100" b="1" dirty="0">
                <a:cs typeface="B Nazanin" pitchFamily="2" charset="-78"/>
              </a:rPr>
              <a:t> ) : بسته توسعه بومی نرم افزاری (اندرویید)</a:t>
            </a:r>
            <a:endParaRPr lang="en-US" sz="2100" b="1" dirty="0">
              <a:cs typeface="B Nazanin" pitchFamily="2" charset="-78"/>
            </a:endParaRPr>
          </a:p>
          <a:p>
            <a:pPr marL="0" lvl="1" indent="0" algn="just">
              <a:buNone/>
            </a:pPr>
            <a:endParaRPr lang="fa-IR" sz="2100" b="1" dirty="0" smtClean="0">
              <a:cs typeface="B Nazanin" pitchFamily="2" charset="-7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644" y="9865"/>
            <a:ext cx="762000" cy="304271"/>
          </a:xfrm>
        </p:spPr>
        <p:txBody>
          <a:bodyPr/>
          <a:lstStyle/>
          <a:p>
            <a:pPr algn="l"/>
            <a:fld id="{D4CCA928-7052-4FDA-A32F-759082E81CC8}" type="slidenum">
              <a:rPr lang="fa-IR" sz="1800" smtClean="0">
                <a:solidFill>
                  <a:schemeClr val="bg1"/>
                </a:solidFill>
                <a:cs typeface="B Homa" pitchFamily="2" charset="-78"/>
              </a:rPr>
              <a:pPr algn="l"/>
              <a:t>8</a:t>
            </a:fld>
            <a:endParaRPr lang="fa-IR" sz="1800" dirty="0">
              <a:solidFill>
                <a:schemeClr val="bg1"/>
              </a:solidFill>
              <a:cs typeface="B Homa" pitchFamily="2" charset="-78"/>
            </a:endParaRPr>
          </a:p>
        </p:txBody>
      </p:sp>
      <p:sp>
        <p:nvSpPr>
          <p:cNvPr id="5" name="Footer Placeholder 3"/>
          <p:cNvSpPr txBox="1">
            <a:spLocks/>
          </p:cNvSpPr>
          <p:nvPr/>
        </p:nvSpPr>
        <p:spPr>
          <a:xfrm>
            <a:off x="4405746" y="1"/>
            <a:ext cx="3891588" cy="324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a-IR"/>
            </a:defPPr>
            <a:lvl1pPr marL="0" algn="l" defTabSz="713232" rtl="1" eaLnBrk="1" latinLnBrk="0" hangingPunct="1">
              <a:defRPr sz="1200" b="1" kern="120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5661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323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6984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83080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3969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9631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5292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a-IR" sz="1400" dirty="0">
                <a:solidFill>
                  <a:schemeClr val="bg1"/>
                </a:solidFill>
                <a:cs typeface="B Traffic" panose="00000400000000000000" pitchFamily="2" charset="-78"/>
              </a:rPr>
              <a:t>نرم افزارهای توسعه موبایل ـ جلسه اول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3837248" y="411765"/>
            <a:ext cx="4165600" cy="556532"/>
          </a:xfrm>
        </p:spPr>
        <p:txBody>
          <a:bodyPr anchor="t">
            <a:noAutofit/>
          </a:bodyPr>
          <a:lstStyle/>
          <a:p>
            <a:pPr algn="r"/>
            <a:r>
              <a:rPr lang="fa-IR" sz="2800" dirty="0" smtClean="0">
                <a:solidFill>
                  <a:srgbClr val="C00000"/>
                </a:solidFill>
                <a:latin typeface="Times New Roman" pitchFamily="18" charset="0"/>
                <a:cs typeface="B Titr" pitchFamily="2" charset="-78"/>
              </a:rPr>
              <a:t>ابزارهای تولید اپلیکیشن</a:t>
            </a:r>
            <a:endParaRPr lang="fa-IR" sz="2800" dirty="0">
              <a:solidFill>
                <a:srgbClr val="C00000"/>
              </a:solidFill>
              <a:latin typeface="Times New Roman" pitchFamily="18" charset="0"/>
              <a:cs typeface="B Titr" pitchFamily="2" charset="-78"/>
            </a:endParaRPr>
          </a:p>
        </p:txBody>
      </p:sp>
      <p:sp>
        <p:nvSpPr>
          <p:cNvPr id="11" name="Half Frame 10"/>
          <p:cNvSpPr/>
          <p:nvPr/>
        </p:nvSpPr>
        <p:spPr>
          <a:xfrm rot="18900000">
            <a:off x="8113968" y="471887"/>
            <a:ext cx="369582" cy="369582"/>
          </a:xfrm>
          <a:prstGeom prst="halfFram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>
              <a:solidFill>
                <a:schemeClr val="tx1"/>
              </a:solidFill>
            </a:endParaRPr>
          </a:p>
        </p:txBody>
      </p:sp>
      <p:sp>
        <p:nvSpPr>
          <p:cNvPr id="8" name="Footer Placeholder 3"/>
          <p:cNvSpPr txBox="1">
            <a:spLocks/>
          </p:cNvSpPr>
          <p:nvPr/>
        </p:nvSpPr>
        <p:spPr>
          <a:xfrm>
            <a:off x="757381" y="5192112"/>
            <a:ext cx="7646361" cy="3308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a-IR"/>
            </a:defPPr>
            <a:lvl1pPr marL="0" algn="l" defTabSz="713232" rtl="1" eaLnBrk="1" latinLnBrk="0" hangingPunct="1">
              <a:defRPr sz="1200" b="1" kern="120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5661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323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6984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83080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3969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9631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5292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a-IR" sz="1400" b="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دانشگاه فنی و حرفه ای رازی اردبیل ـ ویژه نیمسال اول 1397                                                            </a:t>
            </a:r>
            <a:r>
              <a:rPr lang="en-US" b="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http</a:t>
            </a:r>
            <a:r>
              <a:rPr lang="en-US" b="0" dirty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://</a:t>
            </a:r>
            <a:r>
              <a:rPr lang="en-US" b="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Mashmooli.ir</a:t>
            </a:r>
            <a:endParaRPr lang="fa-IR" b="0" dirty="0">
              <a:solidFill>
                <a:schemeClr val="tx1">
                  <a:lumMod val="50000"/>
                  <a:lumOff val="50000"/>
                </a:schemeClr>
              </a:solidFill>
              <a:cs typeface="B Traffic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75951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545" y="1004711"/>
            <a:ext cx="7650788" cy="4056816"/>
          </a:xfrm>
        </p:spPr>
        <p:txBody>
          <a:bodyPr anchor="t">
            <a:normAutofit/>
          </a:bodyPr>
          <a:lstStyle/>
          <a:p>
            <a:r>
              <a:rPr lang="fa-IR" sz="2100" b="1" dirty="0" smtClean="0">
                <a:cs typeface="B Nazanin" pitchFamily="2" charset="-78"/>
              </a:rPr>
              <a:t>اپلیکیشن </a:t>
            </a:r>
            <a:r>
              <a:rPr lang="fa-IR" sz="2100" b="1" dirty="0">
                <a:cs typeface="B Nazanin" pitchFamily="2" charset="-78"/>
              </a:rPr>
              <a:t>های موبایل را می توان در سه دسته عمده قرار داد:</a:t>
            </a:r>
            <a:endParaRPr lang="en-US" sz="2100" b="1" dirty="0">
              <a:cs typeface="B Nazanin" pitchFamily="2" charset="-78"/>
            </a:endParaRPr>
          </a:p>
          <a:p>
            <a:endParaRPr lang="fa-IR" sz="2100" b="1" dirty="0" smtClean="0">
              <a:cs typeface="B Nazanin" pitchFamily="2" charset="-7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644" y="9865"/>
            <a:ext cx="762000" cy="304271"/>
          </a:xfrm>
        </p:spPr>
        <p:txBody>
          <a:bodyPr/>
          <a:lstStyle/>
          <a:p>
            <a:pPr algn="l"/>
            <a:fld id="{D4CCA928-7052-4FDA-A32F-759082E81CC8}" type="slidenum">
              <a:rPr lang="fa-IR" sz="1800" smtClean="0">
                <a:solidFill>
                  <a:schemeClr val="bg1"/>
                </a:solidFill>
                <a:cs typeface="B Homa" pitchFamily="2" charset="-78"/>
              </a:rPr>
              <a:pPr algn="l"/>
              <a:t>9</a:t>
            </a:fld>
            <a:endParaRPr lang="fa-IR" sz="1800" dirty="0">
              <a:solidFill>
                <a:schemeClr val="bg1"/>
              </a:solidFill>
              <a:cs typeface="B Homa" pitchFamily="2" charset="-78"/>
            </a:endParaRPr>
          </a:p>
        </p:txBody>
      </p:sp>
      <p:sp>
        <p:nvSpPr>
          <p:cNvPr id="5" name="Footer Placeholder 3"/>
          <p:cNvSpPr txBox="1">
            <a:spLocks/>
          </p:cNvSpPr>
          <p:nvPr/>
        </p:nvSpPr>
        <p:spPr>
          <a:xfrm>
            <a:off x="4405746" y="1"/>
            <a:ext cx="3891588" cy="324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a-IR"/>
            </a:defPPr>
            <a:lvl1pPr marL="0" algn="l" defTabSz="713232" rtl="1" eaLnBrk="1" latinLnBrk="0" hangingPunct="1">
              <a:defRPr sz="1200" b="1" kern="120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5661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323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6984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83080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3969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9631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5292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a-IR" sz="1400" dirty="0">
                <a:solidFill>
                  <a:schemeClr val="bg1"/>
                </a:solidFill>
                <a:cs typeface="B Traffic" panose="00000400000000000000" pitchFamily="2" charset="-78"/>
              </a:rPr>
              <a:t>نرم افزارهای توسعه موبایل ـ جلسه اول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3837248" y="411765"/>
            <a:ext cx="4165600" cy="556532"/>
          </a:xfrm>
        </p:spPr>
        <p:txBody>
          <a:bodyPr anchor="t">
            <a:noAutofit/>
          </a:bodyPr>
          <a:lstStyle/>
          <a:p>
            <a:pPr algn="r"/>
            <a:r>
              <a:rPr lang="fa-IR" sz="2800" dirty="0" smtClean="0">
                <a:solidFill>
                  <a:srgbClr val="C00000"/>
                </a:solidFill>
                <a:latin typeface="Times New Roman" pitchFamily="18" charset="0"/>
                <a:cs typeface="B Titr" pitchFamily="2" charset="-78"/>
              </a:rPr>
              <a:t>روشهای تولید اپلیکیشن موبایل</a:t>
            </a:r>
            <a:endParaRPr lang="fa-IR" sz="2800" dirty="0">
              <a:solidFill>
                <a:srgbClr val="C00000"/>
              </a:solidFill>
              <a:latin typeface="Times New Roman" pitchFamily="18" charset="0"/>
              <a:cs typeface="B Titr" pitchFamily="2" charset="-78"/>
            </a:endParaRPr>
          </a:p>
        </p:txBody>
      </p:sp>
      <p:sp>
        <p:nvSpPr>
          <p:cNvPr id="11" name="Half Frame 10"/>
          <p:cNvSpPr/>
          <p:nvPr/>
        </p:nvSpPr>
        <p:spPr>
          <a:xfrm rot="18900000">
            <a:off x="8113968" y="471887"/>
            <a:ext cx="369582" cy="369582"/>
          </a:xfrm>
          <a:prstGeom prst="halfFram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>
              <a:solidFill>
                <a:schemeClr val="tx1"/>
              </a:solidFill>
            </a:endParaRPr>
          </a:p>
        </p:txBody>
      </p:sp>
      <p:sp>
        <p:nvSpPr>
          <p:cNvPr id="8" name="Footer Placeholder 3"/>
          <p:cNvSpPr txBox="1">
            <a:spLocks/>
          </p:cNvSpPr>
          <p:nvPr/>
        </p:nvSpPr>
        <p:spPr>
          <a:xfrm>
            <a:off x="757381" y="5192112"/>
            <a:ext cx="7646361" cy="3308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a-IR"/>
            </a:defPPr>
            <a:lvl1pPr marL="0" algn="l" defTabSz="713232" rtl="1" eaLnBrk="1" latinLnBrk="0" hangingPunct="1">
              <a:defRPr sz="1200" b="1" kern="120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5661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323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6984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83080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39696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96312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52928" algn="r" defTabSz="713232" rtl="1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a-IR" sz="1400" b="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دانشگاه فنی و حرفه ای رازی اردبیل ـ ویژه نیمسال اول 1397                                                            </a:t>
            </a:r>
            <a:r>
              <a:rPr lang="en-US" b="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http</a:t>
            </a:r>
            <a:r>
              <a:rPr lang="en-US" b="0" dirty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://</a:t>
            </a:r>
            <a:r>
              <a:rPr lang="en-US" b="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Traffic" pitchFamily="2" charset="-78"/>
              </a:rPr>
              <a:t>Mashmooli.ir</a:t>
            </a:r>
            <a:endParaRPr lang="fa-IR" b="0" dirty="0">
              <a:solidFill>
                <a:schemeClr val="tx1">
                  <a:lumMod val="50000"/>
                  <a:lumOff val="50000"/>
                </a:schemeClr>
              </a:solidFill>
              <a:cs typeface="B Traffic" pitchFamily="2" charset="-78"/>
            </a:endParaRPr>
          </a:p>
        </p:txBody>
      </p:sp>
      <p:pic>
        <p:nvPicPr>
          <p:cNvPr id="9" name="Picture 8" descr="web vs native vs hybird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81" r="11403" b="10374"/>
          <a:stretch/>
        </p:blipFill>
        <p:spPr bwMode="auto">
          <a:xfrm>
            <a:off x="2137272" y="1557432"/>
            <a:ext cx="5045726" cy="35040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94562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Custom 1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C00000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1342</TotalTime>
  <Words>1751</Words>
  <Application>Microsoft Office PowerPoint</Application>
  <PresentationFormat>On-screen Show (16:10)</PresentationFormat>
  <Paragraphs>191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2" baseType="lpstr">
      <vt:lpstr>Arial</vt:lpstr>
      <vt:lpstr>B Homa</vt:lpstr>
      <vt:lpstr>B Nazanin</vt:lpstr>
      <vt:lpstr>B Titr</vt:lpstr>
      <vt:lpstr>B Traffic</vt:lpstr>
      <vt:lpstr>B Yekan</vt:lpstr>
      <vt:lpstr>B Zar</vt:lpstr>
      <vt:lpstr>Calibri</vt:lpstr>
      <vt:lpstr>Impact</vt:lpstr>
      <vt:lpstr>Tahoma</vt:lpstr>
      <vt:lpstr>Times New Roman</vt:lpstr>
      <vt:lpstr>NewsPrint</vt:lpstr>
      <vt:lpstr>نرم افزارهای توسعه موبایل</vt:lpstr>
      <vt:lpstr>چکیده</vt:lpstr>
      <vt:lpstr>فهرست مطالب</vt:lpstr>
      <vt:lpstr>اصطلاحات و تعاریف مقدماتی</vt:lpstr>
      <vt:lpstr>اصطلاحات و تعاریف مقدماتی</vt:lpstr>
      <vt:lpstr>ماشین مجازی جاوا</vt:lpstr>
      <vt:lpstr>ماشین مجازی جاوا</vt:lpstr>
      <vt:lpstr>ابزارهای تولید اپلیکیشن</vt:lpstr>
      <vt:lpstr>روشهای تولید اپلیکیشن موبایل</vt:lpstr>
      <vt:lpstr>ابزارهای تولید اپلیکیشن</vt:lpstr>
      <vt:lpstr>ابزارهای تولید اپلیکیشن وب اپلیکیشن ها</vt:lpstr>
      <vt:lpstr>ابزارهای تولید اپلیکیشن وب اپلیکیشن ها</vt:lpstr>
      <vt:lpstr>ابزارهای تولید اپلیکیشن</vt:lpstr>
      <vt:lpstr>ابزارهای تولید اپلیکیشن اپلیکیشن های نیتیو ( Native )</vt:lpstr>
      <vt:lpstr>ابزارهای تولید اپلیکیشن اپلیکیشن های نیتیو ( Native )</vt:lpstr>
      <vt:lpstr>ابزارهای تولید اپلیکیشن</vt:lpstr>
      <vt:lpstr>ابزارهای تولید اپلیکیشن اپلیکیشن های هیبرید </vt:lpstr>
      <vt:lpstr>ابزارهای تولید اپلیکیشن اپلیکیشن های هیبرید </vt:lpstr>
      <vt:lpstr>ابزارهای تولید اپلیکیشن اپلیکیشن های هیبرید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آموزش EndNote</dc:title>
  <dc:creator>mohammad alinejad</dc:creator>
  <cp:lastModifiedBy>Mashmooli</cp:lastModifiedBy>
  <cp:revision>179</cp:revision>
  <dcterms:created xsi:type="dcterms:W3CDTF">2012-09-20T23:28:06Z</dcterms:created>
  <dcterms:modified xsi:type="dcterms:W3CDTF">2020-04-05T21:55:36Z</dcterms:modified>
</cp:coreProperties>
</file>