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5"/>
  </p:notesMasterIdLst>
  <p:handoutMasterIdLst>
    <p:handoutMasterId r:id="rId56"/>
  </p:handout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1" r:id="rId36"/>
    <p:sldId id="299" r:id="rId37"/>
    <p:sldId id="300" r:id="rId38"/>
    <p:sldId id="302" r:id="rId39"/>
    <p:sldId id="303" r:id="rId40"/>
    <p:sldId id="304" r:id="rId41"/>
    <p:sldId id="305" r:id="rId42"/>
    <p:sldId id="306" r:id="rId43"/>
    <p:sldId id="307" r:id="rId44"/>
    <p:sldId id="308" r:id="rId45"/>
    <p:sldId id="309" r:id="rId46"/>
    <p:sldId id="311" r:id="rId47"/>
    <p:sldId id="310" r:id="rId48"/>
    <p:sldId id="312" r:id="rId49"/>
    <p:sldId id="313" r:id="rId50"/>
    <p:sldId id="314" r:id="rId51"/>
    <p:sldId id="315" r:id="rId52"/>
    <p:sldId id="316" r:id="rId53"/>
    <p:sldId id="31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94660"/>
  </p:normalViewPr>
  <p:slideViewPr>
    <p:cSldViewPr>
      <p:cViewPr>
        <p:scale>
          <a:sx n="70" d="100"/>
          <a:sy n="70" d="100"/>
        </p:scale>
        <p:origin x="-98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6DE70-BE91-499C-ABFC-0A44213EB158}" type="datetimeFigureOut">
              <a:rPr lang="en-US" smtClean="0"/>
              <a:t>3/17/2020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8B8D34-8895-49C4-9BC7-BA09823FA5EE}" type="slidenum">
              <a:rPr lang="en-US" smtClean="0"/>
              <a:t>‹#›</a:t>
            </a:fld>
            <a:endParaRPr lang="en-US"/>
          </a:p>
        </p:txBody>
      </p:sp>
    </p:spTree>
    <p:extLst>
      <p:ext uri="{BB962C8B-B14F-4D97-AF65-F5344CB8AC3E}">
        <p14:creationId xmlns:p14="http://schemas.microsoft.com/office/powerpoint/2010/main" val="3165999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6BA2F-7332-4E33-B705-19F13482A8B0}"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227C7-4379-4746-AD8D-0F565B80CF3F}" type="slidenum">
              <a:rPr lang="en-US" smtClean="0"/>
              <a:t>‹#›</a:t>
            </a:fld>
            <a:endParaRPr lang="en-US"/>
          </a:p>
        </p:txBody>
      </p:sp>
    </p:spTree>
    <p:extLst>
      <p:ext uri="{BB962C8B-B14F-4D97-AF65-F5344CB8AC3E}">
        <p14:creationId xmlns:p14="http://schemas.microsoft.com/office/powerpoint/2010/main" val="26496920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E227C7-4379-4746-AD8D-0F565B80CF3F}" type="slidenum">
              <a:rPr lang="en-US" smtClean="0"/>
              <a:t>2</a:t>
            </a:fld>
            <a:endParaRPr lang="en-US"/>
          </a:p>
        </p:txBody>
      </p:sp>
    </p:spTree>
    <p:extLst>
      <p:ext uri="{BB962C8B-B14F-4D97-AF65-F5344CB8AC3E}">
        <p14:creationId xmlns:p14="http://schemas.microsoft.com/office/powerpoint/2010/main" val="240282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9740F26-C952-4090-9122-0F60A13E6C1F}" type="datetime1">
              <a:rPr lang="en-US" smtClean="0"/>
              <a:t>3/17/2020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5C2861-8023-4EDE-AC60-4F19E60A15C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0EC3DC-A61F-4BF3-8B08-DCC1CD9D67BD}" type="datetime1">
              <a:rPr lang="en-US" smtClean="0"/>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B3FC6-3699-4EE9-9922-530F907B30F7}" type="datetime1">
              <a:rPr lang="en-US" smtClean="0"/>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01F1C4-97D3-47D5-81B2-0B053151ED11}" type="datetime1">
              <a:rPr lang="en-US" smtClean="0"/>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D4100B-08CF-4CCE-86CB-AEC2411B43E5}" type="datetime1">
              <a:rPr lang="en-US" smtClean="0"/>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C2861-8023-4EDE-AC60-4F19E60A15C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3DEB60-9AD4-4710-AB82-60E7E43056FB}" type="datetime1">
              <a:rPr lang="en-US" smtClean="0"/>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6C3A2D-3CC6-46A9-9550-70A5462385CD}" type="datetime1">
              <a:rPr lang="en-US" smtClean="0"/>
              <a:t>3/17/2020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1ED8F5-D014-447B-82FB-C5064D6670EE}" type="datetime1">
              <a:rPr lang="en-US" smtClean="0"/>
              <a:t>3/17/2020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FEFA703-60D9-406D-9FD2-423E3A9E5055}" type="datetime1">
              <a:rPr lang="en-US" smtClean="0"/>
              <a:t>3/17/2020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5C2861-8023-4EDE-AC60-4F19E60A15C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EDB916-4F86-4BB2-887C-C079BFE5D6D2}" type="datetime1">
              <a:rPr lang="en-US" smtClean="0"/>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C2861-8023-4EDE-AC60-4F19E60A15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4766090-5F90-4A9A-9EBE-AFC448ABE9A3}" type="datetime1">
              <a:rPr lang="en-US" smtClean="0"/>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C2861-8023-4EDE-AC60-4F19E60A15C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85DC26-E279-4D2B-8182-7FEA8B4020CE}" type="datetime1">
              <a:rPr lang="en-US" smtClean="0"/>
              <a:t>3/17/2020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5C2861-8023-4EDE-AC60-4F19E60A15C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400" y="838200"/>
            <a:ext cx="7772400" cy="1219200"/>
          </a:xfrm>
        </p:spPr>
        <p:txBody>
          <a:bodyPr vert="horz" lIns="91440" tIns="45720" rIns="91440" bIns="45720" rtlCol="0" anchor="ctr">
            <a:normAutofit fontScale="90000"/>
          </a:bodyPr>
          <a:lstStyle/>
          <a:p>
            <a:pPr algn="ctr" rtl="1">
              <a:lnSpc>
                <a:spcPct val="150000"/>
              </a:lnSpc>
            </a:pPr>
            <a:r>
              <a:rPr lang="fa-IR" sz="2800" b="1" dirty="0" smtClean="0">
                <a:solidFill>
                  <a:schemeClr val="tx1"/>
                </a:solidFill>
                <a:cs typeface="B Zar" pitchFamily="2" charset="-78"/>
              </a:rPr>
              <a:t/>
            </a:r>
            <a:br>
              <a:rPr lang="fa-IR" sz="2800" b="1" dirty="0" smtClean="0">
                <a:solidFill>
                  <a:schemeClr val="tx1"/>
                </a:solidFill>
                <a:cs typeface="B Zar" pitchFamily="2" charset="-78"/>
              </a:rPr>
            </a:br>
            <a:r>
              <a:rPr lang="fa-IR" sz="2800" b="1" dirty="0" smtClean="0">
                <a:solidFill>
                  <a:schemeClr val="tx1"/>
                </a:solidFill>
                <a:cs typeface="B Zar" pitchFamily="2" charset="-78"/>
              </a:rPr>
              <a:t>تجهیزات </a:t>
            </a:r>
            <a:r>
              <a:rPr lang="fa-IR" sz="2800" b="1" dirty="0">
                <a:solidFill>
                  <a:schemeClr val="tx1"/>
                </a:solidFill>
                <a:cs typeface="B Zar" pitchFamily="2" charset="-78"/>
              </a:rPr>
              <a:t>حرارتی و </a:t>
            </a:r>
            <a:r>
              <a:rPr lang="fa-IR" sz="2800" b="1" dirty="0" smtClean="0">
                <a:solidFill>
                  <a:schemeClr val="tx1"/>
                </a:solidFill>
                <a:cs typeface="B Zar" pitchFamily="2" charset="-78"/>
              </a:rPr>
              <a:t>برودتی</a:t>
            </a:r>
            <a:br>
              <a:rPr lang="fa-IR" sz="2800" b="1" dirty="0" smtClean="0">
                <a:solidFill>
                  <a:schemeClr val="tx1"/>
                </a:solidFill>
                <a:cs typeface="B Zar" pitchFamily="2" charset="-78"/>
              </a:rPr>
            </a:br>
            <a:r>
              <a:rPr lang="fa-IR" sz="2800" b="1" dirty="0" smtClean="0">
                <a:solidFill>
                  <a:schemeClr val="tx1"/>
                </a:solidFill>
                <a:cs typeface="B Zar" pitchFamily="2" charset="-78"/>
              </a:rPr>
              <a:t>جلسه 1- 8 </a:t>
            </a:r>
            <a:r>
              <a:rPr lang="fa-IR" sz="2800" b="1" dirty="0">
                <a:solidFill>
                  <a:schemeClr val="tx1"/>
                </a:solidFill>
                <a:cs typeface="B Zar" pitchFamily="2" charset="-78"/>
              </a:rPr>
              <a:t/>
            </a:r>
            <a:br>
              <a:rPr lang="fa-IR" sz="2800" b="1" dirty="0">
                <a:solidFill>
                  <a:schemeClr val="tx1"/>
                </a:solidFill>
                <a:cs typeface="B Zar" pitchFamily="2" charset="-78"/>
              </a:rPr>
            </a:br>
            <a:endParaRPr lang="en-US" sz="2800" b="1" dirty="0">
              <a:solidFill>
                <a:schemeClr val="tx1"/>
              </a:solidFill>
              <a:cs typeface="B Zar" pitchFamily="2" charset="-78"/>
            </a:endParaRPr>
          </a:p>
        </p:txBody>
      </p:sp>
      <p:sp>
        <p:nvSpPr>
          <p:cNvPr id="5" name="Title 1"/>
          <p:cNvSpPr txBox="1">
            <a:spLocks/>
          </p:cNvSpPr>
          <p:nvPr/>
        </p:nvSpPr>
        <p:spPr>
          <a:xfrm>
            <a:off x="1143000" y="4724400"/>
            <a:ext cx="7772400" cy="10890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400" dirty="0" smtClean="0">
                <a:cs typeface="B Zar" pitchFamily="2" charset="-78"/>
              </a:rPr>
              <a:t>رشته تاسیسات</a:t>
            </a:r>
          </a:p>
          <a:p>
            <a:pPr rtl="1"/>
            <a:r>
              <a:rPr lang="fa-IR" sz="2400" dirty="0" smtClean="0">
                <a:cs typeface="B Zar" pitchFamily="2" charset="-78"/>
              </a:rPr>
              <a:t>دانشگاه فنی و حرفه ای</a:t>
            </a:r>
          </a:p>
        </p:txBody>
      </p:sp>
      <p:sp>
        <p:nvSpPr>
          <p:cNvPr id="6" name="Title 1"/>
          <p:cNvSpPr txBox="1">
            <a:spLocks/>
          </p:cNvSpPr>
          <p:nvPr/>
        </p:nvSpPr>
        <p:spPr>
          <a:xfrm>
            <a:off x="1143000" y="5981698"/>
            <a:ext cx="7772400" cy="663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000" dirty="0" smtClean="0">
                <a:cs typeface="B Zar" pitchFamily="2" charset="-78"/>
              </a:rPr>
              <a:t>تهیه و تنظیم: </a:t>
            </a:r>
            <a:r>
              <a:rPr lang="fa-IR" sz="2000" dirty="0" smtClean="0">
                <a:cs typeface="B Zar" pitchFamily="2" charset="-78"/>
              </a:rPr>
              <a:t>افشین زمزم</a:t>
            </a:r>
            <a:endParaRPr lang="en-US" sz="2000" dirty="0">
              <a:cs typeface="B Zar" pitchFamily="2" charset="-78"/>
            </a:endParaRPr>
          </a:p>
        </p:txBody>
      </p:sp>
      <p:pic>
        <p:nvPicPr>
          <p:cNvPr id="1026" name="Picture 2" descr="http://dl.pnunews.com/ac/2015/08/4e7efcba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2514599"/>
            <a:ext cx="2006600" cy="16764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04900" y="0"/>
            <a:ext cx="7772400" cy="533400"/>
          </a:xfrm>
          <a:prstGeom prst="rect">
            <a:avLst/>
          </a:prstGeom>
        </p:spPr>
        <p:txBody>
          <a:bodyPr vert="horz" lIns="91440" tIns="45720" rIns="91440" bIns="45720" rtlCol="0" anchor="ctr">
            <a:normAutofit/>
          </a:bodyPr>
          <a:lstStyle>
            <a:defPPr>
              <a:defRPr lang="en-US"/>
            </a:defPPr>
            <a:lvl1pPr algn="ctr" rtl="1">
              <a:spcBef>
                <a:spcPct val="0"/>
              </a:spcBef>
              <a:buNone/>
              <a:defRPr sz="2800">
                <a:latin typeface="+mj-lt"/>
                <a:ea typeface="+mj-ea"/>
                <a:cs typeface="B Zar" pitchFamily="2" charset="-78"/>
              </a:defRPr>
            </a:lvl1pPr>
          </a:lstStyle>
          <a:p>
            <a:r>
              <a:rPr lang="fa-IR" sz="1800" dirty="0"/>
              <a:t>بسمه تعالی</a:t>
            </a:r>
            <a:endParaRPr lang="en-US" sz="1800" dirty="0"/>
          </a:p>
        </p:txBody>
      </p:sp>
      <p:sp>
        <p:nvSpPr>
          <p:cNvPr id="4" name="Slide Number Placeholder 3"/>
          <p:cNvSpPr>
            <a:spLocks noGrp="1"/>
          </p:cNvSpPr>
          <p:nvPr>
            <p:ph type="sldNum" sz="quarter" idx="12"/>
          </p:nvPr>
        </p:nvSpPr>
        <p:spPr/>
        <p:txBody>
          <a:bodyPr/>
          <a:lstStyle/>
          <a:p>
            <a:fld id="{5D5C2861-8023-4EDE-AC60-4F19E60A15CB}" type="slidenum">
              <a:rPr lang="en-US" smtClean="0"/>
              <a:t>1</a:t>
            </a:fld>
            <a:endParaRPr lang="en-US"/>
          </a:p>
        </p:txBody>
      </p:sp>
    </p:spTree>
    <p:extLst>
      <p:ext uri="{BB962C8B-B14F-4D97-AF65-F5344CB8AC3E}">
        <p14:creationId xmlns:p14="http://schemas.microsoft.com/office/powerpoint/2010/main" val="301887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36854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D5C2861-8023-4EDE-AC60-4F19E60A15CB}" type="slidenum">
              <a:rPr lang="en-US" smtClean="0"/>
              <a:t>10</a:t>
            </a:fld>
            <a:endParaRPr lang="en-US"/>
          </a:p>
        </p:txBody>
      </p:sp>
    </p:spTree>
    <p:extLst>
      <p:ext uri="{BB962C8B-B14F-4D97-AF65-F5344CB8AC3E}">
        <p14:creationId xmlns:p14="http://schemas.microsoft.com/office/powerpoint/2010/main" val="172843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370" y="2057400"/>
            <a:ext cx="4762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04268" y="5699095"/>
            <a:ext cx="1912704" cy="400110"/>
          </a:xfrm>
          <a:prstGeom prst="rect">
            <a:avLst/>
          </a:prstGeom>
        </p:spPr>
        <p:txBody>
          <a:bodyPr wrap="square">
            <a:spAutoFit/>
          </a:bodyPr>
          <a:lstStyle/>
          <a:p>
            <a:pPr algn="ctr" rtl="1"/>
            <a:r>
              <a:rPr lang="fa-IR" sz="2000" dirty="0" smtClean="0">
                <a:cs typeface="B Zar" pitchFamily="2" charset="-78"/>
              </a:rPr>
              <a:t>پیستونی v شکل</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11</a:t>
            </a:fld>
            <a:endParaRPr lang="en-US"/>
          </a:p>
        </p:txBody>
      </p:sp>
    </p:spTree>
    <p:extLst>
      <p:ext uri="{BB962C8B-B14F-4D97-AF65-F5344CB8AC3E}">
        <p14:creationId xmlns:p14="http://schemas.microsoft.com/office/powerpoint/2010/main" val="48700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447800" y="2286000"/>
            <a:ext cx="7010400" cy="3170099"/>
          </a:xfrm>
          <a:prstGeom prst="rect">
            <a:avLst/>
          </a:prstGeom>
        </p:spPr>
        <p:txBody>
          <a:bodyPr wrap="square">
            <a:spAutoFit/>
          </a:bodyPr>
          <a:lstStyle/>
          <a:p>
            <a:pPr algn="just" rtl="1"/>
            <a:r>
              <a:rPr lang="fa-IR" sz="2000" dirty="0">
                <a:cs typeface="B Zar" pitchFamily="2" charset="-78"/>
              </a:rPr>
              <a:t>از لحظ تئوری ، میزان دبی گاز به حجم سیلندر ، تعداد سیلندر و سرعت دوران میل لنگ بستگی دارد. اما میزان واقعی دبی به عوامل دیگری چون مقاومت شیرهای مکش و تخلیه ، نشتی بین پیستون و سیلندر و غیره بستگی دارد</a:t>
            </a:r>
            <a:r>
              <a:rPr lang="fa-IR" sz="2000" dirty="0" smtClean="0">
                <a:cs typeface="B Zar" pitchFamily="2" charset="-78"/>
              </a:rPr>
              <a:t>.</a:t>
            </a:r>
          </a:p>
          <a:p>
            <a:pPr algn="just" rtl="1"/>
            <a:endParaRPr lang="fa-IR" sz="2000" dirty="0" smtClean="0">
              <a:cs typeface="B Zar" pitchFamily="2" charset="-78"/>
            </a:endParaRPr>
          </a:p>
          <a:p>
            <a:pPr algn="just" rtl="1"/>
            <a:r>
              <a:rPr lang="fa-IR" sz="2000" dirty="0" smtClean="0">
                <a:cs typeface="B Zar" pitchFamily="2" charset="-78"/>
              </a:rPr>
              <a:t>کمپرسورهای پیستونی می توانند تک عملکرد یا دو عملکرد باشند. در نوع تک عملکرد مبرد فقط توسط یک طرف پیستون فشرده می شود و در نوع دو عملکرد ، توسط هردو طرف پیستون فشرده می شود.</a:t>
            </a:r>
          </a:p>
          <a:p>
            <a:pPr algn="just" rtl="1"/>
            <a:endParaRPr lang="fa-IR" sz="2000" dirty="0" smtClean="0">
              <a:cs typeface="B Zar" pitchFamily="2" charset="-78"/>
            </a:endParaRPr>
          </a:p>
          <a:p>
            <a:pPr algn="just" rtl="1"/>
            <a:r>
              <a:rPr lang="fa-IR" sz="2000" dirty="0" smtClean="0">
                <a:cs typeface="B Zar" pitchFamily="2" charset="-78"/>
              </a:rPr>
              <a:t>نوع دیافراگمی کمپرسورهای رفت و برگشتی برای متراکم سازی هیدروژن و گاز مایع کاربرد دارند.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12</a:t>
            </a:fld>
            <a:endParaRPr lang="en-US"/>
          </a:p>
        </p:txBody>
      </p:sp>
    </p:spTree>
    <p:extLst>
      <p:ext uri="{BB962C8B-B14F-4D97-AF65-F5344CB8AC3E}">
        <p14:creationId xmlns:p14="http://schemas.microsoft.com/office/powerpoint/2010/main" val="383872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 </a:t>
            </a:r>
            <a:r>
              <a:rPr lang="fa-IR" sz="1600" dirty="0" smtClean="0">
                <a:cs typeface="B Titr" pitchFamily="2" charset="-78"/>
              </a:rPr>
              <a:t>دسته بندی نوع تک عملکرد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96390" y="1981200"/>
            <a:ext cx="6728460" cy="3785652"/>
          </a:xfrm>
          <a:prstGeom prst="rect">
            <a:avLst/>
          </a:prstGeom>
        </p:spPr>
        <p:txBody>
          <a:bodyPr wrap="square">
            <a:spAutoFit/>
          </a:bodyPr>
          <a:lstStyle/>
          <a:p>
            <a:pPr algn="just" rtl="1"/>
            <a:r>
              <a:rPr lang="fa-IR" sz="2000" dirty="0" smtClean="0">
                <a:cs typeface="B Zar" pitchFamily="2" charset="-78"/>
              </a:rPr>
              <a:t>1-ساختار </a:t>
            </a:r>
            <a:r>
              <a:rPr lang="fa-IR" sz="2000" dirty="0">
                <a:cs typeface="B Zar" pitchFamily="2" charset="-78"/>
              </a:rPr>
              <a:t>: باز ، نیمه هرمتیک و هرمتیک</a:t>
            </a:r>
          </a:p>
          <a:p>
            <a:pPr algn="just" rtl="1"/>
            <a:r>
              <a:rPr lang="fa-IR" sz="2000" dirty="0" smtClean="0">
                <a:cs typeface="B Zar" pitchFamily="2" charset="-78"/>
              </a:rPr>
              <a:t>2-تعداد </a:t>
            </a:r>
            <a:r>
              <a:rPr lang="fa-IR" sz="2000" dirty="0">
                <a:cs typeface="B Zar" pitchFamily="2" charset="-78"/>
              </a:rPr>
              <a:t>و نحوه قرارگیری سیلندر : </a:t>
            </a:r>
            <a:r>
              <a:rPr lang="en-US" sz="2000" dirty="0">
                <a:cs typeface="B Zar" pitchFamily="2" charset="-78"/>
              </a:rPr>
              <a:t>V </a:t>
            </a:r>
            <a:r>
              <a:rPr lang="fa-IR" sz="2000" dirty="0">
                <a:cs typeface="B Zar" pitchFamily="2" charset="-78"/>
              </a:rPr>
              <a:t>شکل ، </a:t>
            </a:r>
            <a:r>
              <a:rPr lang="en-US" sz="2000" dirty="0">
                <a:cs typeface="B Zar" pitchFamily="2" charset="-78"/>
              </a:rPr>
              <a:t>Y </a:t>
            </a:r>
            <a:r>
              <a:rPr lang="fa-IR" sz="2000" dirty="0">
                <a:cs typeface="B Zar" pitchFamily="2" charset="-78"/>
              </a:rPr>
              <a:t>شکل ، </a:t>
            </a:r>
            <a:r>
              <a:rPr lang="en-US" sz="2000" dirty="0">
                <a:cs typeface="B Zar" pitchFamily="2" charset="-78"/>
              </a:rPr>
              <a:t>W </a:t>
            </a:r>
            <a:r>
              <a:rPr lang="fa-IR" sz="2000" dirty="0">
                <a:cs typeface="B Zar" pitchFamily="2" charset="-78"/>
              </a:rPr>
              <a:t>شکل ، </a:t>
            </a:r>
            <a:r>
              <a:rPr lang="en-US" sz="2000" dirty="0">
                <a:cs typeface="B Zar" pitchFamily="2" charset="-78"/>
              </a:rPr>
              <a:t>S </a:t>
            </a:r>
            <a:r>
              <a:rPr lang="fa-IR" sz="2000" dirty="0">
                <a:cs typeface="B Zar" pitchFamily="2" charset="-78"/>
              </a:rPr>
              <a:t>شکل و …</a:t>
            </a:r>
          </a:p>
          <a:p>
            <a:pPr algn="just" rtl="1"/>
            <a:r>
              <a:rPr lang="fa-IR" sz="2000" dirty="0" smtClean="0">
                <a:cs typeface="B Zar" pitchFamily="2" charset="-78"/>
              </a:rPr>
              <a:t>3-دمای </a:t>
            </a:r>
            <a:r>
              <a:rPr lang="fa-IR" sz="2000" dirty="0">
                <a:cs typeface="B Zar" pitchFamily="2" charset="-78"/>
              </a:rPr>
              <a:t>عملکرد : پایین ، متوسط و </a:t>
            </a:r>
            <a:r>
              <a:rPr lang="fa-IR" sz="2000" dirty="0" smtClean="0">
                <a:cs typeface="B Zar" pitchFamily="2" charset="-78"/>
              </a:rPr>
              <a:t>بالا</a:t>
            </a:r>
          </a:p>
          <a:p>
            <a:pPr algn="just" rtl="1"/>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نوع باز و نیمه هرمتیک قابل باز کردن اجزا و تعمیر را دارند ولی هرمتیک قابلیت تعمیر ندارد. نوع هرمتیک برای ظرفیت سرمایشی پایین (یک تن تبرید یا 3.5 کیلو وات ) و نوع باز برای ظرفیت های بالا (مثلا 100 تن تبرید یا 350 کیلو وات ) طراحی می شوند.</a:t>
            </a:r>
          </a:p>
          <a:p>
            <a:pPr algn="just" rtl="1"/>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کمپرسور پیستونی در یخچال و فریزر های خانگی (از نوع هرمتیک ) ، سرمایش و تهویه مطبوع اماکن مسکونی ، اداری و تجاری کاربرد دارند.</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13</a:t>
            </a:fld>
            <a:endParaRPr lang="en-US"/>
          </a:p>
        </p:txBody>
      </p:sp>
    </p:spTree>
    <p:extLst>
      <p:ext uri="{BB962C8B-B14F-4D97-AF65-F5344CB8AC3E}">
        <p14:creationId xmlns:p14="http://schemas.microsoft.com/office/powerpoint/2010/main" val="2761108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 </a:t>
            </a:r>
            <a:r>
              <a:rPr lang="fa-IR" sz="1600" dirty="0" smtClean="0">
                <a:cs typeface="B Titr" pitchFamily="2" charset="-78"/>
              </a:rPr>
              <a:t>دسته بندی نوع تک عملکرد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96390" y="1981200"/>
            <a:ext cx="6728460" cy="3785652"/>
          </a:xfrm>
          <a:prstGeom prst="rect">
            <a:avLst/>
          </a:prstGeom>
        </p:spPr>
        <p:txBody>
          <a:bodyPr wrap="square">
            <a:spAutoFit/>
          </a:bodyPr>
          <a:lstStyle/>
          <a:p>
            <a:pPr algn="just" rtl="1"/>
            <a:r>
              <a:rPr lang="fa-IR" sz="2000" dirty="0" smtClean="0">
                <a:cs typeface="B Zar" pitchFamily="2" charset="-78"/>
              </a:rPr>
              <a:t>1-ساختار </a:t>
            </a:r>
            <a:r>
              <a:rPr lang="fa-IR" sz="2000" dirty="0">
                <a:cs typeface="B Zar" pitchFamily="2" charset="-78"/>
              </a:rPr>
              <a:t>: باز ، نیمه هرمتیک و هرمتیک</a:t>
            </a:r>
          </a:p>
          <a:p>
            <a:pPr algn="just" rtl="1"/>
            <a:r>
              <a:rPr lang="fa-IR" sz="2000" dirty="0" smtClean="0">
                <a:cs typeface="B Zar" pitchFamily="2" charset="-78"/>
              </a:rPr>
              <a:t>2-تعداد </a:t>
            </a:r>
            <a:r>
              <a:rPr lang="fa-IR" sz="2000" dirty="0">
                <a:cs typeface="B Zar" pitchFamily="2" charset="-78"/>
              </a:rPr>
              <a:t>و نحوه قرارگیری سیلندر : </a:t>
            </a:r>
            <a:r>
              <a:rPr lang="en-US" sz="2000" dirty="0">
                <a:cs typeface="B Zar" pitchFamily="2" charset="-78"/>
              </a:rPr>
              <a:t>V </a:t>
            </a:r>
            <a:r>
              <a:rPr lang="fa-IR" sz="2000" dirty="0">
                <a:cs typeface="B Zar" pitchFamily="2" charset="-78"/>
              </a:rPr>
              <a:t>شکل ، </a:t>
            </a:r>
            <a:r>
              <a:rPr lang="en-US" sz="2000" dirty="0">
                <a:cs typeface="B Zar" pitchFamily="2" charset="-78"/>
              </a:rPr>
              <a:t>Y </a:t>
            </a:r>
            <a:r>
              <a:rPr lang="fa-IR" sz="2000" dirty="0">
                <a:cs typeface="B Zar" pitchFamily="2" charset="-78"/>
              </a:rPr>
              <a:t>شکل ، </a:t>
            </a:r>
            <a:r>
              <a:rPr lang="en-US" sz="2000" dirty="0">
                <a:cs typeface="B Zar" pitchFamily="2" charset="-78"/>
              </a:rPr>
              <a:t>W </a:t>
            </a:r>
            <a:r>
              <a:rPr lang="fa-IR" sz="2000" dirty="0">
                <a:cs typeface="B Zar" pitchFamily="2" charset="-78"/>
              </a:rPr>
              <a:t>شکل ، </a:t>
            </a:r>
            <a:r>
              <a:rPr lang="en-US" sz="2000" dirty="0">
                <a:cs typeface="B Zar" pitchFamily="2" charset="-78"/>
              </a:rPr>
              <a:t>S </a:t>
            </a:r>
            <a:r>
              <a:rPr lang="fa-IR" sz="2000" dirty="0">
                <a:cs typeface="B Zar" pitchFamily="2" charset="-78"/>
              </a:rPr>
              <a:t>شکل و …</a:t>
            </a:r>
          </a:p>
          <a:p>
            <a:pPr algn="just" rtl="1"/>
            <a:r>
              <a:rPr lang="fa-IR" sz="2000" dirty="0" smtClean="0">
                <a:cs typeface="B Zar" pitchFamily="2" charset="-78"/>
              </a:rPr>
              <a:t>3-دمای </a:t>
            </a:r>
            <a:r>
              <a:rPr lang="fa-IR" sz="2000" dirty="0">
                <a:cs typeface="B Zar" pitchFamily="2" charset="-78"/>
              </a:rPr>
              <a:t>عملکرد : پایین ، متوسط و </a:t>
            </a:r>
            <a:r>
              <a:rPr lang="fa-IR" sz="2000" dirty="0" smtClean="0">
                <a:cs typeface="B Zar" pitchFamily="2" charset="-78"/>
              </a:rPr>
              <a:t>بالا</a:t>
            </a:r>
          </a:p>
          <a:p>
            <a:pPr algn="just" rtl="1"/>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نوع باز و نیمه هرمتیک قابل باز کردن اجزا و تعمیر را دارند ولی هرمتیک قابلیت تعمیر ندارد. نوع هرمتیک برای ظرفیت سرمایشی پایین (یک تن تبرید یا 3.5 کیلو وات ) و نوع باز برای ظرفیت های بالا (مثلا 100 تن تبرید یا 350 کیلو وات ) طراحی می شوند.</a:t>
            </a:r>
          </a:p>
          <a:p>
            <a:pPr algn="just" rtl="1"/>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کمپرسور پیستونی در یخچال و فریزر های خانگی (از نوع هرمتیک ) ، سرمایش و تهویه مطبوع اماکن مسکونی ، اداری و تجاری کاربرد دارند.</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14</a:t>
            </a:fld>
            <a:endParaRPr lang="en-US"/>
          </a:p>
        </p:txBody>
      </p:sp>
    </p:spTree>
    <p:extLst>
      <p:ext uri="{BB962C8B-B14F-4D97-AF65-F5344CB8AC3E}">
        <p14:creationId xmlns:p14="http://schemas.microsoft.com/office/powerpoint/2010/main" val="2546790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653540" y="1811009"/>
            <a:ext cx="6576060" cy="4401205"/>
          </a:xfrm>
          <a:prstGeom prst="rect">
            <a:avLst/>
          </a:prstGeom>
        </p:spPr>
        <p:txBody>
          <a:bodyPr wrap="square">
            <a:spAutoFit/>
          </a:bodyPr>
          <a:lstStyle/>
          <a:p>
            <a:pPr marL="342900" indent="-342900" algn="just" rtl="1">
              <a:buFont typeface="Courier New" pitchFamily="49" charset="0"/>
              <a:buChar char="o"/>
            </a:pPr>
            <a:r>
              <a:rPr lang="fa-IR" sz="2000" b="1" dirty="0">
                <a:cs typeface="B Zar" pitchFamily="2" charset="-78"/>
              </a:rPr>
              <a:t>مزایا و </a:t>
            </a:r>
            <a:r>
              <a:rPr lang="fa-IR" sz="2000" b="1" dirty="0" smtClean="0">
                <a:cs typeface="B Zar" pitchFamily="2" charset="-78"/>
              </a:rPr>
              <a:t>معایب</a:t>
            </a:r>
          </a:p>
          <a:p>
            <a:pPr algn="just" rtl="1"/>
            <a:endParaRPr lang="fa-IR" sz="2000" b="1"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قیمت پایینی دارند و به آسانی نصب می شوند.</a:t>
            </a:r>
          </a:p>
          <a:p>
            <a:pPr marL="342900" indent="-342900" algn="just" rtl="1">
              <a:lnSpc>
                <a:spcPct val="150000"/>
              </a:lnSpc>
              <a:buFont typeface="Wingdings" pitchFamily="2" charset="2"/>
              <a:buChar char="Ø"/>
            </a:pPr>
            <a:r>
              <a:rPr lang="fa-IR" sz="2000" dirty="0">
                <a:cs typeface="B Zar" pitchFamily="2" charset="-78"/>
              </a:rPr>
              <a:t>پر کاربرد ترین نوع کمپرسورهای تبریدی اند.</a:t>
            </a:r>
          </a:p>
          <a:p>
            <a:pPr marL="342900" indent="-342900" algn="just" rtl="1">
              <a:lnSpc>
                <a:spcPct val="150000"/>
              </a:lnSpc>
              <a:buFont typeface="Wingdings" pitchFamily="2" charset="2"/>
              <a:buChar char="Ø"/>
            </a:pPr>
            <a:r>
              <a:rPr lang="fa-IR" sz="2000" dirty="0">
                <a:cs typeface="B Zar" pitchFamily="2" charset="-78"/>
              </a:rPr>
              <a:t>توانایی ایجاد فشار های بالا را دارند.</a:t>
            </a:r>
          </a:p>
          <a:p>
            <a:pPr marL="342900" indent="-342900" algn="just" rtl="1">
              <a:lnSpc>
                <a:spcPct val="150000"/>
              </a:lnSpc>
              <a:buFont typeface="Wingdings" pitchFamily="2" charset="2"/>
              <a:buChar char="Ø"/>
            </a:pPr>
            <a:r>
              <a:rPr lang="fa-IR" sz="2000" dirty="0">
                <a:cs typeface="B Zar" pitchFamily="2" charset="-78"/>
              </a:rPr>
              <a:t>با ظرفیت های متنوع تولید می شوند.</a:t>
            </a:r>
          </a:p>
          <a:p>
            <a:pPr marL="342900" indent="-342900" algn="just" rtl="1">
              <a:lnSpc>
                <a:spcPct val="150000"/>
              </a:lnSpc>
              <a:buFont typeface="Wingdings" pitchFamily="2" charset="2"/>
              <a:buChar char="Ø"/>
            </a:pPr>
            <a:r>
              <a:rPr lang="fa-IR" sz="2000" dirty="0">
                <a:cs typeface="B Zar" pitchFamily="2" charset="-78"/>
              </a:rPr>
              <a:t>نگهداری آسانی دارند اما هزینه تعمیرشان کمی بالاست.</a:t>
            </a:r>
          </a:p>
          <a:p>
            <a:pPr marL="342900" indent="-342900" algn="just" rtl="1">
              <a:lnSpc>
                <a:spcPct val="150000"/>
              </a:lnSpc>
              <a:buFont typeface="Wingdings" pitchFamily="2" charset="2"/>
              <a:buChar char="Ø"/>
            </a:pPr>
            <a:r>
              <a:rPr lang="fa-IR" sz="2000" dirty="0">
                <a:cs typeface="B Zar" pitchFamily="2" charset="-78"/>
              </a:rPr>
              <a:t>ارتعاش سیستم و آسیب های ناشی از آن بالاست.</a:t>
            </a:r>
          </a:p>
          <a:p>
            <a:pPr marL="342900" indent="-342900" algn="just" rtl="1">
              <a:lnSpc>
                <a:spcPct val="150000"/>
              </a:lnSpc>
              <a:buFont typeface="Wingdings" pitchFamily="2" charset="2"/>
              <a:buChar char="Ø"/>
            </a:pPr>
            <a:r>
              <a:rPr lang="fa-IR" sz="2000" dirty="0">
                <a:cs typeface="B Zar" pitchFamily="2" charset="-78"/>
              </a:rPr>
              <a:t>برای کار مداوم با ظرفیت کامل طراحی نشده اند.</a:t>
            </a:r>
          </a:p>
          <a:p>
            <a:pPr marL="342900" indent="-342900" algn="just" rtl="1">
              <a:lnSpc>
                <a:spcPct val="150000"/>
              </a:lnSpc>
              <a:buFont typeface="Wingdings" pitchFamily="2" charset="2"/>
              <a:buChar char="Ø"/>
            </a:pPr>
            <a:r>
              <a:rPr lang="fa-IR" sz="2000" dirty="0">
                <a:cs typeface="B Zar" pitchFamily="2" charset="-78"/>
              </a:rPr>
              <a:t>سر و صدای نسبتا زیادی </a:t>
            </a:r>
            <a:r>
              <a:rPr lang="fa-IR" sz="2000" dirty="0" smtClean="0">
                <a:cs typeface="B Zar" pitchFamily="2" charset="-78"/>
              </a:rPr>
              <a:t>دارند.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15</a:t>
            </a:fld>
            <a:endParaRPr lang="en-US"/>
          </a:p>
        </p:txBody>
      </p:sp>
    </p:spTree>
    <p:extLst>
      <p:ext uri="{BB962C8B-B14F-4D97-AF65-F5344CB8AC3E}">
        <p14:creationId xmlns:p14="http://schemas.microsoft.com/office/powerpoint/2010/main" val="236262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پره ای </a:t>
            </a:r>
            <a:r>
              <a:rPr lang="en-US" sz="2800" dirty="0" smtClean="0">
                <a:cs typeface="B Titr" pitchFamily="2" charset="-78"/>
              </a:rPr>
              <a:t>rotary vane</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386840" y="1981200"/>
            <a:ext cx="7467600" cy="3785652"/>
          </a:xfrm>
          <a:prstGeom prst="rect">
            <a:avLst/>
          </a:prstGeom>
        </p:spPr>
        <p:txBody>
          <a:bodyPr wrap="square">
            <a:spAutoFit/>
          </a:bodyPr>
          <a:lstStyle/>
          <a:p>
            <a:pPr algn="just" rtl="1"/>
            <a:r>
              <a:rPr lang="fa-IR" sz="2000" dirty="0">
                <a:cs typeface="B Zar" pitchFamily="2" charset="-78"/>
              </a:rPr>
              <a:t>گاهی به عنوان « پیستون دوار » از آن اسم برده می شود چون عملکرد پره ها در این مدل همانند پیستون است. به محفظه ثابت ، سیلندر گفته می شود. پره ها فضای بین سیلندر و پیستون دوار را به دو بخش مکش و تخلیه تقسیم می کنند. با گردش محور ، حجم این دو بخش کم و زیاد شده و فشرده سازی را عملیاتی می کند</a:t>
            </a:r>
            <a:r>
              <a:rPr lang="fa-IR" sz="2000" dirty="0" smtClean="0">
                <a:cs typeface="B Zar" pitchFamily="2" charset="-78"/>
              </a:rPr>
              <a:t>.</a:t>
            </a:r>
          </a:p>
          <a:p>
            <a:pPr algn="just" rtl="1"/>
            <a:endParaRPr lang="fa-IR" sz="2000" dirty="0" smtClean="0">
              <a:cs typeface="B Zar" pitchFamily="2" charset="-78"/>
            </a:endParaRPr>
          </a:p>
          <a:p>
            <a:pPr algn="just" rtl="1"/>
            <a:r>
              <a:rPr lang="fa-IR" sz="2000" dirty="0" smtClean="0">
                <a:cs typeface="B Zar" pitchFamily="2" charset="-78"/>
              </a:rPr>
              <a:t>تعداد پره ها در مدل های مختلف متفاوت است.</a:t>
            </a:r>
          </a:p>
          <a:p>
            <a:pPr algn="just" rtl="1"/>
            <a:endParaRPr lang="fa-IR" sz="2000" dirty="0" smtClean="0">
              <a:cs typeface="B Zar" pitchFamily="2" charset="-78"/>
            </a:endParaRPr>
          </a:p>
          <a:p>
            <a:pPr algn="just" rtl="1"/>
            <a:r>
              <a:rPr lang="fa-IR" sz="2000" dirty="0" smtClean="0">
                <a:cs typeface="B Zar" pitchFamily="2" charset="-78"/>
              </a:rPr>
              <a:t>هر سیکل از 5 عملکرد تشکیل شده است : شروع ، مکش ، تراکم ، تخلیه ، پایان. در هر دوران میل لنگ این 5 مرحله به ترتیب رخ می دهد و ظرفیت نهایی را با اینورتر می توان تغییر داد.</a:t>
            </a:r>
          </a:p>
          <a:p>
            <a:pPr algn="just" rtl="1"/>
            <a:endParaRPr lang="fa-IR" sz="2000" dirty="0">
              <a:cs typeface="B Zar" pitchFamily="2" charset="-78"/>
            </a:endParaRPr>
          </a:p>
          <a:p>
            <a:pPr algn="just" rtl="1"/>
            <a:r>
              <a:rPr lang="fa-IR" sz="2000" dirty="0" smtClean="0">
                <a:cs typeface="B Zar" pitchFamily="2" charset="-78"/>
              </a:rPr>
              <a:t>این نوع کمپرسور ها در یخچال فریزر های خانگی و سیستم های سرمایش و تهویه مطبوع ظرفیت پایین بکار می روند.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16</a:t>
            </a:fld>
            <a:endParaRPr lang="en-US"/>
          </a:p>
        </p:txBody>
      </p:sp>
    </p:spTree>
    <p:extLst>
      <p:ext uri="{BB962C8B-B14F-4D97-AF65-F5344CB8AC3E}">
        <p14:creationId xmlns:p14="http://schemas.microsoft.com/office/powerpoint/2010/main" val="414336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پره ای </a:t>
            </a:r>
            <a:r>
              <a:rPr lang="en-US" sz="2800" dirty="0" smtClean="0">
                <a:cs typeface="B Titr" pitchFamily="2" charset="-78"/>
              </a:rPr>
              <a:t>rotary vane</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47888"/>
            <a:ext cx="594360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62400" y="5704959"/>
            <a:ext cx="1980029" cy="400110"/>
          </a:xfrm>
          <a:prstGeom prst="rect">
            <a:avLst/>
          </a:prstGeom>
        </p:spPr>
        <p:txBody>
          <a:bodyPr wrap="square">
            <a:spAutoFit/>
          </a:bodyPr>
          <a:lstStyle/>
          <a:p>
            <a:pPr algn="just" rtl="1"/>
            <a:r>
              <a:rPr lang="fa-IR" sz="2000" dirty="0">
                <a:cs typeface="B Zar" pitchFamily="2" charset="-78"/>
              </a:rPr>
              <a:t>دو نوع کمپرسور پره ای</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17</a:t>
            </a:fld>
            <a:endParaRPr lang="en-US"/>
          </a:p>
        </p:txBody>
      </p:sp>
    </p:spTree>
    <p:extLst>
      <p:ext uri="{BB962C8B-B14F-4D97-AF65-F5344CB8AC3E}">
        <p14:creationId xmlns:p14="http://schemas.microsoft.com/office/powerpoint/2010/main" val="4077933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پره ای </a:t>
            </a:r>
            <a:r>
              <a:rPr lang="en-US" sz="2800" dirty="0" smtClean="0">
                <a:cs typeface="B Titr" pitchFamily="2" charset="-78"/>
              </a:rPr>
              <a:t>rotary vane</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981200" y="2057400"/>
            <a:ext cx="6400800" cy="3477875"/>
          </a:xfrm>
          <a:prstGeom prst="rect">
            <a:avLst/>
          </a:prstGeom>
        </p:spPr>
        <p:txBody>
          <a:bodyPr wrap="square">
            <a:spAutoFit/>
          </a:bodyPr>
          <a:lstStyle/>
          <a:p>
            <a:pPr marL="342900" indent="-342900" algn="just" rtl="1">
              <a:buFont typeface="Courier New" pitchFamily="49" charset="0"/>
              <a:buChar char="o"/>
            </a:pPr>
            <a:r>
              <a:rPr lang="fa-IR" sz="2000" b="1" dirty="0">
                <a:cs typeface="B Zar" pitchFamily="2" charset="-78"/>
              </a:rPr>
              <a:t>مزایا و </a:t>
            </a:r>
            <a:r>
              <a:rPr lang="fa-IR" sz="2000" b="1" dirty="0" smtClean="0">
                <a:cs typeface="B Zar" pitchFamily="2" charset="-78"/>
              </a:rPr>
              <a:t>معایب</a:t>
            </a:r>
          </a:p>
          <a:p>
            <a:pPr algn="just" rtl="1"/>
            <a:endParaRPr lang="fa-IR" sz="2000" b="1" dirty="0">
              <a:cs typeface="B Zar" pitchFamily="2" charset="-78"/>
            </a:endParaRPr>
          </a:p>
          <a:p>
            <a:pPr marL="342900" indent="-342900" algn="just" rtl="1">
              <a:buFont typeface="Wingdings" pitchFamily="2" charset="2"/>
              <a:buChar char="Ø"/>
            </a:pPr>
            <a:r>
              <a:rPr lang="fa-IR" sz="2000" dirty="0">
                <a:cs typeface="B Zar" pitchFamily="2" charset="-78"/>
              </a:rPr>
              <a:t>بسیار پر بازده اند چون مرحله دریافت و مرحله فشرده سازی همزمان رخ می دهد.</a:t>
            </a:r>
          </a:p>
          <a:p>
            <a:pPr marL="342900" indent="-342900" algn="just" rtl="1">
              <a:buFont typeface="Wingdings" pitchFamily="2" charset="2"/>
              <a:buChar char="Ø"/>
            </a:pPr>
            <a:r>
              <a:rPr lang="fa-IR" sz="2000" dirty="0">
                <a:cs typeface="B Zar" pitchFamily="2" charset="-78"/>
              </a:rPr>
              <a:t>اعضای متحرک کمی دارند، پس هزینه تعمیر و نگهداری آن پایین است.</a:t>
            </a:r>
          </a:p>
          <a:p>
            <a:pPr marL="342900" indent="-342900" algn="just" rtl="1">
              <a:buFont typeface="Wingdings" pitchFamily="2" charset="2"/>
              <a:buChar char="Ø"/>
            </a:pPr>
            <a:r>
              <a:rPr lang="fa-IR" sz="2000" dirty="0">
                <a:cs typeface="B Zar" pitchFamily="2" charset="-78"/>
              </a:rPr>
              <a:t>ابعاد و وزن کمتری نسبت به پیستونی دارند.</a:t>
            </a:r>
          </a:p>
          <a:p>
            <a:pPr marL="342900" indent="-342900" algn="just" rtl="1">
              <a:buFont typeface="Wingdings" pitchFamily="2" charset="2"/>
              <a:buChar char="Ø"/>
            </a:pPr>
            <a:r>
              <a:rPr lang="fa-IR" sz="2000" dirty="0">
                <a:cs typeface="B Zar" pitchFamily="2" charset="-78"/>
              </a:rPr>
              <a:t>ارتعاش و سر و صدای کمی دارند.</a:t>
            </a:r>
          </a:p>
          <a:p>
            <a:pPr marL="342900" indent="-342900" algn="just" rtl="1">
              <a:buFont typeface="Wingdings" pitchFamily="2" charset="2"/>
              <a:buChar char="Ø"/>
            </a:pPr>
            <a:r>
              <a:rPr lang="fa-IR" sz="2000" dirty="0">
                <a:cs typeface="B Zar" pitchFamily="2" charset="-78"/>
              </a:rPr>
              <a:t>حرکت دورانی </a:t>
            </a:r>
            <a:r>
              <a:rPr lang="fa-IR" sz="2000" dirty="0" smtClean="0">
                <a:cs typeface="B Zar" pitchFamily="2" charset="-78"/>
              </a:rPr>
              <a:t>آنها </a:t>
            </a:r>
            <a:r>
              <a:rPr lang="fa-IR" sz="2000" dirty="0">
                <a:cs typeface="B Zar" pitchFamily="2" charset="-78"/>
              </a:rPr>
              <a:t>کم است.</a:t>
            </a:r>
          </a:p>
          <a:p>
            <a:pPr marL="342900" indent="-342900" algn="just" rtl="1">
              <a:buFont typeface="Wingdings" pitchFamily="2" charset="2"/>
              <a:buChar char="Ø"/>
            </a:pPr>
            <a:r>
              <a:rPr lang="fa-IR" sz="2000" dirty="0">
                <a:cs typeface="B Zar" pitchFamily="2" charset="-78"/>
              </a:rPr>
              <a:t>حجم ورودی کمتری دارند.</a:t>
            </a:r>
          </a:p>
          <a:p>
            <a:pPr marL="342900" indent="-342900" algn="just" rtl="1">
              <a:buFont typeface="Wingdings" pitchFamily="2" charset="2"/>
              <a:buChar char="Ø"/>
            </a:pPr>
            <a:r>
              <a:rPr lang="fa-IR" sz="2000" dirty="0">
                <a:cs typeface="B Zar" pitchFamily="2" charset="-78"/>
              </a:rPr>
              <a:t>عموما ظرفیت پایین هستند (زیر 5 تن تبرید یا 18 کیلو وات ) و عملکردشان اجازه ظرفیت های بالا را نمی دهد.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18</a:t>
            </a:fld>
            <a:endParaRPr lang="en-US"/>
          </a:p>
        </p:txBody>
      </p:sp>
    </p:spTree>
    <p:extLst>
      <p:ext uri="{BB962C8B-B14F-4D97-AF65-F5344CB8AC3E}">
        <p14:creationId xmlns:p14="http://schemas.microsoft.com/office/powerpoint/2010/main" val="2598446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اسکرو </a:t>
            </a:r>
            <a:r>
              <a:rPr lang="en-US" sz="2800" dirty="0" smtClean="0">
                <a:cs typeface="B Titr" pitchFamily="2" charset="-78"/>
              </a:rPr>
              <a:t>rotary screw</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95400" y="2286000"/>
            <a:ext cx="7292340" cy="3477875"/>
          </a:xfrm>
          <a:prstGeom prst="rect">
            <a:avLst/>
          </a:prstGeom>
        </p:spPr>
        <p:txBody>
          <a:bodyPr wrap="square">
            <a:spAutoFit/>
          </a:bodyPr>
          <a:lstStyle/>
          <a:p>
            <a:pPr algn="just" rtl="1"/>
            <a:r>
              <a:rPr lang="fa-IR" sz="2000" dirty="0">
                <a:cs typeface="B Zar" pitchFamily="2" charset="-78"/>
              </a:rPr>
              <a:t>کمپرسورهای دوار اسکرو از نوع جابجایی مثبت هستند. این کمپرسورها یک یا دو روتور مارپیچی شکل دارند که با گردش ، مبرد را فشرده می کند. در نوع دو روتور، روتور ها به نر و ماده شناخته می شوند که یا همدیگر را به گردش درمی آورند یا به یک دنده تایم نیاز دارند. </a:t>
            </a:r>
            <a:endParaRPr lang="fa-IR" sz="2000" dirty="0" smtClean="0">
              <a:cs typeface="B Zar" pitchFamily="2" charset="-78"/>
            </a:endParaRPr>
          </a:p>
          <a:p>
            <a:pPr algn="just" rtl="1"/>
            <a:endParaRPr lang="fa-IR" sz="2000" dirty="0">
              <a:cs typeface="B Zar" pitchFamily="2" charset="-78"/>
            </a:endParaRPr>
          </a:p>
          <a:p>
            <a:pPr algn="just" rtl="1"/>
            <a:r>
              <a:rPr lang="fa-IR" sz="2000" dirty="0" smtClean="0">
                <a:cs typeface="B Zar" pitchFamily="2" charset="-78"/>
              </a:rPr>
              <a:t>روتور </a:t>
            </a:r>
            <a:r>
              <a:rPr lang="fa-IR" sz="2000" dirty="0">
                <a:cs typeface="B Zar" pitchFamily="2" charset="-78"/>
              </a:rPr>
              <a:t>نر به موتور محرک ( غالبا الکتریکی ) متصل است و روتور ماده را به گردش در می آورد. مبرد گازی از محل مکش وارد شده، در بین شیارهای پیچ با دوران روتورها به جلو رفته و مبرد متراکم از قسمت تخلیه خارج می شود. هم نوع آب خنک و هم هوا خنک دارند.</a:t>
            </a:r>
          </a:p>
          <a:p>
            <a:pPr algn="just" rtl="1"/>
            <a:endParaRPr lang="fa-IR" sz="2000" dirty="0">
              <a:cs typeface="B Zar" pitchFamily="2" charset="-78"/>
            </a:endParaRPr>
          </a:p>
          <a:p>
            <a:pPr algn="just" rtl="1"/>
            <a:r>
              <a:rPr lang="fa-IR" sz="2000" dirty="0">
                <a:cs typeface="B Zar" pitchFamily="2" charset="-78"/>
              </a:rPr>
              <a:t>برای رقابت با نوع پیستونی و سانتریفیوژ در بازار یخچال و فریزر طراحی شده اند. بازه ظرفیت 20 تا 1000 تنی ( 70 تا 2700 کیلو وات ) سبب شده تا کاربرد های تجاری و صنعتی زیادی داشته باشند.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19</a:t>
            </a:fld>
            <a:endParaRPr lang="en-US"/>
          </a:p>
        </p:txBody>
      </p:sp>
    </p:spTree>
    <p:extLst>
      <p:ext uri="{BB962C8B-B14F-4D97-AF65-F5344CB8AC3E}">
        <p14:creationId xmlns:p14="http://schemas.microsoft.com/office/powerpoint/2010/main" val="402127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7280" y="472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2800" dirty="0">
              <a:cs typeface="B Titr" pitchFamily="2" charset="-78"/>
            </a:endParaRPr>
          </a:p>
        </p:txBody>
      </p:sp>
      <p:sp>
        <p:nvSpPr>
          <p:cNvPr id="6" name="Title 1"/>
          <p:cNvSpPr txBox="1">
            <a:spLocks/>
          </p:cNvSpPr>
          <p:nvPr/>
        </p:nvSpPr>
        <p:spPr>
          <a:xfrm>
            <a:off x="1097280" y="91448"/>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800" dirty="0" smtClean="0">
                <a:cs typeface="B Zar" pitchFamily="2" charset="-78"/>
              </a:rPr>
              <a:t>تجهیزات حرارتی و برودتی                           دانشگاه فنی رازی اردبیل                                  تهیه و تنظیم: افشین زمزم                         </a:t>
            </a:r>
            <a:endParaRPr lang="en-US" sz="1800" dirty="0">
              <a:cs typeface="B Zar" pitchFamily="2" charset="-78"/>
            </a:endParaRPr>
          </a:p>
        </p:txBody>
      </p:sp>
      <p:sp>
        <p:nvSpPr>
          <p:cNvPr id="7" name="Title 1"/>
          <p:cNvSpPr txBox="1">
            <a:spLocks/>
          </p:cNvSpPr>
          <p:nvPr/>
        </p:nvSpPr>
        <p:spPr>
          <a:xfrm>
            <a:off x="990600" y="2438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4000" dirty="0" smtClean="0">
                <a:cs typeface="B Titr" pitchFamily="2" charset="-78"/>
              </a:rPr>
              <a:t>کمپرسورها</a:t>
            </a:r>
            <a:endParaRPr lang="en-US" sz="4000" dirty="0">
              <a:cs typeface="B Titr" pitchFamily="2" charset="-78"/>
            </a:endParaRPr>
          </a:p>
        </p:txBody>
      </p:sp>
      <p:sp>
        <p:nvSpPr>
          <p:cNvPr id="3" name="Slide Number Placeholder 2"/>
          <p:cNvSpPr>
            <a:spLocks noGrp="1"/>
          </p:cNvSpPr>
          <p:nvPr>
            <p:ph type="sldNum" sz="quarter" idx="12"/>
          </p:nvPr>
        </p:nvSpPr>
        <p:spPr/>
        <p:txBody>
          <a:bodyPr/>
          <a:lstStyle/>
          <a:p>
            <a:fld id="{5D5C2861-8023-4EDE-AC60-4F19E60A15CB}" type="slidenum">
              <a:rPr lang="en-US" smtClean="0"/>
              <a:t>2</a:t>
            </a:fld>
            <a:endParaRPr lang="en-US"/>
          </a:p>
        </p:txBody>
      </p:sp>
    </p:spTree>
    <p:extLst>
      <p:ext uri="{BB962C8B-B14F-4D97-AF65-F5344CB8AC3E}">
        <p14:creationId xmlns:p14="http://schemas.microsoft.com/office/powerpoint/2010/main" val="4200845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اسکرو </a:t>
            </a:r>
            <a:r>
              <a:rPr lang="en-US" sz="2800" dirty="0" smtClean="0">
                <a:cs typeface="B Titr" pitchFamily="2" charset="-78"/>
              </a:rPr>
              <a:t>rotary screw</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75260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5889625"/>
            <a:ext cx="2286000" cy="707886"/>
          </a:xfrm>
          <a:prstGeom prst="rect">
            <a:avLst/>
          </a:prstGeom>
        </p:spPr>
        <p:txBody>
          <a:bodyPr wrap="square">
            <a:spAutoFit/>
          </a:bodyPr>
          <a:lstStyle/>
          <a:p>
            <a:pPr algn="just" rtl="1"/>
            <a:r>
              <a:rPr lang="fa-IR" sz="2000" dirty="0">
                <a:cs typeface="B Zar" pitchFamily="2" charset="-78"/>
              </a:rPr>
              <a:t>دو عضو مارپیچی اسکرو</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20</a:t>
            </a:fld>
            <a:endParaRPr lang="en-US"/>
          </a:p>
        </p:txBody>
      </p:sp>
    </p:spTree>
    <p:extLst>
      <p:ext uri="{BB962C8B-B14F-4D97-AF65-F5344CB8AC3E}">
        <p14:creationId xmlns:p14="http://schemas.microsoft.com/office/powerpoint/2010/main" val="3665466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اسکرو </a:t>
            </a:r>
            <a:r>
              <a:rPr lang="en-US" sz="2800" dirty="0" smtClean="0">
                <a:cs typeface="B Titr" pitchFamily="2" charset="-78"/>
              </a:rPr>
              <a:t>rotary screw</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7216140"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D5C2861-8023-4EDE-AC60-4F19E60A15CB}" type="slidenum">
              <a:rPr lang="en-US" smtClean="0"/>
              <a:t>21</a:t>
            </a:fld>
            <a:endParaRPr lang="en-US"/>
          </a:p>
        </p:txBody>
      </p:sp>
    </p:spTree>
    <p:extLst>
      <p:ext uri="{BB962C8B-B14F-4D97-AF65-F5344CB8AC3E}">
        <p14:creationId xmlns:p14="http://schemas.microsoft.com/office/powerpoint/2010/main" val="285012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دوار اسکرو </a:t>
            </a:r>
            <a:r>
              <a:rPr lang="en-US" sz="2800" dirty="0" smtClean="0">
                <a:cs typeface="B Titr" pitchFamily="2" charset="-78"/>
              </a:rPr>
              <a:t>rotary screw</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828800" y="1997839"/>
            <a:ext cx="6096000" cy="3170099"/>
          </a:xfrm>
          <a:prstGeom prst="rect">
            <a:avLst/>
          </a:prstGeom>
        </p:spPr>
        <p:txBody>
          <a:bodyPr wrap="square">
            <a:spAutoFit/>
          </a:bodyPr>
          <a:lstStyle/>
          <a:p>
            <a:pPr marL="342900" indent="-342900" algn="just" rtl="1">
              <a:buFont typeface="Courier New" pitchFamily="49" charset="0"/>
              <a:buChar char="o"/>
            </a:pPr>
            <a:r>
              <a:rPr lang="fa-IR" sz="2000" b="1" dirty="0">
                <a:cs typeface="B Zar" pitchFamily="2" charset="-78"/>
              </a:rPr>
              <a:t>مزایا و </a:t>
            </a:r>
            <a:r>
              <a:rPr lang="fa-IR" sz="2000" b="1" dirty="0" smtClean="0">
                <a:cs typeface="B Zar" pitchFamily="2" charset="-78"/>
              </a:rPr>
              <a:t>معایب</a:t>
            </a:r>
          </a:p>
          <a:p>
            <a:pPr marL="342900" indent="-342900" algn="just" rtl="1">
              <a:buFont typeface="Courier New" pitchFamily="49" charset="0"/>
              <a:buChar char="o"/>
            </a:pPr>
            <a:endParaRPr lang="fa-IR" sz="2000" b="1" dirty="0">
              <a:cs typeface="B Zar" pitchFamily="2" charset="-78"/>
            </a:endParaRPr>
          </a:p>
          <a:p>
            <a:pPr marL="342900" indent="-342900" algn="just" rtl="1">
              <a:buFont typeface="Wingdings" pitchFamily="2" charset="2"/>
              <a:buChar char="Ø"/>
            </a:pPr>
            <a:r>
              <a:rPr lang="fa-IR" sz="2000" dirty="0">
                <a:cs typeface="B Zar" pitchFamily="2" charset="-78"/>
              </a:rPr>
              <a:t>طراحی ساده و کاربردی دارند.</a:t>
            </a:r>
          </a:p>
          <a:p>
            <a:pPr marL="342900" indent="-342900" algn="just" rtl="1">
              <a:buFont typeface="Wingdings" pitchFamily="2" charset="2"/>
              <a:buChar char="Ø"/>
            </a:pPr>
            <a:r>
              <a:rPr lang="fa-IR" sz="2000" dirty="0">
                <a:cs typeface="B Zar" pitchFamily="2" charset="-78"/>
              </a:rPr>
              <a:t>بازده و ظرفیت بالاتری دارند.</a:t>
            </a:r>
          </a:p>
          <a:p>
            <a:pPr marL="342900" indent="-342900" algn="just" rtl="1">
              <a:buFont typeface="Wingdings" pitchFamily="2" charset="2"/>
              <a:buChar char="Ø"/>
            </a:pPr>
            <a:r>
              <a:rPr lang="fa-IR" sz="2000" dirty="0">
                <a:cs typeface="B Zar" pitchFamily="2" charset="-78"/>
              </a:rPr>
              <a:t>نسبت به مدل های پیستونی فشاری بالاتر ایجاد و انرژی کمتری مصرف می کنند.</a:t>
            </a:r>
          </a:p>
          <a:p>
            <a:pPr marL="342900" indent="-342900" algn="just" rtl="1">
              <a:buFont typeface="Wingdings" pitchFamily="2" charset="2"/>
              <a:buChar char="Ø"/>
            </a:pPr>
            <a:r>
              <a:rPr lang="fa-IR" sz="2000" dirty="0">
                <a:cs typeface="B Zar" pitchFamily="2" charset="-78"/>
              </a:rPr>
              <a:t>قیمت آن کمی بالاست اما هزینه نگهداری آن کم است . معمولا فقط به تعویض روغن و فیلتر روغن نیاز دارند.</a:t>
            </a:r>
          </a:p>
          <a:p>
            <a:pPr marL="342900" indent="-342900" algn="just" rtl="1">
              <a:buFont typeface="Wingdings" pitchFamily="2" charset="2"/>
              <a:buChar char="Ø"/>
            </a:pPr>
            <a:r>
              <a:rPr lang="fa-IR" sz="2000" dirty="0">
                <a:cs typeface="B Zar" pitchFamily="2" charset="-78"/>
              </a:rPr>
              <a:t>قابلیت سرعت های بالا را ندارند.</a:t>
            </a:r>
          </a:p>
          <a:p>
            <a:pPr marL="342900" indent="-342900" algn="just" rtl="1">
              <a:buFont typeface="Wingdings" pitchFamily="2" charset="2"/>
              <a:buChar char="Ø"/>
            </a:pPr>
            <a:r>
              <a:rPr lang="fa-IR" sz="2000" dirty="0">
                <a:cs typeface="B Zar" pitchFamily="2" charset="-78"/>
              </a:rPr>
              <a:t>برای ظرفیت های زیر 20 تن یا 70 کیلو وات کارایی ندارند.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22</a:t>
            </a:fld>
            <a:endParaRPr lang="en-US"/>
          </a:p>
        </p:txBody>
      </p:sp>
    </p:spTree>
    <p:extLst>
      <p:ext uri="{BB962C8B-B14F-4D97-AF65-F5344CB8AC3E}">
        <p14:creationId xmlns:p14="http://schemas.microsoft.com/office/powerpoint/2010/main" val="114946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اسکرال</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71600" y="2120900"/>
            <a:ext cx="7139940" cy="2554545"/>
          </a:xfrm>
          <a:prstGeom prst="rect">
            <a:avLst/>
          </a:prstGeom>
        </p:spPr>
        <p:txBody>
          <a:bodyPr wrap="square">
            <a:spAutoFit/>
          </a:bodyPr>
          <a:lstStyle/>
          <a:p>
            <a:pPr algn="just" rtl="1"/>
            <a:r>
              <a:rPr lang="fa-IR" sz="2000" dirty="0">
                <a:cs typeface="B Zar" pitchFamily="2" charset="-78"/>
              </a:rPr>
              <a:t>معمولا در چیلر مکان های تجاری و تهویه مطبوع اتومبیل بکار می روند. در مقایسه با نوع پره ای ، حجم بیشتری مبرد گازی را با فشار نهایی بالاتر متراکم می کنند. دو دیسک مارپیچی (حلزونی) مبرد را فشرده می کنند. مارپیچ بالا ثابت شده و مارپیچ پایینی دوران می کند ، مبرد را متراکم کرده و به آرامی بسمت مرکز و تخلیه هدایت می کند. هم سرعت ثابت و هم سرعت متغیر دارند که نوع سرعت متغیر به اسکرال دیجیتال هم شناخته می شود.</a:t>
            </a:r>
          </a:p>
          <a:p>
            <a:pPr algn="just" rtl="1"/>
            <a:endParaRPr lang="fa-IR" sz="2000" dirty="0">
              <a:cs typeface="B Zar" pitchFamily="2" charset="-78"/>
            </a:endParaRPr>
          </a:p>
          <a:p>
            <a:pPr algn="just" rtl="1"/>
            <a:r>
              <a:rPr lang="fa-IR" sz="2000" dirty="0">
                <a:cs typeface="B Zar" pitchFamily="2" charset="-78"/>
              </a:rPr>
              <a:t>در هر سیکل مکش ، تراکم و تخلیه رخ می دهد. البته برخی کمپرسورهای اسکرال سرعت ثابت ، با جابجایی یکی از دیسک ها بصورت متناوب ظرفیت شان را تغییر می دهند.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23</a:t>
            </a:fld>
            <a:endParaRPr lang="en-US"/>
          </a:p>
        </p:txBody>
      </p:sp>
    </p:spTree>
    <p:extLst>
      <p:ext uri="{BB962C8B-B14F-4D97-AF65-F5344CB8AC3E}">
        <p14:creationId xmlns:p14="http://schemas.microsoft.com/office/powerpoint/2010/main" val="324825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اسکرال</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33538"/>
            <a:ext cx="5791200"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D5C2861-8023-4EDE-AC60-4F19E60A15CB}" type="slidenum">
              <a:rPr lang="en-US" smtClean="0"/>
              <a:t>24</a:t>
            </a:fld>
            <a:endParaRPr lang="en-US"/>
          </a:p>
        </p:txBody>
      </p:sp>
    </p:spTree>
    <p:extLst>
      <p:ext uri="{BB962C8B-B14F-4D97-AF65-F5344CB8AC3E}">
        <p14:creationId xmlns:p14="http://schemas.microsoft.com/office/powerpoint/2010/main" val="2877452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اسکرال</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98120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02248" y="5908159"/>
            <a:ext cx="2170786" cy="400110"/>
          </a:xfrm>
          <a:prstGeom prst="rect">
            <a:avLst/>
          </a:prstGeom>
        </p:spPr>
        <p:txBody>
          <a:bodyPr wrap="square">
            <a:spAutoFit/>
          </a:bodyPr>
          <a:lstStyle/>
          <a:p>
            <a:pPr algn="just" rtl="1"/>
            <a:r>
              <a:rPr lang="fa-IR" sz="2000" dirty="0">
                <a:cs typeface="B Zar" pitchFamily="2" charset="-78"/>
              </a:rPr>
              <a:t>دو عضو کمپرسور اسکرال</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25</a:t>
            </a:fld>
            <a:endParaRPr lang="en-US"/>
          </a:p>
        </p:txBody>
      </p:sp>
    </p:spTree>
    <p:extLst>
      <p:ext uri="{BB962C8B-B14F-4D97-AF65-F5344CB8AC3E}">
        <p14:creationId xmlns:p14="http://schemas.microsoft.com/office/powerpoint/2010/main" val="151507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اسکرال</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311400" y="2041842"/>
            <a:ext cx="5257800" cy="3939540"/>
          </a:xfrm>
          <a:prstGeom prst="rect">
            <a:avLst/>
          </a:prstGeom>
        </p:spPr>
        <p:txBody>
          <a:bodyPr wrap="square">
            <a:spAutoFit/>
          </a:bodyPr>
          <a:lstStyle/>
          <a:p>
            <a:pPr marL="342900" indent="-342900" algn="just" rtl="1">
              <a:buFont typeface="Courier New" pitchFamily="49" charset="0"/>
              <a:buChar char="o"/>
            </a:pPr>
            <a:r>
              <a:rPr lang="fa-IR" sz="2000" b="1" dirty="0">
                <a:cs typeface="B Zar" pitchFamily="2" charset="-78"/>
              </a:rPr>
              <a:t>مزایا و </a:t>
            </a:r>
            <a:r>
              <a:rPr lang="fa-IR" sz="2000" b="1" dirty="0" smtClean="0">
                <a:cs typeface="B Zar" pitchFamily="2" charset="-78"/>
              </a:rPr>
              <a:t>معایب</a:t>
            </a:r>
          </a:p>
          <a:p>
            <a:pPr marL="342900" indent="-342900" algn="just" rtl="1">
              <a:buFont typeface="Courier New" pitchFamily="49" charset="0"/>
              <a:buChar char="o"/>
            </a:pPr>
            <a:endParaRPr lang="fa-IR" sz="2000" b="1"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کمپرسورهایی قابل اطمینان، با طراحی ساده و کاربردی هستند.</a:t>
            </a:r>
          </a:p>
          <a:p>
            <a:pPr marL="342900" indent="-342900" algn="just" rtl="1">
              <a:lnSpc>
                <a:spcPct val="150000"/>
              </a:lnSpc>
              <a:buFont typeface="Wingdings" pitchFamily="2" charset="2"/>
              <a:buChar char="Ø"/>
            </a:pPr>
            <a:r>
              <a:rPr lang="fa-IR" sz="2000" dirty="0">
                <a:cs typeface="B Zar" pitchFamily="2" charset="-78"/>
              </a:rPr>
              <a:t>ارتعاش و سر و صدای کمی دارند.</a:t>
            </a:r>
          </a:p>
          <a:p>
            <a:pPr marL="342900" indent="-342900" algn="just" rtl="1">
              <a:lnSpc>
                <a:spcPct val="150000"/>
              </a:lnSpc>
              <a:buFont typeface="Wingdings" pitchFamily="2" charset="2"/>
              <a:buChar char="Ø"/>
            </a:pPr>
            <a:r>
              <a:rPr lang="fa-IR" sz="2000" dirty="0">
                <a:cs typeface="B Zar" pitchFamily="2" charset="-78"/>
              </a:rPr>
              <a:t>به دلیل ساختار عملکردشان بازدهی بسیار بالایی دارند.</a:t>
            </a:r>
          </a:p>
          <a:p>
            <a:pPr marL="342900" indent="-342900" algn="just" rtl="1">
              <a:lnSpc>
                <a:spcPct val="150000"/>
              </a:lnSpc>
              <a:buFont typeface="Wingdings" pitchFamily="2" charset="2"/>
              <a:buChar char="Ø"/>
            </a:pPr>
            <a:r>
              <a:rPr lang="fa-IR" sz="2000" dirty="0">
                <a:cs typeface="B Zar" pitchFamily="2" charset="-78"/>
              </a:rPr>
              <a:t>انرژی کمی مصرف می کنند.</a:t>
            </a:r>
          </a:p>
          <a:p>
            <a:pPr marL="342900" indent="-342900" algn="just" rtl="1">
              <a:lnSpc>
                <a:spcPct val="150000"/>
              </a:lnSpc>
              <a:buFont typeface="Wingdings" pitchFamily="2" charset="2"/>
              <a:buChar char="Ø"/>
            </a:pPr>
            <a:r>
              <a:rPr lang="fa-IR" sz="2000" dirty="0">
                <a:cs typeface="B Zar" pitchFamily="2" charset="-78"/>
              </a:rPr>
              <a:t>با مبرد های مایع بهتر کار می کنند.</a:t>
            </a:r>
          </a:p>
          <a:p>
            <a:pPr marL="342900" indent="-342900" algn="just" rtl="1">
              <a:lnSpc>
                <a:spcPct val="150000"/>
              </a:lnSpc>
              <a:buFont typeface="Wingdings" pitchFamily="2" charset="2"/>
              <a:buChar char="Ø"/>
            </a:pPr>
            <a:r>
              <a:rPr lang="fa-IR" sz="2000" dirty="0">
                <a:cs typeface="B Zar" pitchFamily="2" charset="-78"/>
              </a:rPr>
              <a:t>از آنجا که هرمتیک هستند تعمیرشان دشوار است.</a:t>
            </a:r>
          </a:p>
          <a:p>
            <a:pPr marL="342900" indent="-342900" algn="just" rtl="1">
              <a:lnSpc>
                <a:spcPct val="150000"/>
              </a:lnSpc>
              <a:buFont typeface="Wingdings" pitchFamily="2" charset="2"/>
              <a:buChar char="Ø"/>
            </a:pPr>
            <a:r>
              <a:rPr lang="fa-IR" sz="2000" dirty="0">
                <a:cs typeface="B Zar" pitchFamily="2" charset="-78"/>
              </a:rPr>
              <a:t>غالبا توانایی دوران در یک جهت را دارند.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26</a:t>
            </a:fld>
            <a:endParaRPr lang="en-US"/>
          </a:p>
        </p:txBody>
      </p:sp>
    </p:spTree>
    <p:extLst>
      <p:ext uri="{BB962C8B-B14F-4D97-AF65-F5344CB8AC3E}">
        <p14:creationId xmlns:p14="http://schemas.microsoft.com/office/powerpoint/2010/main" val="2938929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سانتریفیوژ</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097280" y="1518146"/>
            <a:ext cx="7772400" cy="4708981"/>
          </a:xfrm>
          <a:prstGeom prst="rect">
            <a:avLst/>
          </a:prstGeom>
        </p:spPr>
        <p:txBody>
          <a:bodyPr wrap="square">
            <a:spAutoFit/>
          </a:bodyPr>
          <a:lstStyle/>
          <a:p>
            <a:pPr algn="just" rtl="1"/>
            <a:r>
              <a:rPr lang="fa-IR" sz="2000" dirty="0">
                <a:cs typeface="B Zar" pitchFamily="2" charset="-78"/>
              </a:rPr>
              <a:t>به کمپرسورهای توربو هم شناخته می شوند. گردش یک پروانه انرژی جنبشی را به مبرد گازی می دهد تا فشار آن را افزایش دهد. در واقع این کمپرسورها از نظر نوع عملکرد ، زیرمجموعه کمپرسورهای دینامیکی هستند.</a:t>
            </a:r>
          </a:p>
          <a:p>
            <a:pPr algn="just" rtl="1"/>
            <a:endParaRPr lang="fa-IR" sz="2000" dirty="0">
              <a:cs typeface="B Zar" pitchFamily="2" charset="-78"/>
            </a:endParaRPr>
          </a:p>
          <a:p>
            <a:pPr algn="just" rtl="1"/>
            <a:r>
              <a:rPr lang="fa-IR" sz="2000" dirty="0">
                <a:cs typeface="B Zar" pitchFamily="2" charset="-78"/>
              </a:rPr>
              <a:t>مبرد گازی از محل مکش وارد محفظه شده ، گردش پروانه نیروی گریز از مرکز را به مبرد می دهد تا سرعتش افزایش یابد. سپس این گاز پرسرعت وارد دیفیوزر ( پخش کننده ) می شود که حجمش را افزایش می دهد. در این فرآیند گاز پرسرعت کم فشار به گاز کم سرعت پرفشار تبدیل می شود. هرقدر سرعت پروانه بالاتر باشد فشار نهایی بیشتر است.</a:t>
            </a:r>
          </a:p>
          <a:p>
            <a:pPr algn="just" rtl="1"/>
            <a:endParaRPr lang="fa-IR" sz="2000" dirty="0">
              <a:cs typeface="B Zar" pitchFamily="2" charset="-78"/>
            </a:endParaRPr>
          </a:p>
          <a:p>
            <a:pPr algn="just" rtl="1"/>
            <a:r>
              <a:rPr lang="fa-IR" sz="2000" dirty="0">
                <a:cs typeface="B Zar" pitchFamily="2" charset="-78"/>
              </a:rPr>
              <a:t>بر خلاف مدل های پیستونی که جریان را با وقفه برقرار می کنند، در این نوع کمپرسور ، مبرد بصورت پیوسته و مداوم متراکم می شود. البته چون نیروی یک پروانه کافی نیست غالبا چندین پروانه بصورت سری در چیلرها بکار می روند. همچنین می توانند تک مرحله، دو مرحله یا چند مرحله باشند.</a:t>
            </a:r>
          </a:p>
          <a:p>
            <a:pPr algn="just" rtl="1"/>
            <a:endParaRPr lang="fa-IR" sz="2000" dirty="0">
              <a:cs typeface="B Zar" pitchFamily="2" charset="-78"/>
            </a:endParaRPr>
          </a:p>
          <a:p>
            <a:pPr algn="just" rtl="1"/>
            <a:r>
              <a:rPr lang="fa-IR" sz="2000" dirty="0">
                <a:cs typeface="B Zar" pitchFamily="2" charset="-78"/>
              </a:rPr>
              <a:t>برای سرمایش و تهویه مطبوع تجاری و صنعتی کاربرد زیادی دارند و برای نیاز به سرمایش ظرفیت بالا ( بیش از 200 تن ) استفاده می شوند.</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27</a:t>
            </a:fld>
            <a:endParaRPr lang="en-US"/>
          </a:p>
        </p:txBody>
      </p:sp>
    </p:spTree>
    <p:extLst>
      <p:ext uri="{BB962C8B-B14F-4D97-AF65-F5344CB8AC3E}">
        <p14:creationId xmlns:p14="http://schemas.microsoft.com/office/powerpoint/2010/main" val="2098626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سانتریفیوژ</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752600"/>
            <a:ext cx="7467600"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D5C2861-8023-4EDE-AC60-4F19E60A15CB}" type="slidenum">
              <a:rPr lang="en-US" smtClean="0"/>
              <a:t>28</a:t>
            </a:fld>
            <a:endParaRPr lang="en-US"/>
          </a:p>
        </p:txBody>
      </p:sp>
    </p:spTree>
    <p:extLst>
      <p:ext uri="{BB962C8B-B14F-4D97-AF65-F5344CB8AC3E}">
        <p14:creationId xmlns:p14="http://schemas.microsoft.com/office/powerpoint/2010/main" val="2829111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سانتریفیوژ</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33800" y="5936218"/>
            <a:ext cx="2577950" cy="400110"/>
          </a:xfrm>
          <a:prstGeom prst="rect">
            <a:avLst/>
          </a:prstGeom>
        </p:spPr>
        <p:txBody>
          <a:bodyPr wrap="square">
            <a:spAutoFit/>
          </a:bodyPr>
          <a:lstStyle/>
          <a:p>
            <a:pPr algn="just" rtl="1"/>
            <a:r>
              <a:rPr lang="fa-IR" sz="2000" dirty="0">
                <a:cs typeface="B Zar" pitchFamily="2" charset="-78"/>
              </a:rPr>
              <a:t>کمپرسور چند مرحله سانتریفیوژ</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29</a:t>
            </a:fld>
            <a:endParaRPr lang="en-US"/>
          </a:p>
        </p:txBody>
      </p:sp>
    </p:spTree>
    <p:extLst>
      <p:ext uri="{BB962C8B-B14F-4D97-AF65-F5344CB8AC3E}">
        <p14:creationId xmlns:p14="http://schemas.microsoft.com/office/powerpoint/2010/main" val="2188213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معرفی و بررسی انواع کمپرسور</a:t>
            </a:r>
            <a:endParaRPr lang="en-US" sz="2800" dirty="0">
              <a:cs typeface="B Titr" pitchFamily="2" charset="-78"/>
            </a:endParaRPr>
          </a:p>
        </p:txBody>
      </p:sp>
      <p:sp>
        <p:nvSpPr>
          <p:cNvPr id="4" name="Rectangle 3"/>
          <p:cNvSpPr/>
          <p:nvPr/>
        </p:nvSpPr>
        <p:spPr>
          <a:xfrm>
            <a:off x="1259840" y="1905000"/>
            <a:ext cx="7467600" cy="3477875"/>
          </a:xfrm>
          <a:prstGeom prst="rect">
            <a:avLst/>
          </a:prstGeom>
        </p:spPr>
        <p:txBody>
          <a:bodyPr wrap="square">
            <a:spAutoFit/>
          </a:bodyPr>
          <a:lstStyle/>
          <a:p>
            <a:pPr algn="just" rtl="1"/>
            <a:r>
              <a:rPr lang="fa-IR" sz="2000" dirty="0" smtClean="0">
                <a:cs typeface="B Zar" pitchFamily="2" charset="-78"/>
              </a:rPr>
              <a:t>در این نوشته انواع کمپرسور ها بطور خلاصه معرفی و اجزا و عملکردشان بیان می شوند. انواع کمپرسورهای بکار رفته در سیستم های سرمایشی و کاربرد هایشان تشریح می گردد. در انتها در خصوص نگهداری و تعمیرشان نکاتی گفته خواهد شد.</a:t>
            </a:r>
          </a:p>
          <a:p>
            <a:pPr algn="just" rtl="1"/>
            <a:endParaRPr lang="fa-IR" sz="2000" dirty="0" smtClean="0">
              <a:cs typeface="B Zar" pitchFamily="2" charset="-78"/>
            </a:endParaRPr>
          </a:p>
          <a:p>
            <a:pPr algn="just" rtl="1"/>
            <a:r>
              <a:rPr lang="fa-IR" sz="2000" dirty="0" smtClean="0">
                <a:cs typeface="B Zar" pitchFamily="2" charset="-78"/>
              </a:rPr>
              <a:t>طبق برآورد انستیتو بین المللی تبرید (</a:t>
            </a:r>
            <a:r>
              <a:rPr lang="en-US" sz="2000" dirty="0" smtClean="0">
                <a:cs typeface="B Zar" pitchFamily="2" charset="-78"/>
              </a:rPr>
              <a:t>IIR</a:t>
            </a:r>
            <a:r>
              <a:rPr lang="fa-IR" sz="2000" dirty="0" smtClean="0">
                <a:cs typeface="B Zar" pitchFamily="2" charset="-78"/>
              </a:rPr>
              <a:t>)</a:t>
            </a:r>
            <a:r>
              <a:rPr lang="en-US" sz="2000" dirty="0" smtClean="0">
                <a:cs typeface="B Zar" pitchFamily="2" charset="-78"/>
              </a:rPr>
              <a:t> </a:t>
            </a:r>
            <a:r>
              <a:rPr lang="fa-IR" sz="2000" dirty="0" smtClean="0">
                <a:cs typeface="B Zar" pitchFamily="2" charset="-78"/>
              </a:rPr>
              <a:t>سه میلیارد پمپ تهویه مطبوع در جهان وجود دارد. این برآورد نشان می دهد که صنعت تهویه مطبوع 17 درصد الکتریسیته جهان را مصرف می کند. گستردگی این صنعت ، سبب شده است تا وقت و انرژی زیادی در حوزه پژوهش ، نوآوری و بهبود عملکرد تمامی سیستم ها صرف شود و محصولات بسیار متنوع با کارکرد های متفاوت طراحی و ساخته شود. به همین دلیل ، انتخاب محصول مورد نیاز ممکن است کمی پیچیده و گیج کننده باشد. اما با دانستن اصول کارکرد سیستم ها و شناخت دقیق نیاز می توان محصول مناسب را یافت.</a:t>
            </a:r>
            <a:endParaRPr lang="fa-IR" sz="2000" dirty="0">
              <a:cs typeface="B Zar" pitchFamily="2" charset="-78"/>
            </a:endParaRPr>
          </a:p>
        </p:txBody>
      </p:sp>
      <p:sp>
        <p:nvSpPr>
          <p:cNvPr id="3" name="Slide Number Placeholder 2"/>
          <p:cNvSpPr>
            <a:spLocks noGrp="1"/>
          </p:cNvSpPr>
          <p:nvPr>
            <p:ph type="sldNum" sz="quarter" idx="12"/>
          </p:nvPr>
        </p:nvSpPr>
        <p:spPr/>
        <p:txBody>
          <a:bodyPr/>
          <a:lstStyle/>
          <a:p>
            <a:fld id="{5D5C2861-8023-4EDE-AC60-4F19E60A15CB}" type="slidenum">
              <a:rPr lang="en-US" smtClean="0"/>
              <a:t>3</a:t>
            </a:fld>
            <a:endParaRPr lang="en-US"/>
          </a:p>
        </p:txBody>
      </p:sp>
    </p:spTree>
    <p:extLst>
      <p:ext uri="{BB962C8B-B14F-4D97-AF65-F5344CB8AC3E}">
        <p14:creationId xmlns:p14="http://schemas.microsoft.com/office/powerpoint/2010/main" val="3809539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سانتریفیوژ</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95400" y="1371600"/>
            <a:ext cx="7696200" cy="4862870"/>
          </a:xfrm>
          <a:prstGeom prst="rect">
            <a:avLst/>
          </a:prstGeom>
        </p:spPr>
        <p:txBody>
          <a:bodyPr wrap="square">
            <a:spAutoFit/>
          </a:bodyPr>
          <a:lstStyle/>
          <a:p>
            <a:pPr marL="342900" indent="-342900" algn="just" rtl="1">
              <a:buFont typeface="Courier New" pitchFamily="49" charset="0"/>
              <a:buChar char="o"/>
            </a:pPr>
            <a:r>
              <a:rPr lang="fa-IR" sz="2000" b="1" dirty="0">
                <a:cs typeface="B Zar" pitchFamily="2" charset="-78"/>
              </a:rPr>
              <a:t>مزایا و </a:t>
            </a:r>
            <a:r>
              <a:rPr lang="fa-IR" sz="2000" b="1" dirty="0" smtClean="0">
                <a:cs typeface="B Zar" pitchFamily="2" charset="-78"/>
              </a:rPr>
              <a:t>معایب</a:t>
            </a:r>
          </a:p>
          <a:p>
            <a:pPr marL="342900" indent="-342900" algn="just" rtl="1">
              <a:buFont typeface="Courier New" pitchFamily="49" charset="0"/>
              <a:buChar char="o"/>
            </a:pPr>
            <a:endParaRPr lang="fa-IR" sz="2000" b="1"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معمولا با سرعت های بالا دوران می کنند ( تا 60 هزار </a:t>
            </a:r>
            <a:r>
              <a:rPr lang="en-US" sz="2000" dirty="0">
                <a:cs typeface="B Zar" pitchFamily="2" charset="-78"/>
              </a:rPr>
              <a:t>rpm )</a:t>
            </a:r>
          </a:p>
          <a:p>
            <a:pPr marL="342900" indent="-342900" algn="just" rtl="1">
              <a:lnSpc>
                <a:spcPct val="150000"/>
              </a:lnSpc>
              <a:buFont typeface="Wingdings" pitchFamily="2" charset="2"/>
              <a:buChar char="Ø"/>
            </a:pPr>
            <a:r>
              <a:rPr lang="fa-IR" sz="2000" dirty="0">
                <a:cs typeface="B Zar" pitchFamily="2" charset="-78"/>
              </a:rPr>
              <a:t>این کمپرسورها غالبا کوچک تر و سبک تر از کمپرسورهای دیگر هستند.</a:t>
            </a:r>
          </a:p>
          <a:p>
            <a:pPr marL="342900" indent="-342900" algn="just" rtl="1">
              <a:lnSpc>
                <a:spcPct val="150000"/>
              </a:lnSpc>
              <a:buFont typeface="Wingdings" pitchFamily="2" charset="2"/>
              <a:buChar char="Ø"/>
            </a:pPr>
            <a:r>
              <a:rPr lang="fa-IR" sz="2000" dirty="0">
                <a:cs typeface="B Zar" pitchFamily="2" charset="-78"/>
              </a:rPr>
              <a:t>مناسب ظرفیت های بالا ( تا 10000 تن یا 35000 کیلو وات ) با فشار نهایی متوسط هستند.</a:t>
            </a:r>
          </a:p>
          <a:p>
            <a:pPr marL="342900" indent="-342900" algn="just" rtl="1">
              <a:lnSpc>
                <a:spcPct val="150000"/>
              </a:lnSpc>
              <a:buFont typeface="Wingdings" pitchFamily="2" charset="2"/>
              <a:buChar char="Ø"/>
            </a:pPr>
            <a:r>
              <a:rPr lang="fa-IR" sz="2000" dirty="0">
                <a:cs typeface="B Zar" pitchFamily="2" charset="-78"/>
              </a:rPr>
              <a:t>توسط منابع انرژی مختلف به حرکت درمی آیند. مثل موتور الکتریکی ، موتور احتراقی ، توربین گازی یا بادی</a:t>
            </a:r>
          </a:p>
          <a:p>
            <a:pPr marL="342900" indent="-342900" algn="just" rtl="1">
              <a:lnSpc>
                <a:spcPct val="150000"/>
              </a:lnSpc>
              <a:buFont typeface="Wingdings" pitchFamily="2" charset="2"/>
              <a:buChar char="Ø"/>
            </a:pPr>
            <a:r>
              <a:rPr lang="fa-IR" sz="2000" dirty="0">
                <a:cs typeface="B Zar" pitchFamily="2" charset="-78"/>
              </a:rPr>
              <a:t>هزینه نگهداری شان کم است اما در سرعت های بالا افزایش می یابد.</a:t>
            </a:r>
          </a:p>
          <a:p>
            <a:pPr marL="342900" indent="-342900" algn="just" rtl="1">
              <a:lnSpc>
                <a:spcPct val="150000"/>
              </a:lnSpc>
              <a:buFont typeface="Wingdings" pitchFamily="2" charset="2"/>
              <a:buChar char="Ø"/>
            </a:pPr>
            <a:r>
              <a:rPr lang="fa-IR" sz="2000" dirty="0">
                <a:cs typeface="B Zar" pitchFamily="2" charset="-78"/>
              </a:rPr>
              <a:t>باید بصورت مداوم ارتعاشات آن کنترل شود.</a:t>
            </a:r>
          </a:p>
          <a:p>
            <a:pPr marL="342900" indent="-342900" algn="just" rtl="1">
              <a:lnSpc>
                <a:spcPct val="150000"/>
              </a:lnSpc>
              <a:buFont typeface="Wingdings" pitchFamily="2" charset="2"/>
              <a:buChar char="Ø"/>
            </a:pPr>
            <a:r>
              <a:rPr lang="fa-IR" sz="2000" dirty="0">
                <a:cs typeface="B Zar" pitchFamily="2" charset="-78"/>
              </a:rPr>
              <a:t>مهم ترین ایراد این کمپرسورها، کاهش بازده در شرایط نیمه بار است. در ورودی کمتر از 25 درصد بار، امواج ایجاد شده به کمپرسور آسیب جدی می رسانند و عمرشان کم می شود.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30</a:t>
            </a:fld>
            <a:endParaRPr lang="en-US"/>
          </a:p>
        </p:txBody>
      </p:sp>
    </p:spTree>
    <p:extLst>
      <p:ext uri="{BB962C8B-B14F-4D97-AF65-F5344CB8AC3E}">
        <p14:creationId xmlns:p14="http://schemas.microsoft.com/office/powerpoint/2010/main" val="46414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دسته بندی کمپرسورها از جهت آب بندی و تعمیر</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72540" y="2438400"/>
            <a:ext cx="7665720" cy="3477875"/>
          </a:xfrm>
          <a:prstGeom prst="rect">
            <a:avLst/>
          </a:prstGeom>
        </p:spPr>
        <p:txBody>
          <a:bodyPr wrap="square">
            <a:spAutoFit/>
          </a:bodyPr>
          <a:lstStyle/>
          <a:p>
            <a:pPr algn="just" rtl="1"/>
            <a:r>
              <a:rPr lang="fa-IR" sz="2000" dirty="0">
                <a:cs typeface="B Zar" pitchFamily="2" charset="-78"/>
              </a:rPr>
              <a:t>این دسته بندی چگونگی موقیعت کمپرسور و موتور محرک را مشخص می کند.</a:t>
            </a:r>
          </a:p>
          <a:p>
            <a:pPr algn="just" rtl="1"/>
            <a:endParaRPr lang="fa-IR" sz="2000" dirty="0">
              <a:cs typeface="B Zar" pitchFamily="2" charset="-78"/>
            </a:endParaRPr>
          </a:p>
          <a:p>
            <a:pPr algn="just" rtl="1"/>
            <a:r>
              <a:rPr lang="fa-IR" sz="2000" dirty="0">
                <a:cs typeface="B Zar" pitchFamily="2" charset="-78"/>
              </a:rPr>
              <a:t>در سه شکل زیر موجود هستند:</a:t>
            </a:r>
          </a:p>
          <a:p>
            <a:pPr algn="just" rtl="1"/>
            <a:endParaRPr lang="fa-IR" sz="2000" dirty="0">
              <a:cs typeface="B Zar" pitchFamily="2" charset="-78"/>
            </a:endParaRPr>
          </a:p>
          <a:p>
            <a:pPr algn="just" rtl="1"/>
            <a:r>
              <a:rPr lang="fa-IR" sz="2000" dirty="0" smtClean="0">
                <a:cs typeface="B Zar" pitchFamily="2" charset="-78"/>
              </a:rPr>
              <a:t>1-باز</a:t>
            </a:r>
            <a:endParaRPr lang="fa-IR" sz="2000" dirty="0">
              <a:cs typeface="B Zar" pitchFamily="2" charset="-78"/>
            </a:endParaRPr>
          </a:p>
          <a:p>
            <a:pPr algn="just" rtl="1"/>
            <a:r>
              <a:rPr lang="fa-IR" sz="2000" dirty="0" smtClean="0">
                <a:cs typeface="B Zar" pitchFamily="2" charset="-78"/>
              </a:rPr>
              <a:t>2-هرمتیک</a:t>
            </a:r>
            <a:endParaRPr lang="fa-IR" sz="2000" dirty="0">
              <a:cs typeface="B Zar" pitchFamily="2" charset="-78"/>
            </a:endParaRPr>
          </a:p>
          <a:p>
            <a:pPr algn="just" rtl="1"/>
            <a:r>
              <a:rPr lang="fa-IR" sz="2000" dirty="0" smtClean="0">
                <a:cs typeface="B Zar" pitchFamily="2" charset="-78"/>
              </a:rPr>
              <a:t>3-نیمه هرمتیک</a:t>
            </a:r>
          </a:p>
          <a:p>
            <a:pPr algn="just" rtl="1"/>
            <a:endParaRPr lang="fa-IR" sz="2000" dirty="0">
              <a:cs typeface="B Zar" pitchFamily="2" charset="-78"/>
            </a:endParaRPr>
          </a:p>
          <a:p>
            <a:pPr algn="just" rtl="1"/>
            <a:endParaRPr lang="fa-IR" sz="2000" dirty="0">
              <a:cs typeface="B Zar" pitchFamily="2" charset="-78"/>
            </a:endParaRPr>
          </a:p>
          <a:p>
            <a:pPr algn="just" rtl="1"/>
            <a:r>
              <a:rPr lang="fa-IR" sz="2000" dirty="0">
                <a:cs typeface="B Zar" pitchFamily="2" charset="-78"/>
              </a:rPr>
              <a:t>در ادمه این انواع توضیح داده شده اند:</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31</a:t>
            </a:fld>
            <a:endParaRPr lang="en-US"/>
          </a:p>
        </p:txBody>
      </p:sp>
    </p:spTree>
    <p:extLst>
      <p:ext uri="{BB962C8B-B14F-4D97-AF65-F5344CB8AC3E}">
        <p14:creationId xmlns:p14="http://schemas.microsoft.com/office/powerpoint/2010/main" val="388999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دسته بندی کمپرسورها از جهت آب بندی و تعمیر</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72540" y="2133600"/>
            <a:ext cx="7665720" cy="3785652"/>
          </a:xfrm>
          <a:prstGeom prst="rect">
            <a:avLst/>
          </a:prstGeom>
        </p:spPr>
        <p:txBody>
          <a:bodyPr wrap="square">
            <a:spAutoFit/>
          </a:bodyPr>
          <a:lstStyle/>
          <a:p>
            <a:pPr algn="just" rtl="1"/>
            <a:r>
              <a:rPr lang="fa-IR" sz="2000" dirty="0" smtClean="0">
                <a:cs typeface="B Zar" pitchFamily="2" charset="-78"/>
              </a:rPr>
              <a:t>باز</a:t>
            </a:r>
          </a:p>
          <a:p>
            <a:pPr algn="just" rtl="1"/>
            <a:r>
              <a:rPr lang="fa-IR" sz="2000" dirty="0" smtClean="0">
                <a:cs typeface="B Zar" pitchFamily="2" charset="-78"/>
              </a:rPr>
              <a:t>محفظه کمپرسور و موتور جداست و نیاز به روغن کاری اجزا دارد. اگر بصورت متناوب استفاده نشود، گاز از سیستم خارج می شود. کمپرسورهای باز می توانند با موتورهای احتراقی هم کار کنند.</a:t>
            </a:r>
          </a:p>
          <a:p>
            <a:pPr algn="just" rtl="1"/>
            <a:endParaRPr lang="fa-IR" sz="2000" dirty="0" smtClean="0">
              <a:cs typeface="B Zar" pitchFamily="2" charset="-78"/>
            </a:endParaRPr>
          </a:p>
          <a:p>
            <a:pPr algn="just" rtl="1"/>
            <a:r>
              <a:rPr lang="fa-IR" sz="2000" dirty="0" smtClean="0">
                <a:cs typeface="B Zar" pitchFamily="2" charset="-78"/>
              </a:rPr>
              <a:t>هرمتیک</a:t>
            </a:r>
          </a:p>
          <a:p>
            <a:pPr algn="just" rtl="1"/>
            <a:r>
              <a:rPr lang="fa-IR" sz="2000" dirty="0" smtClean="0">
                <a:cs typeface="B Zar" pitchFamily="2" charset="-78"/>
              </a:rPr>
              <a:t>کمپرسور و موتور در یک محفظه آب بندی شده قرار دارند. نشتی ندارند و می توانند مدت ها استفاده نشوند. در محل تعمیر نمی شوند و باید به برای تعمیر به کارخانه سازنده مراجعه شود.</a:t>
            </a:r>
          </a:p>
          <a:p>
            <a:pPr algn="just" rtl="1"/>
            <a:endParaRPr lang="fa-IR" sz="2000" dirty="0" smtClean="0">
              <a:cs typeface="B Zar" pitchFamily="2" charset="-78"/>
            </a:endParaRPr>
          </a:p>
          <a:p>
            <a:pPr algn="just" rtl="1"/>
            <a:r>
              <a:rPr lang="fa-IR" sz="2000" dirty="0" smtClean="0">
                <a:cs typeface="B Zar" pitchFamily="2" charset="-78"/>
              </a:rPr>
              <a:t>نیمه هرمتیک</a:t>
            </a:r>
          </a:p>
          <a:p>
            <a:pPr algn="just" rtl="1"/>
            <a:r>
              <a:rPr lang="fa-IR" sz="2000" dirty="0" smtClean="0">
                <a:cs typeface="B Zar" pitchFamily="2" charset="-78"/>
              </a:rPr>
              <a:t>موتور و کمپرسور در یک محفظه هستند اما بجای یک محفظه یک دست، کاورهای پیچ شده و واشربندی شده دارند که می توانند باز شده و تعویض شوند.</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32</a:t>
            </a:fld>
            <a:endParaRPr lang="en-US"/>
          </a:p>
        </p:txBody>
      </p:sp>
    </p:spTree>
    <p:extLst>
      <p:ext uri="{BB962C8B-B14F-4D97-AF65-F5344CB8AC3E}">
        <p14:creationId xmlns:p14="http://schemas.microsoft.com/office/powerpoint/2010/main" val="2445458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دسته بندی از نظر شیوه خنک سازی</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72540" y="2133600"/>
            <a:ext cx="7665720" cy="3170099"/>
          </a:xfrm>
          <a:prstGeom prst="rect">
            <a:avLst/>
          </a:prstGeom>
        </p:spPr>
        <p:txBody>
          <a:bodyPr wrap="square">
            <a:spAutoFit/>
          </a:bodyPr>
          <a:lstStyle/>
          <a:p>
            <a:pPr algn="just" rtl="1"/>
            <a:r>
              <a:rPr lang="fa-IR" sz="2000" dirty="0" smtClean="0">
                <a:cs typeface="B Zar" pitchFamily="2" charset="-78"/>
              </a:rPr>
              <a:t>سیلندر و سرسیلندر کمپرسور را می توان با آب یا هوا یا روغن خنک کرد. معمولا واحدهای خیلی بزرگ را با آب خنک می کنند. آب در بدنه دو جداره سیلندر و سرسیلندر جریان دارد اما بیشتر کمپرسورهای متداول در سیستم های تهویه مطبوع با هوا خنک می شوند. جدار سیلندر و سرسیلندر را پره دار می سازند تا سطح زیادی با هوا داشته باشند و گرما را به خوبی منتقل کند.</a:t>
            </a:r>
          </a:p>
          <a:p>
            <a:pPr algn="just" rtl="1"/>
            <a:endParaRPr lang="fa-IR" sz="2000" dirty="0" smtClean="0">
              <a:cs typeface="B Zar" pitchFamily="2" charset="-78"/>
            </a:endParaRPr>
          </a:p>
          <a:p>
            <a:pPr algn="just" rtl="1"/>
            <a:r>
              <a:rPr lang="fa-IR" sz="2000" dirty="0" smtClean="0">
                <a:cs typeface="B Zar" pitchFamily="2" charset="-78"/>
              </a:rPr>
              <a:t>کمپرسورهای هرمتیک به وسیله هوای مکیده شده خنک می شوند.</a:t>
            </a:r>
          </a:p>
          <a:p>
            <a:pPr algn="just" rtl="1"/>
            <a:endParaRPr lang="fa-IR" sz="2000" dirty="0" smtClean="0">
              <a:cs typeface="B Zar" pitchFamily="2" charset="-78"/>
            </a:endParaRPr>
          </a:p>
          <a:p>
            <a:pPr algn="just" rtl="1"/>
            <a:r>
              <a:rPr lang="fa-IR" sz="2000" dirty="0" smtClean="0">
                <a:cs typeface="B Zar" pitchFamily="2" charset="-78"/>
              </a:rPr>
              <a:t>در انواع روغن خنک ، در کمپرسورهای کوچک (غالبا سانتریفیوژ ) از سیستم روغن کاری پاششی استفاده می شود اما در کمپرسورهای نیمه هرمتیک و باز روغن کاری توسط پمپ روغن انجام می گیرد.</a:t>
            </a:r>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33</a:t>
            </a:fld>
            <a:endParaRPr lang="en-US"/>
          </a:p>
        </p:txBody>
      </p:sp>
    </p:spTree>
    <p:extLst>
      <p:ext uri="{BB962C8B-B14F-4D97-AF65-F5344CB8AC3E}">
        <p14:creationId xmlns:p14="http://schemas.microsoft.com/office/powerpoint/2010/main" val="1043582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دسته بندی از نظر شیوه خنک سازی</a:t>
            </a:r>
            <a:endParaRPr lang="fa-IR" sz="1600" dirty="0" smtClean="0">
              <a:cs typeface="B Titr" pitchFamily="2" charset="-78"/>
            </a:endParaRP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72540" y="2384455"/>
            <a:ext cx="7665720" cy="2246769"/>
          </a:xfrm>
          <a:prstGeom prst="rect">
            <a:avLst/>
          </a:prstGeom>
        </p:spPr>
        <p:txBody>
          <a:bodyPr wrap="square">
            <a:spAutoFit/>
          </a:bodyPr>
          <a:lstStyle/>
          <a:p>
            <a:pPr algn="just" rtl="1"/>
            <a:r>
              <a:rPr lang="fa-IR" sz="2000" dirty="0" smtClean="0">
                <a:cs typeface="B Zar" pitchFamily="2" charset="-78"/>
              </a:rPr>
              <a:t>بدلیل اهمیت روغن کاری می بایستی از وجود روغن کافی در کمپرسور مطمئن شد به همین منظور بر روی بدنه کمپرسور ، شیشه ای قرار دارد تا بتوان سطح روغن داخل کمپرسور را کنترل نمود و در صورت پایین آمدن سطح روغن از اندازه تعیین شده ، نسبت به شارژ روغن اقدام نمود.</a:t>
            </a:r>
          </a:p>
          <a:p>
            <a:pPr algn="just" rtl="1"/>
            <a:endParaRPr lang="fa-IR" sz="2000" dirty="0" smtClean="0">
              <a:cs typeface="B Zar" pitchFamily="2" charset="-78"/>
            </a:endParaRPr>
          </a:p>
          <a:p>
            <a:pPr algn="just" rtl="1"/>
            <a:r>
              <a:rPr lang="fa-IR" sz="2000" dirty="0" smtClean="0">
                <a:cs typeface="B Zar" pitchFamily="2" charset="-78"/>
              </a:rPr>
              <a:t>برای اطمینان از کار صحیح پمپ روغن از کلید کنترل فشار استفاده می شود تا در صورت خراب شدن پمپ روغن و نبودن فشار مناسب جهت روغن کاری اجزا ، کمپرسور توسط سیستم کنترل فشار روغن خاموش می شود.</a:t>
            </a:r>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34</a:t>
            </a:fld>
            <a:endParaRPr lang="en-US"/>
          </a:p>
        </p:txBody>
      </p:sp>
    </p:spTree>
    <p:extLst>
      <p:ext uri="{BB962C8B-B14F-4D97-AF65-F5344CB8AC3E}">
        <p14:creationId xmlns:p14="http://schemas.microsoft.com/office/powerpoint/2010/main" val="4049834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1752599"/>
            <a:ext cx="47625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93471" y="5867400"/>
            <a:ext cx="2047355" cy="400110"/>
          </a:xfrm>
          <a:prstGeom prst="rect">
            <a:avLst/>
          </a:prstGeom>
        </p:spPr>
        <p:txBody>
          <a:bodyPr wrap="square">
            <a:spAutoFit/>
          </a:bodyPr>
          <a:lstStyle/>
          <a:p>
            <a:pPr algn="just" rtl="1"/>
            <a:r>
              <a:rPr lang="fa-IR" sz="2000" dirty="0">
                <a:cs typeface="B Zar" pitchFamily="2" charset="-78"/>
              </a:rPr>
              <a:t>کمپرس کننده هوا خنک</a:t>
            </a:r>
            <a:endParaRPr lang="en-US" sz="2000" dirty="0">
              <a:cs typeface="B Zar" pitchFamily="2" charset="-78"/>
            </a:endParaRPr>
          </a:p>
        </p:txBody>
      </p:sp>
      <p:sp>
        <p:nvSpPr>
          <p:cNvPr id="11"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دسته بندی از نظر شیوه خنک سازی</a:t>
            </a:r>
            <a:endParaRPr lang="fa-IR" sz="1600" dirty="0" smtClean="0">
              <a:cs typeface="B Titr" pitchFamily="2" charset="-78"/>
            </a:endParaRPr>
          </a:p>
        </p:txBody>
      </p:sp>
      <p:sp>
        <p:nvSpPr>
          <p:cNvPr id="7" name="Slide Number Placeholder 6"/>
          <p:cNvSpPr>
            <a:spLocks noGrp="1"/>
          </p:cNvSpPr>
          <p:nvPr>
            <p:ph type="sldNum" sz="quarter" idx="12"/>
          </p:nvPr>
        </p:nvSpPr>
        <p:spPr/>
        <p:txBody>
          <a:bodyPr/>
          <a:lstStyle/>
          <a:p>
            <a:fld id="{5D5C2861-8023-4EDE-AC60-4F19E60A15CB}" type="slidenum">
              <a:rPr lang="en-US" smtClean="0"/>
              <a:t>35</a:t>
            </a:fld>
            <a:endParaRPr lang="en-US"/>
          </a:p>
        </p:txBody>
      </p:sp>
    </p:spTree>
    <p:extLst>
      <p:ext uri="{BB962C8B-B14F-4D97-AF65-F5344CB8AC3E}">
        <p14:creationId xmlns:p14="http://schemas.microsoft.com/office/powerpoint/2010/main" val="3901710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87780" y="1981200"/>
            <a:ext cx="7665720" cy="3785652"/>
          </a:xfrm>
          <a:prstGeom prst="rect">
            <a:avLst/>
          </a:prstGeom>
        </p:spPr>
        <p:txBody>
          <a:bodyPr wrap="square">
            <a:spAutoFit/>
          </a:bodyPr>
          <a:lstStyle/>
          <a:p>
            <a:pPr algn="just" rtl="1"/>
            <a:r>
              <a:rPr lang="fa-IR" sz="2000" dirty="0" smtClean="0">
                <a:cs typeface="B Zar" pitchFamily="2" charset="-78"/>
              </a:rPr>
              <a:t>معمولا کمپرسورها برای کار با نوع بخصوصی از مبرد طراحی می شوند. مبردهای ایده آل مشخصه های ترمودینامیکی بخصوصی دارند. ترجیحا از نظر شیمیایی خواص زیر را باید داشته باشند :</a:t>
            </a:r>
          </a:p>
          <a:p>
            <a:pPr algn="just" rtl="1"/>
            <a:endParaRPr lang="fa-IR" sz="2000" dirty="0" smtClean="0">
              <a:cs typeface="B Zar" pitchFamily="2" charset="-78"/>
            </a:endParaRPr>
          </a:p>
          <a:p>
            <a:pPr algn="just" rtl="1">
              <a:lnSpc>
                <a:spcPct val="150000"/>
              </a:lnSpc>
            </a:pPr>
            <a:r>
              <a:rPr lang="fa-IR" sz="2000" dirty="0" smtClean="0">
                <a:cs typeface="B Zar" pitchFamily="2" charset="-78"/>
              </a:rPr>
              <a:t>1-خنثی و غیرخورنده باشند.</a:t>
            </a:r>
          </a:p>
          <a:p>
            <a:pPr algn="just" rtl="1">
              <a:lnSpc>
                <a:spcPct val="150000"/>
              </a:lnSpc>
            </a:pPr>
            <a:r>
              <a:rPr lang="fa-IR" sz="2000" dirty="0" smtClean="0">
                <a:cs typeface="B Zar" pitchFamily="2" charset="-78"/>
              </a:rPr>
              <a:t>2-تجزیه پذیر و دوست دار محیط باشند.</a:t>
            </a:r>
          </a:p>
          <a:p>
            <a:pPr algn="just" rtl="1">
              <a:lnSpc>
                <a:spcPct val="150000"/>
              </a:lnSpc>
            </a:pPr>
            <a:r>
              <a:rPr lang="fa-IR" sz="2000" dirty="0" smtClean="0">
                <a:cs typeface="B Zar" pitchFamily="2" charset="-78"/>
              </a:rPr>
              <a:t>3-ایمن و غیر سمی باشند.</a:t>
            </a:r>
          </a:p>
          <a:p>
            <a:pPr algn="just" rtl="1">
              <a:lnSpc>
                <a:spcPct val="150000"/>
              </a:lnSpc>
            </a:pPr>
            <a:r>
              <a:rPr lang="fa-IR" sz="2000" dirty="0" smtClean="0">
                <a:cs typeface="B Zar" pitchFamily="2" charset="-78"/>
              </a:rPr>
              <a:t>4-دمای تبخیر شان زیر دمای هدف باشد.</a:t>
            </a:r>
          </a:p>
          <a:p>
            <a:pPr algn="just" rtl="1">
              <a:lnSpc>
                <a:spcPct val="150000"/>
              </a:lnSpc>
            </a:pPr>
            <a:r>
              <a:rPr lang="fa-IR" sz="2000" dirty="0" smtClean="0">
                <a:cs typeface="B Zar" pitchFamily="2" charset="-78"/>
              </a:rPr>
              <a:t>5-حرارت تبخیرشان بالا باشد.</a:t>
            </a:r>
          </a:p>
          <a:p>
            <a:pPr algn="just" rtl="1">
              <a:lnSpc>
                <a:spcPct val="150000"/>
              </a:lnSpc>
            </a:pPr>
            <a:r>
              <a:rPr lang="fa-IR" sz="2000" dirty="0" smtClean="0">
                <a:cs typeface="B Zar" pitchFamily="2" charset="-78"/>
              </a:rPr>
              <a:t>6-چگالی مایع متوسط ، چگالی گاز بالا و دمای بحرانی بالایی داشته باشد.</a:t>
            </a:r>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36</a:t>
            </a:fld>
            <a:endParaRPr lang="en-US"/>
          </a:p>
        </p:txBody>
      </p:sp>
    </p:spTree>
    <p:extLst>
      <p:ext uri="{BB962C8B-B14F-4D97-AF65-F5344CB8AC3E}">
        <p14:creationId xmlns:p14="http://schemas.microsoft.com/office/powerpoint/2010/main" val="831087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43154"/>
            <a:ext cx="7239000" cy="318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88888" y="5791200"/>
            <a:ext cx="909223" cy="400110"/>
          </a:xfrm>
          <a:prstGeom prst="rect">
            <a:avLst/>
          </a:prstGeom>
        </p:spPr>
        <p:txBody>
          <a:bodyPr wrap="square">
            <a:spAutoFit/>
          </a:bodyPr>
          <a:lstStyle/>
          <a:p>
            <a:pPr algn="just" rtl="1"/>
            <a:r>
              <a:rPr lang="fa-IR" sz="2000" dirty="0">
                <a:cs typeface="B Zar" pitchFamily="2" charset="-78"/>
              </a:rPr>
              <a:t>انواع مبرد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37</a:t>
            </a:fld>
            <a:endParaRPr lang="en-US"/>
          </a:p>
        </p:txBody>
      </p:sp>
    </p:spTree>
    <p:extLst>
      <p:ext uri="{BB962C8B-B14F-4D97-AF65-F5344CB8AC3E}">
        <p14:creationId xmlns:p14="http://schemas.microsoft.com/office/powerpoint/2010/main" val="48513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934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76932" y="6019800"/>
            <a:ext cx="1075936" cy="400110"/>
          </a:xfrm>
          <a:prstGeom prst="rect">
            <a:avLst/>
          </a:prstGeom>
        </p:spPr>
        <p:txBody>
          <a:bodyPr wrap="square">
            <a:spAutoFit/>
          </a:bodyPr>
          <a:lstStyle/>
          <a:p>
            <a:pPr algn="just" rtl="1"/>
            <a:r>
              <a:rPr lang="fa-IR" sz="2000" dirty="0">
                <a:cs typeface="B Zar" pitchFamily="2" charset="-78"/>
              </a:rPr>
              <a:t>سیکل تبرید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38</a:t>
            </a:fld>
            <a:endParaRPr lang="en-US"/>
          </a:p>
        </p:txBody>
      </p:sp>
    </p:spTree>
    <p:extLst>
      <p:ext uri="{BB962C8B-B14F-4D97-AF65-F5344CB8AC3E}">
        <p14:creationId xmlns:p14="http://schemas.microsoft.com/office/powerpoint/2010/main" val="794632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95400" y="1997839"/>
            <a:ext cx="7292340" cy="3939540"/>
          </a:xfrm>
          <a:prstGeom prst="rect">
            <a:avLst/>
          </a:prstGeom>
        </p:spPr>
        <p:txBody>
          <a:bodyPr wrap="square">
            <a:spAutoFit/>
          </a:bodyPr>
          <a:lstStyle/>
          <a:p>
            <a:pPr algn="just" rtl="1"/>
            <a:r>
              <a:rPr lang="fa-IR" sz="2000" dirty="0">
                <a:cs typeface="B Zar" pitchFamily="2" charset="-78"/>
              </a:rPr>
              <a:t>مبرد های مهم استفاده شده در صنعت تبرید در انواع زیر موجود هستند:</a:t>
            </a:r>
          </a:p>
          <a:p>
            <a:pPr algn="just" rtl="1"/>
            <a:endParaRPr lang="fa-IR" sz="2000"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کلرو فلورو کربن ها </a:t>
            </a:r>
            <a:r>
              <a:rPr lang="en-US" sz="2000" dirty="0" smtClean="0">
                <a:cs typeface="B Zar" pitchFamily="2" charset="-78"/>
              </a:rPr>
              <a:t>CFC</a:t>
            </a:r>
            <a:endParaRPr lang="en-US" sz="2000"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هیدرو کلرو فلورو کربن ها </a:t>
            </a:r>
            <a:r>
              <a:rPr lang="en-US" sz="2000" dirty="0" smtClean="0">
                <a:cs typeface="B Zar" pitchFamily="2" charset="-78"/>
              </a:rPr>
              <a:t>HCFC</a:t>
            </a:r>
            <a:endParaRPr lang="en-US" sz="2000"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هیدرو فلورو کربن ها </a:t>
            </a:r>
            <a:r>
              <a:rPr lang="en-US" sz="2000" dirty="0" smtClean="0">
                <a:cs typeface="B Zar" pitchFamily="2" charset="-78"/>
              </a:rPr>
              <a:t>HFC</a:t>
            </a:r>
            <a:endParaRPr lang="en-US" sz="2000"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فلورو کربن </a:t>
            </a:r>
            <a:r>
              <a:rPr lang="fa-IR" sz="2000" dirty="0" smtClean="0">
                <a:cs typeface="B Zar" pitchFamily="2" charset="-78"/>
              </a:rPr>
              <a:t>ها  </a:t>
            </a:r>
            <a:r>
              <a:rPr lang="en-US" sz="2000" dirty="0" smtClean="0">
                <a:cs typeface="B Zar" pitchFamily="2" charset="-78"/>
              </a:rPr>
              <a:t>FC</a:t>
            </a:r>
          </a:p>
          <a:p>
            <a:pPr marL="342900" indent="-342900" algn="just" rtl="1">
              <a:lnSpc>
                <a:spcPct val="150000"/>
              </a:lnSpc>
              <a:buFont typeface="Wingdings" pitchFamily="2" charset="2"/>
              <a:buChar char="Ø"/>
            </a:pPr>
            <a:r>
              <a:rPr lang="fa-IR" sz="2000" dirty="0" smtClean="0">
                <a:cs typeface="B Zar" pitchFamily="2" charset="-78"/>
              </a:rPr>
              <a:t>هیدرو کربن ها </a:t>
            </a:r>
            <a:r>
              <a:rPr lang="en-US" sz="2000" dirty="0" smtClean="0">
                <a:cs typeface="B Zar" pitchFamily="2" charset="-78"/>
              </a:rPr>
              <a:t>HC</a:t>
            </a:r>
          </a:p>
          <a:p>
            <a:pPr marL="342900" indent="-342900" algn="just" rtl="1">
              <a:lnSpc>
                <a:spcPct val="150000"/>
              </a:lnSpc>
              <a:buFont typeface="Wingdings" pitchFamily="2" charset="2"/>
              <a:buChar char="Ø"/>
            </a:pPr>
            <a:r>
              <a:rPr lang="fa-IR" sz="2000" dirty="0" smtClean="0">
                <a:cs typeface="B Zar" pitchFamily="2" charset="-78"/>
              </a:rPr>
              <a:t>آمونیاک </a:t>
            </a:r>
            <a:r>
              <a:rPr lang="en-US" sz="2000" dirty="0" smtClean="0">
                <a:cs typeface="B Zar" pitchFamily="2" charset="-78"/>
              </a:rPr>
              <a:t>NH3</a:t>
            </a:r>
            <a:endParaRPr lang="en-US" sz="2000" dirty="0">
              <a:cs typeface="B Zar" pitchFamily="2" charset="-78"/>
            </a:endParaRPr>
          </a:p>
          <a:p>
            <a:pPr marL="342900" indent="-342900" algn="just" rtl="1">
              <a:lnSpc>
                <a:spcPct val="150000"/>
              </a:lnSpc>
              <a:buFont typeface="Wingdings" pitchFamily="2" charset="2"/>
              <a:buChar char="Ø"/>
            </a:pPr>
            <a:r>
              <a:rPr lang="fa-IR" sz="2000" dirty="0">
                <a:cs typeface="B Zar" pitchFamily="2" charset="-78"/>
              </a:rPr>
              <a:t>کربن دی اکسید </a:t>
            </a:r>
            <a:r>
              <a:rPr lang="en-US" sz="2000" dirty="0" smtClean="0">
                <a:cs typeface="B Zar" pitchFamily="2" charset="-78"/>
              </a:rPr>
              <a:t>CO2</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39</a:t>
            </a:fld>
            <a:endParaRPr lang="en-US"/>
          </a:p>
        </p:txBody>
      </p:sp>
    </p:spTree>
    <p:extLst>
      <p:ext uri="{BB962C8B-B14F-4D97-AF65-F5344CB8AC3E}">
        <p14:creationId xmlns:p14="http://schemas.microsoft.com/office/powerpoint/2010/main" val="755654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معرفی و بررسی انواع کمپرسور</a:t>
            </a:r>
            <a:endParaRPr lang="en-US" sz="2800" dirty="0">
              <a:cs typeface="B Titr"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02" y="1904999"/>
            <a:ext cx="6238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D5C2861-8023-4EDE-AC60-4F19E60A15CB}" type="slidenum">
              <a:rPr lang="en-US" smtClean="0"/>
              <a:t>4</a:t>
            </a:fld>
            <a:endParaRPr lang="en-US"/>
          </a:p>
        </p:txBody>
      </p:sp>
    </p:spTree>
    <p:extLst>
      <p:ext uri="{BB962C8B-B14F-4D97-AF65-F5344CB8AC3E}">
        <p14:creationId xmlns:p14="http://schemas.microsoft.com/office/powerpoint/2010/main" val="2404321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95400" y="1997839"/>
            <a:ext cx="7292340" cy="3785652"/>
          </a:xfrm>
          <a:prstGeom prst="rect">
            <a:avLst/>
          </a:prstGeom>
        </p:spPr>
        <p:txBody>
          <a:bodyPr wrap="square">
            <a:spAutoFit/>
          </a:bodyPr>
          <a:lstStyle/>
          <a:p>
            <a:pPr algn="just" rtl="1"/>
            <a:r>
              <a:rPr lang="fa-IR" sz="2000" dirty="0" smtClean="0">
                <a:cs typeface="B Zar" pitchFamily="2" charset="-78"/>
              </a:rPr>
              <a:t>هرکدام از انواع مبرد ها در ادامه توضیح داده شده اند:</a:t>
            </a:r>
          </a:p>
          <a:p>
            <a:pPr algn="just" rtl="1"/>
            <a:endParaRPr lang="fa-IR" sz="2000" dirty="0" smtClean="0">
              <a:cs typeface="B Zar" pitchFamily="2" charset="-78"/>
            </a:endParaRPr>
          </a:p>
          <a:p>
            <a:pPr algn="just" rtl="1"/>
            <a:r>
              <a:rPr lang="fa-IR" sz="2000" dirty="0" smtClean="0">
                <a:cs typeface="B Zar" pitchFamily="2" charset="-78"/>
              </a:rPr>
              <a:t>کلرو فلورو کربن ها </a:t>
            </a:r>
            <a:r>
              <a:rPr lang="en-US" sz="2000" dirty="0" smtClean="0">
                <a:cs typeface="B Zar" pitchFamily="2" charset="-78"/>
              </a:rPr>
              <a:t>CFC</a:t>
            </a:r>
            <a:endParaRPr lang="fa-IR" sz="2000" dirty="0" smtClean="0">
              <a:cs typeface="B Zar" pitchFamily="2" charset="-78"/>
            </a:endParaRPr>
          </a:p>
          <a:p>
            <a:pPr algn="just" rtl="1"/>
            <a:endParaRPr lang="en-US" sz="2000" dirty="0" smtClean="0">
              <a:cs typeface="B Zar" pitchFamily="2" charset="-78"/>
            </a:endParaRPr>
          </a:p>
          <a:p>
            <a:pPr algn="just" rtl="1"/>
            <a:r>
              <a:rPr lang="fa-IR" sz="2000" dirty="0" smtClean="0">
                <a:cs typeface="B Zar" pitchFamily="2" charset="-78"/>
              </a:rPr>
              <a:t>مبردهای حاوی کلر هستند. از دهه 90 میلادی به بعد ممنوع شده اند چرا که برای سلامت محیط زیست و لایه اوزون مضرند اما برآورد می شود همچنان 50 درصد دستگاه های تبریدی دنیا از این مبرد استفاده می کنند. مثلا </a:t>
            </a:r>
            <a:r>
              <a:rPr lang="en-US" sz="2000" dirty="0" smtClean="0">
                <a:cs typeface="B Zar" pitchFamily="2" charset="-78"/>
              </a:rPr>
              <a:t>R11 </a:t>
            </a:r>
            <a:r>
              <a:rPr lang="fa-IR" sz="2000" dirty="0" smtClean="0">
                <a:cs typeface="B Zar" pitchFamily="2" charset="-78"/>
              </a:rPr>
              <a:t>و </a:t>
            </a:r>
            <a:r>
              <a:rPr lang="en-US" sz="2000" dirty="0" smtClean="0">
                <a:cs typeface="B Zar" pitchFamily="2" charset="-78"/>
              </a:rPr>
              <a:t>R12 </a:t>
            </a:r>
            <a:r>
              <a:rPr lang="fa-IR" sz="2000" dirty="0" smtClean="0">
                <a:cs typeface="B Zar" pitchFamily="2" charset="-78"/>
              </a:rPr>
              <a:t>و </a:t>
            </a:r>
            <a:r>
              <a:rPr lang="en-US" sz="2000" dirty="0" smtClean="0">
                <a:cs typeface="B Zar" pitchFamily="2" charset="-78"/>
              </a:rPr>
              <a:t>R115 </a:t>
            </a:r>
            <a:r>
              <a:rPr lang="fa-IR" sz="2000" dirty="0" smtClean="0">
                <a:cs typeface="B Zar" pitchFamily="2" charset="-78"/>
              </a:rPr>
              <a:t>از این نوع هستند.</a:t>
            </a:r>
          </a:p>
          <a:p>
            <a:pPr algn="just" rtl="1"/>
            <a:endParaRPr lang="fa-IR" sz="2000" dirty="0" smtClean="0">
              <a:cs typeface="B Zar" pitchFamily="2" charset="-78"/>
            </a:endParaRPr>
          </a:p>
          <a:p>
            <a:pPr algn="just" rtl="1"/>
            <a:r>
              <a:rPr lang="fa-IR" sz="2000" dirty="0" smtClean="0">
                <a:cs typeface="B Zar" pitchFamily="2" charset="-78"/>
              </a:rPr>
              <a:t>هیدرو کلرو فلورو کربن ها </a:t>
            </a:r>
            <a:r>
              <a:rPr lang="en-US" sz="2000" dirty="0" smtClean="0">
                <a:cs typeface="B Zar" pitchFamily="2" charset="-78"/>
              </a:rPr>
              <a:t>HCFC </a:t>
            </a:r>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حاوی مقدار کمتری کلر هستند برای همین به عنوان جایگزینی موقت برای </a:t>
            </a:r>
            <a:r>
              <a:rPr lang="en-US" sz="2000" dirty="0" smtClean="0">
                <a:cs typeface="B Zar" pitchFamily="2" charset="-78"/>
              </a:rPr>
              <a:t>CFC </a:t>
            </a:r>
            <a:r>
              <a:rPr lang="fa-IR" sz="2000" dirty="0" smtClean="0">
                <a:cs typeface="B Zar" pitchFamily="2" charset="-78"/>
              </a:rPr>
              <a:t>ها انتخاب شدند. می توان به </a:t>
            </a:r>
            <a:r>
              <a:rPr lang="en-US" sz="2000" dirty="0" smtClean="0">
                <a:cs typeface="B Zar" pitchFamily="2" charset="-78"/>
              </a:rPr>
              <a:t>R22 ، R123 </a:t>
            </a:r>
            <a:r>
              <a:rPr lang="fa-IR" sz="2000" dirty="0" smtClean="0">
                <a:cs typeface="B Zar" pitchFamily="2" charset="-78"/>
              </a:rPr>
              <a:t>و </a:t>
            </a:r>
            <a:r>
              <a:rPr lang="en-US" sz="2000" dirty="0" smtClean="0">
                <a:cs typeface="B Zar" pitchFamily="2" charset="-78"/>
              </a:rPr>
              <a:t>R124 </a:t>
            </a:r>
            <a:r>
              <a:rPr lang="fa-IR" sz="2000" dirty="0" smtClean="0">
                <a:cs typeface="B Zar" pitchFamily="2" charset="-78"/>
              </a:rPr>
              <a:t>اشاره کرد.</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40</a:t>
            </a:fld>
            <a:endParaRPr lang="en-US"/>
          </a:p>
        </p:txBody>
      </p:sp>
    </p:spTree>
    <p:extLst>
      <p:ext uri="{BB962C8B-B14F-4D97-AF65-F5344CB8AC3E}">
        <p14:creationId xmlns:p14="http://schemas.microsoft.com/office/powerpoint/2010/main" val="4058098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38600" y="5835134"/>
            <a:ext cx="1535537" cy="400110"/>
          </a:xfrm>
          <a:prstGeom prst="rect">
            <a:avLst/>
          </a:prstGeom>
        </p:spPr>
        <p:txBody>
          <a:bodyPr wrap="square">
            <a:spAutoFit/>
          </a:bodyPr>
          <a:lstStyle/>
          <a:p>
            <a:pPr algn="just" rtl="1"/>
            <a:r>
              <a:rPr lang="fa-IR" sz="2000" dirty="0" smtClean="0">
                <a:cs typeface="B Zar" pitchFamily="2" charset="-78"/>
              </a:rPr>
              <a:t>مبرد  </a:t>
            </a:r>
            <a:r>
              <a:rPr lang="en-US" sz="2000" dirty="0">
                <a:cs typeface="B Zar" pitchFamily="2" charset="-78"/>
              </a:rPr>
              <a:t>R134a</a:t>
            </a:r>
          </a:p>
        </p:txBody>
      </p:sp>
      <p:sp>
        <p:nvSpPr>
          <p:cNvPr id="8" name="Slide Number Placeholder 7"/>
          <p:cNvSpPr>
            <a:spLocks noGrp="1"/>
          </p:cNvSpPr>
          <p:nvPr>
            <p:ph type="sldNum" sz="quarter" idx="12"/>
          </p:nvPr>
        </p:nvSpPr>
        <p:spPr/>
        <p:txBody>
          <a:bodyPr/>
          <a:lstStyle/>
          <a:p>
            <a:fld id="{5D5C2861-8023-4EDE-AC60-4F19E60A15CB}" type="slidenum">
              <a:rPr lang="en-US" smtClean="0"/>
              <a:t>41</a:t>
            </a:fld>
            <a:endParaRPr lang="en-US"/>
          </a:p>
        </p:txBody>
      </p:sp>
    </p:spTree>
    <p:extLst>
      <p:ext uri="{BB962C8B-B14F-4D97-AF65-F5344CB8AC3E}">
        <p14:creationId xmlns:p14="http://schemas.microsoft.com/office/powerpoint/2010/main" val="1270953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19200" y="1720840"/>
            <a:ext cx="7368540" cy="4093428"/>
          </a:xfrm>
          <a:prstGeom prst="rect">
            <a:avLst/>
          </a:prstGeom>
        </p:spPr>
        <p:txBody>
          <a:bodyPr wrap="square">
            <a:spAutoFit/>
          </a:bodyPr>
          <a:lstStyle/>
          <a:p>
            <a:pPr algn="just" rtl="1"/>
            <a:r>
              <a:rPr lang="fa-IR" sz="2000" dirty="0">
                <a:cs typeface="B Zar" pitchFamily="2" charset="-78"/>
              </a:rPr>
              <a:t>هیدرو فلورو کربن ها </a:t>
            </a:r>
            <a:r>
              <a:rPr lang="en-US" sz="2000" dirty="0" smtClean="0">
                <a:cs typeface="B Zar" pitchFamily="2" charset="-78"/>
              </a:rPr>
              <a:t>HFC </a:t>
            </a:r>
            <a:endParaRPr lang="fa-IR" sz="2000" dirty="0" smtClean="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کلر </a:t>
            </a:r>
            <a:r>
              <a:rPr lang="fa-IR" sz="2000" dirty="0">
                <a:cs typeface="B Zar" pitchFamily="2" charset="-78"/>
              </a:rPr>
              <a:t>ندارند به همین دلیل برای لایه اوزون خطری ندارند. اما بر گرمایش زمین نسبت به مبردهای سنتی اثر بیشتری دارند. انواع </a:t>
            </a:r>
            <a:r>
              <a:rPr lang="en-US" sz="2000" dirty="0">
                <a:cs typeface="B Zar" pitchFamily="2" charset="-78"/>
              </a:rPr>
              <a:t>R32 R125 </a:t>
            </a:r>
            <a:r>
              <a:rPr lang="fa-IR" sz="2000" dirty="0">
                <a:cs typeface="B Zar" pitchFamily="2" charset="-78"/>
              </a:rPr>
              <a:t>و </a:t>
            </a:r>
            <a:r>
              <a:rPr lang="en-US" sz="2000" dirty="0">
                <a:cs typeface="B Zar" pitchFamily="2" charset="-78"/>
              </a:rPr>
              <a:t>R134a </a:t>
            </a:r>
            <a:r>
              <a:rPr lang="fa-IR" sz="2000" dirty="0">
                <a:cs typeface="B Zar" pitchFamily="2" charset="-78"/>
              </a:rPr>
              <a:t>از این دسته هستند.</a:t>
            </a:r>
          </a:p>
          <a:p>
            <a:pPr algn="just" rtl="1"/>
            <a:endParaRPr lang="fa-IR" sz="2000" dirty="0">
              <a:cs typeface="B Zar" pitchFamily="2" charset="-78"/>
            </a:endParaRPr>
          </a:p>
          <a:p>
            <a:pPr algn="just" rtl="1"/>
            <a:r>
              <a:rPr lang="fa-IR" sz="2000" dirty="0">
                <a:cs typeface="B Zar" pitchFamily="2" charset="-78"/>
              </a:rPr>
              <a:t>فلورو کربن ها </a:t>
            </a:r>
            <a:r>
              <a:rPr lang="en-US" sz="2000" dirty="0" smtClean="0">
                <a:cs typeface="B Zar" pitchFamily="2" charset="-78"/>
              </a:rPr>
              <a:t>FC</a:t>
            </a:r>
            <a:r>
              <a:rPr lang="fa-IR" sz="2000" dirty="0" smtClean="0">
                <a:cs typeface="B Zar" pitchFamily="2" charset="-78"/>
              </a:rPr>
              <a:t> </a:t>
            </a:r>
          </a:p>
          <a:p>
            <a:pPr algn="just" rtl="1"/>
            <a:endParaRPr lang="en-US" sz="2000" dirty="0">
              <a:cs typeface="B Zar" pitchFamily="2" charset="-78"/>
            </a:endParaRPr>
          </a:p>
          <a:p>
            <a:pPr algn="just" rtl="1"/>
            <a:r>
              <a:rPr lang="fa-IR" sz="2000" dirty="0">
                <a:cs typeface="B Zar" pitchFamily="2" charset="-78"/>
              </a:rPr>
              <a:t>کلر ندارند  اما بر گرمایش زمین اثر بسیار زیادی دارند. می توان به </a:t>
            </a:r>
            <a:r>
              <a:rPr lang="en-US" sz="2000" dirty="0">
                <a:cs typeface="B Zar" pitchFamily="2" charset="-78"/>
              </a:rPr>
              <a:t>R218 ، R403 </a:t>
            </a:r>
            <a:r>
              <a:rPr lang="fa-IR" sz="2000" dirty="0">
                <a:cs typeface="B Zar" pitchFamily="2" charset="-78"/>
              </a:rPr>
              <a:t>و  </a:t>
            </a:r>
            <a:r>
              <a:rPr lang="en-US" sz="2000" dirty="0">
                <a:cs typeface="B Zar" pitchFamily="2" charset="-78"/>
              </a:rPr>
              <a:t>R408 </a:t>
            </a:r>
            <a:r>
              <a:rPr lang="fa-IR" sz="2000" dirty="0">
                <a:cs typeface="B Zar" pitchFamily="2" charset="-78"/>
              </a:rPr>
              <a:t>اشاره کرد.</a:t>
            </a:r>
          </a:p>
          <a:p>
            <a:pPr algn="just" rtl="1"/>
            <a:endParaRPr lang="fa-IR" sz="2000" dirty="0">
              <a:cs typeface="B Zar" pitchFamily="2" charset="-78"/>
            </a:endParaRPr>
          </a:p>
          <a:p>
            <a:pPr algn="just" rtl="1"/>
            <a:r>
              <a:rPr lang="fa-IR" sz="2000" dirty="0">
                <a:cs typeface="B Zar" pitchFamily="2" charset="-78"/>
              </a:rPr>
              <a:t>هیدرو کربن ها </a:t>
            </a:r>
            <a:r>
              <a:rPr lang="en-US" sz="2000" dirty="0" smtClean="0">
                <a:cs typeface="B Zar" pitchFamily="2" charset="-78"/>
              </a:rPr>
              <a:t>HC</a:t>
            </a:r>
            <a:endParaRPr lang="fa-IR" sz="2000" dirty="0" smtClean="0">
              <a:cs typeface="B Zar" pitchFamily="2" charset="-78"/>
            </a:endParaRPr>
          </a:p>
          <a:p>
            <a:pPr algn="just" rtl="1"/>
            <a:endParaRPr lang="en-US" sz="2000" dirty="0">
              <a:cs typeface="B Zar" pitchFamily="2" charset="-78"/>
            </a:endParaRPr>
          </a:p>
          <a:p>
            <a:pPr algn="just" rtl="1"/>
            <a:r>
              <a:rPr lang="fa-IR" sz="2000" dirty="0">
                <a:cs typeface="B Zar" pitchFamily="2" charset="-78"/>
              </a:rPr>
              <a:t>بی خطرترین نوع مبرد هستند اما بشدت قابل اشتعال اند. </a:t>
            </a:r>
            <a:r>
              <a:rPr lang="en-US" sz="2000" dirty="0">
                <a:cs typeface="B Zar" pitchFamily="2" charset="-78"/>
              </a:rPr>
              <a:t>R600a </a:t>
            </a:r>
            <a:r>
              <a:rPr lang="fa-IR" sz="2000" dirty="0">
                <a:cs typeface="B Zar" pitchFamily="2" charset="-78"/>
              </a:rPr>
              <a:t>از این گروه است.</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42</a:t>
            </a:fld>
            <a:endParaRPr lang="en-US"/>
          </a:p>
        </p:txBody>
      </p:sp>
    </p:spTree>
    <p:extLst>
      <p:ext uri="{BB962C8B-B14F-4D97-AF65-F5344CB8AC3E}">
        <p14:creationId xmlns:p14="http://schemas.microsoft.com/office/powerpoint/2010/main" val="2335513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95400" y="1859340"/>
            <a:ext cx="7292340" cy="3477875"/>
          </a:xfrm>
          <a:prstGeom prst="rect">
            <a:avLst/>
          </a:prstGeom>
        </p:spPr>
        <p:txBody>
          <a:bodyPr wrap="square">
            <a:spAutoFit/>
          </a:bodyPr>
          <a:lstStyle/>
          <a:p>
            <a:pPr algn="just" rtl="1"/>
            <a:r>
              <a:rPr lang="fa-IR" sz="2000" dirty="0">
                <a:cs typeface="B Zar" pitchFamily="2" charset="-78"/>
              </a:rPr>
              <a:t>آمونیاک </a:t>
            </a:r>
            <a:r>
              <a:rPr lang="en-US" sz="2000" dirty="0" smtClean="0">
                <a:cs typeface="B Zar" pitchFamily="2" charset="-78"/>
              </a:rPr>
              <a:t>NH3</a:t>
            </a:r>
            <a:endParaRPr lang="fa-IR" sz="2000" dirty="0" smtClean="0">
              <a:cs typeface="B Zar" pitchFamily="2" charset="-78"/>
            </a:endParaRPr>
          </a:p>
          <a:p>
            <a:pPr algn="just" rtl="1"/>
            <a:endParaRPr lang="en-US" sz="2000" dirty="0" smtClean="0">
              <a:cs typeface="B Zar" pitchFamily="2" charset="-78"/>
            </a:endParaRPr>
          </a:p>
          <a:p>
            <a:pPr algn="just" rtl="1"/>
            <a:r>
              <a:rPr lang="fa-IR" sz="2000" dirty="0" smtClean="0">
                <a:cs typeface="B Zar" pitchFamily="2" charset="-78"/>
              </a:rPr>
              <a:t>جایگزین جذابی برای دیگر مبردها هستند چون به محیط زیست آسیبی نمی رسانند. اما موادی بشدت خطرناک اند. به همین جهت در مصارف صنعتی بیشتر از خانگی کاربرد دارند. به طور مثال می توان </a:t>
            </a:r>
            <a:r>
              <a:rPr lang="en-US" sz="2000" dirty="0" smtClean="0">
                <a:cs typeface="B Zar" pitchFamily="2" charset="-78"/>
              </a:rPr>
              <a:t>R717 </a:t>
            </a:r>
            <a:r>
              <a:rPr lang="fa-IR" sz="2000" dirty="0" smtClean="0">
                <a:cs typeface="B Zar" pitchFamily="2" charset="-78"/>
              </a:rPr>
              <a:t>را نام برد.</a:t>
            </a:r>
          </a:p>
          <a:p>
            <a:pPr algn="just" rtl="1"/>
            <a:endParaRPr lang="fa-IR" sz="2000" dirty="0">
              <a:cs typeface="B Zar" pitchFamily="2" charset="-78"/>
            </a:endParaRPr>
          </a:p>
          <a:p>
            <a:pPr algn="just" rtl="1"/>
            <a:r>
              <a:rPr lang="fa-IR" sz="2000" dirty="0">
                <a:cs typeface="B Zar" pitchFamily="2" charset="-78"/>
              </a:rPr>
              <a:t>کربن دی اکسید </a:t>
            </a:r>
            <a:r>
              <a:rPr lang="en-US" sz="2000" dirty="0" smtClean="0">
                <a:cs typeface="B Zar" pitchFamily="2" charset="-78"/>
              </a:rPr>
              <a:t>CO2</a:t>
            </a:r>
            <a:endParaRPr lang="fa-IR" sz="2000" dirty="0" smtClean="0">
              <a:cs typeface="B Zar" pitchFamily="2" charset="-78"/>
            </a:endParaRPr>
          </a:p>
          <a:p>
            <a:pPr algn="just" rtl="1"/>
            <a:endParaRPr lang="en-US" sz="2000" dirty="0">
              <a:cs typeface="B Zar" pitchFamily="2" charset="-78"/>
            </a:endParaRPr>
          </a:p>
          <a:p>
            <a:pPr algn="just" rtl="1"/>
            <a:r>
              <a:rPr lang="fa-IR" sz="2000" dirty="0">
                <a:cs typeface="B Zar" pitchFamily="2" charset="-78"/>
              </a:rPr>
              <a:t>مشخصه های خوبی دارند. غیرقابل اشتعال اند، برای لایه اوزون مضر نیستند و کم هزینه اند . یکی از مهم ترین کاربرد هایش در صنعت اتوموبیل سازی برای سیستم های تهویه مطبوع است. مبرد </a:t>
            </a:r>
            <a:r>
              <a:rPr lang="en-US" sz="2000" dirty="0">
                <a:cs typeface="B Zar" pitchFamily="2" charset="-78"/>
              </a:rPr>
              <a:t>R744 </a:t>
            </a:r>
            <a:r>
              <a:rPr lang="fa-IR" sz="2000" dirty="0">
                <a:cs typeface="B Zar" pitchFamily="2" charset="-78"/>
              </a:rPr>
              <a:t>از این دسته است.</a:t>
            </a:r>
            <a:endParaRPr lang="en-US" sz="2000" dirty="0">
              <a:cs typeface="B Zar" pitchFamily="2" charset="-78"/>
            </a:endParaRPr>
          </a:p>
        </p:txBody>
      </p:sp>
      <p:sp>
        <p:nvSpPr>
          <p:cNvPr id="4" name="Slide Number Placeholder 3"/>
          <p:cNvSpPr>
            <a:spLocks noGrp="1"/>
          </p:cNvSpPr>
          <p:nvPr>
            <p:ph type="sldNum" sz="quarter" idx="12"/>
          </p:nvPr>
        </p:nvSpPr>
        <p:spPr/>
        <p:txBody>
          <a:bodyPr/>
          <a:lstStyle/>
          <a:p>
            <a:fld id="{5D5C2861-8023-4EDE-AC60-4F19E60A15CB}" type="slidenum">
              <a:rPr lang="en-US" smtClean="0"/>
              <a:t>43</a:t>
            </a:fld>
            <a:endParaRPr lang="en-US"/>
          </a:p>
        </p:txBody>
      </p:sp>
    </p:spTree>
    <p:extLst>
      <p:ext uri="{BB962C8B-B14F-4D97-AF65-F5344CB8AC3E}">
        <p14:creationId xmlns:p14="http://schemas.microsoft.com/office/powerpoint/2010/main" val="2424239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 انواع مبرد مورد استفاده در کمپرسور ها</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676400"/>
            <a:ext cx="5867400" cy="376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63537" y="5562600"/>
            <a:ext cx="2714205" cy="400110"/>
          </a:xfrm>
          <a:prstGeom prst="rect">
            <a:avLst/>
          </a:prstGeom>
        </p:spPr>
        <p:txBody>
          <a:bodyPr wrap="square">
            <a:spAutoFit/>
          </a:bodyPr>
          <a:lstStyle/>
          <a:p>
            <a:pPr algn="just" rtl="1"/>
            <a:r>
              <a:rPr lang="fa-IR" sz="2000" dirty="0">
                <a:cs typeface="B Zar" pitchFamily="2" charset="-78"/>
              </a:rPr>
              <a:t>کمپرسور صنعتی اسکرو آمونیاک</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44</a:t>
            </a:fld>
            <a:endParaRPr lang="en-US"/>
          </a:p>
        </p:txBody>
      </p:sp>
    </p:spTree>
    <p:extLst>
      <p:ext uri="{BB962C8B-B14F-4D97-AF65-F5344CB8AC3E}">
        <p14:creationId xmlns:p14="http://schemas.microsoft.com/office/powerpoint/2010/main" val="81439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نگهداری دستگاه</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95400" y="2133600"/>
            <a:ext cx="7292340" cy="3170099"/>
          </a:xfrm>
          <a:prstGeom prst="rect">
            <a:avLst/>
          </a:prstGeom>
        </p:spPr>
        <p:txBody>
          <a:bodyPr wrap="square">
            <a:spAutoFit/>
          </a:bodyPr>
          <a:lstStyle/>
          <a:p>
            <a:pPr algn="just" rtl="1"/>
            <a:r>
              <a:rPr lang="fa-IR" sz="2000" dirty="0">
                <a:cs typeface="B Zar" pitchFamily="2" charset="-78"/>
              </a:rPr>
              <a:t>همانطور که قبلا بیان شد، کمپرسور به مثابه قلب سیستم است. کمپرسورها معمولا 10 تا 15 سال عمر مفید دارند و برای کار مفید و طول عمر بالا به مراقبت و رسیدگی نیاز دارند.</a:t>
            </a:r>
          </a:p>
          <a:p>
            <a:pPr algn="just" rtl="1"/>
            <a:endParaRPr lang="fa-IR" sz="2000" dirty="0">
              <a:cs typeface="B Zar" pitchFamily="2" charset="-78"/>
            </a:endParaRPr>
          </a:p>
          <a:p>
            <a:pPr algn="just" rtl="1"/>
            <a:r>
              <a:rPr lang="fa-IR" sz="2000" dirty="0">
                <a:cs typeface="B Zar" pitchFamily="2" charset="-78"/>
              </a:rPr>
              <a:t>مهم ترین کار برای حفظ عملکرد کمپرسور ، روغن کاری آن است. مثلا کمپرسور های پیستونی باید سیلندر ها ، یاتاقان ها و شیر ها مداوم روغن کاری شود. کمپرسور های دوار ( اسکرو و پره ای ) نیز عضو هایشان مثل دنده ها باید روغن کاری شود.</a:t>
            </a:r>
          </a:p>
          <a:p>
            <a:pPr algn="just" rtl="1"/>
            <a:endParaRPr lang="fa-IR" sz="2000" dirty="0">
              <a:cs typeface="B Zar" pitchFamily="2" charset="-78"/>
            </a:endParaRPr>
          </a:p>
          <a:p>
            <a:pPr algn="just" rtl="1"/>
            <a:r>
              <a:rPr lang="fa-IR" sz="2000" dirty="0">
                <a:cs typeface="B Zar" pitchFamily="2" charset="-78"/>
              </a:rPr>
              <a:t>روغن روان کار در مدل های سانتریفیوژ باید به اندازه ای رقیق باشد که بتواند در سرعت های بالا اعضا را روغن کاری کند و همزمان بقدری غلیظ باشد که بتواند آن را خنک کند. همچنین سازگاری روغن با نوع مبرد اهمیت بالایی دارد.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45</a:t>
            </a:fld>
            <a:endParaRPr lang="en-US"/>
          </a:p>
        </p:txBody>
      </p:sp>
    </p:spTree>
    <p:extLst>
      <p:ext uri="{BB962C8B-B14F-4D97-AF65-F5344CB8AC3E}">
        <p14:creationId xmlns:p14="http://schemas.microsoft.com/office/powerpoint/2010/main" val="34774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نگهداری دستگاه</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79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3300" y="5791200"/>
            <a:ext cx="3124200" cy="707886"/>
          </a:xfrm>
          <a:prstGeom prst="rect">
            <a:avLst/>
          </a:prstGeom>
        </p:spPr>
        <p:txBody>
          <a:bodyPr wrap="square">
            <a:spAutoFit/>
          </a:bodyPr>
          <a:lstStyle/>
          <a:p>
            <a:pPr algn="just" rtl="1"/>
            <a:r>
              <a:rPr lang="fa-IR" sz="2000" dirty="0">
                <a:cs typeface="B Zar" pitchFamily="2" charset="-78"/>
              </a:rPr>
              <a:t>تعمیر و نگهداری کمپرسور صنعتی</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46</a:t>
            </a:fld>
            <a:endParaRPr lang="en-US"/>
          </a:p>
        </p:txBody>
      </p:sp>
    </p:spTree>
    <p:extLst>
      <p:ext uri="{BB962C8B-B14F-4D97-AF65-F5344CB8AC3E}">
        <p14:creationId xmlns:p14="http://schemas.microsoft.com/office/powerpoint/2010/main" val="3447886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نگهداری دستگاه</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829050" y="5760720"/>
            <a:ext cx="2095500" cy="400110"/>
          </a:xfrm>
          <a:prstGeom prst="rect">
            <a:avLst/>
          </a:prstGeom>
        </p:spPr>
        <p:txBody>
          <a:bodyPr wrap="square">
            <a:spAutoFit/>
          </a:bodyPr>
          <a:lstStyle/>
          <a:p>
            <a:pPr algn="just" rtl="1"/>
            <a:r>
              <a:rPr lang="fa-IR" sz="2000" dirty="0" smtClean="0">
                <a:cs typeface="B Zar" pitchFamily="2" charset="-78"/>
              </a:rPr>
              <a:t>جانمایی پیچ اسکرو</a:t>
            </a:r>
            <a:endParaRPr lang="fa-IR" sz="2000" dirty="0">
              <a:cs typeface="B Zar" pitchFamily="2" charset="-78"/>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705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5D5C2861-8023-4EDE-AC60-4F19E60A15CB}" type="slidenum">
              <a:rPr lang="en-US" smtClean="0"/>
              <a:t>47</a:t>
            </a:fld>
            <a:endParaRPr lang="en-US"/>
          </a:p>
        </p:txBody>
      </p:sp>
    </p:spTree>
    <p:extLst>
      <p:ext uri="{BB962C8B-B14F-4D97-AF65-F5344CB8AC3E}">
        <p14:creationId xmlns:p14="http://schemas.microsoft.com/office/powerpoint/2010/main" val="1173887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بهبود عملکرد سیستم تبرید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71600" y="1524000"/>
            <a:ext cx="7246620" cy="5170646"/>
          </a:xfrm>
          <a:prstGeom prst="rect">
            <a:avLst/>
          </a:prstGeom>
        </p:spPr>
        <p:txBody>
          <a:bodyPr wrap="square">
            <a:spAutoFit/>
          </a:bodyPr>
          <a:lstStyle/>
          <a:p>
            <a:pPr marL="342900" indent="-342900" algn="just" rtl="1">
              <a:lnSpc>
                <a:spcPct val="150000"/>
              </a:lnSpc>
              <a:buFont typeface="Wingdings" pitchFamily="2" charset="2"/>
              <a:buChar char="Ø"/>
            </a:pPr>
            <a:r>
              <a:rPr lang="fa-IR" sz="2000" dirty="0">
                <a:cs typeface="B Zar" pitchFamily="2" charset="-78"/>
              </a:rPr>
              <a:t>سطح روغن کمپرسور بازدید شود.</a:t>
            </a:r>
          </a:p>
          <a:p>
            <a:pPr marL="342900" indent="-342900" algn="just" rtl="1">
              <a:lnSpc>
                <a:spcPct val="150000"/>
              </a:lnSpc>
              <a:buFont typeface="Wingdings" pitchFamily="2" charset="2"/>
              <a:buChar char="Ø"/>
            </a:pPr>
            <a:r>
              <a:rPr lang="fa-IR" sz="2000" dirty="0">
                <a:cs typeface="B Zar" pitchFamily="2" charset="-78"/>
              </a:rPr>
              <a:t>میزان مبرد ( گاز ) سیستم بررسی شود.</a:t>
            </a:r>
          </a:p>
          <a:p>
            <a:pPr marL="342900" indent="-342900" algn="just" rtl="1">
              <a:lnSpc>
                <a:spcPct val="150000"/>
              </a:lnSpc>
              <a:buFont typeface="Wingdings" pitchFamily="2" charset="2"/>
              <a:buChar char="Ø"/>
            </a:pPr>
            <a:r>
              <a:rPr lang="fa-IR" sz="2000" dirty="0">
                <a:cs typeface="B Zar" pitchFamily="2" charset="-78"/>
              </a:rPr>
              <a:t>واشر ها ( آب بند ) حتما بررسی شوند تا در صورت خرابی و نشتی روغن بلافاصله تعویض گردند.</a:t>
            </a:r>
          </a:p>
          <a:p>
            <a:pPr marL="342900" indent="-342900" algn="just" rtl="1">
              <a:lnSpc>
                <a:spcPct val="150000"/>
              </a:lnSpc>
              <a:buFont typeface="Wingdings" pitchFamily="2" charset="2"/>
              <a:buChar char="Ø"/>
            </a:pPr>
            <a:r>
              <a:rPr lang="fa-IR" sz="2000" dirty="0">
                <a:cs typeface="B Zar" pitchFamily="2" charset="-78"/>
              </a:rPr>
              <a:t>میزان صدا و ارتعاش کنترل شود.</a:t>
            </a:r>
          </a:p>
          <a:p>
            <a:pPr marL="342900" indent="-342900" algn="just" rtl="1">
              <a:lnSpc>
                <a:spcPct val="150000"/>
              </a:lnSpc>
              <a:buFont typeface="Wingdings" pitchFamily="2" charset="2"/>
              <a:buChar char="Ø"/>
            </a:pPr>
            <a:r>
              <a:rPr lang="fa-IR" sz="2000" dirty="0">
                <a:cs typeface="B Zar" pitchFamily="2" charset="-78"/>
              </a:rPr>
              <a:t>تسمه ها بازدید و در صورت نیاز تعویض شود.</a:t>
            </a:r>
          </a:p>
          <a:p>
            <a:pPr marL="342900" indent="-342900" algn="just" rtl="1">
              <a:lnSpc>
                <a:spcPct val="150000"/>
              </a:lnSpc>
              <a:buFont typeface="Wingdings" pitchFamily="2" charset="2"/>
              <a:buChar char="Ø"/>
            </a:pPr>
            <a:r>
              <a:rPr lang="fa-IR" sz="2000" dirty="0">
                <a:cs typeface="B Zar" pitchFamily="2" charset="-78"/>
              </a:rPr>
              <a:t>هر شش ماه یکبار تمام سیم کشی ها و بخش های الکتریکی سیستم باید بررسی شود.</a:t>
            </a:r>
          </a:p>
          <a:p>
            <a:pPr marL="342900" indent="-342900" algn="just" rtl="1">
              <a:lnSpc>
                <a:spcPct val="150000"/>
              </a:lnSpc>
              <a:buFont typeface="Wingdings" pitchFamily="2" charset="2"/>
              <a:buChar char="Ø"/>
            </a:pPr>
            <a:r>
              <a:rPr lang="fa-IR" sz="2000" dirty="0">
                <a:cs typeface="B Zar" pitchFamily="2" charset="-78"/>
              </a:rPr>
              <a:t>به یاد داشته باشید که کمپرسور تبریدی عضوی از یک سیستم است. برای بهترین عملکرد و بازدهی کامل ، بقیه اعضا یعنی کندانسور ، اواپراتور و شیر انبساط مخصوصا ولتاژ عملکرد ، گردش فن کندانسور و اواپراتور ، روغن کاری موتور ها و … هم باید به موقع بازدید و سرویس شوند.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48</a:t>
            </a:fld>
            <a:endParaRPr lang="en-US"/>
          </a:p>
        </p:txBody>
      </p:sp>
    </p:spTree>
    <p:extLst>
      <p:ext uri="{BB962C8B-B14F-4D97-AF65-F5344CB8AC3E}">
        <p14:creationId xmlns:p14="http://schemas.microsoft.com/office/powerpoint/2010/main" val="763578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بهبود عملکرد سیستم تبرید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654177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62400" y="5760720"/>
            <a:ext cx="2286000" cy="707886"/>
          </a:xfrm>
          <a:prstGeom prst="rect">
            <a:avLst/>
          </a:prstGeom>
        </p:spPr>
        <p:txBody>
          <a:bodyPr wrap="square">
            <a:spAutoFit/>
          </a:bodyPr>
          <a:lstStyle/>
          <a:p>
            <a:pPr algn="just" rtl="1"/>
            <a:r>
              <a:rPr lang="fa-IR" sz="2000" dirty="0">
                <a:cs typeface="B Zar" pitchFamily="2" charset="-78"/>
              </a:rPr>
              <a:t>بررسی دوره ای تجهیزات</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49</a:t>
            </a:fld>
            <a:endParaRPr lang="en-US"/>
          </a:p>
        </p:txBody>
      </p:sp>
    </p:spTree>
    <p:extLst>
      <p:ext uri="{BB962C8B-B14F-4D97-AF65-F5344CB8AC3E}">
        <p14:creationId xmlns:p14="http://schemas.microsoft.com/office/powerpoint/2010/main" val="261658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چیست</a:t>
            </a:r>
          </a:p>
        </p:txBody>
      </p:sp>
      <p:sp>
        <p:nvSpPr>
          <p:cNvPr id="8" name="Rectangle 7"/>
          <p:cNvSpPr/>
          <p:nvPr/>
        </p:nvSpPr>
        <p:spPr>
          <a:xfrm>
            <a:off x="1386840" y="1752600"/>
            <a:ext cx="7467600" cy="5016758"/>
          </a:xfrm>
          <a:prstGeom prst="rect">
            <a:avLst/>
          </a:prstGeom>
        </p:spPr>
        <p:txBody>
          <a:bodyPr wrap="square">
            <a:spAutoFit/>
          </a:bodyPr>
          <a:lstStyle/>
          <a:p>
            <a:pPr algn="just" rtl="1"/>
            <a:r>
              <a:rPr lang="fa-IR" sz="2000" dirty="0" smtClean="0">
                <a:cs typeface="B Zar" pitchFamily="2" charset="-78"/>
              </a:rPr>
              <a:t>« کمپرس » به معنای کاهش حجم با افزایش فشار است. به وسیله ای که یک گاز مانند هوا یا مبرد را متراکم کند کمپرسور می گویند. در این بین متراکم سازی مبرد ها برای ما بسیار اهمیت دارد که اساس کار کمپرسور های تبریدی است. اگر سیستم تبریدی را به مثابه یک بدن فرض کنیم، کمپرسور قلب آن بدن است</a:t>
            </a:r>
            <a:r>
              <a:rPr lang="fa-IR" sz="2000" dirty="0" smtClean="0">
                <a:cs typeface="B Zar" pitchFamily="2" charset="-78"/>
              </a:rPr>
              <a:t>.</a:t>
            </a:r>
          </a:p>
          <a:p>
            <a:pPr algn="just" rtl="1"/>
            <a:endParaRPr lang="fa-IR" sz="2000" dirty="0" smtClean="0">
              <a:cs typeface="B Zar" pitchFamily="2" charset="-78"/>
            </a:endParaRPr>
          </a:p>
          <a:p>
            <a:pPr algn="just" rtl="1"/>
            <a:r>
              <a:rPr lang="fa-IR" sz="2000" dirty="0" smtClean="0">
                <a:cs typeface="B Zar" pitchFamily="2" charset="-78"/>
              </a:rPr>
              <a:t>در ادامه مراحل سیکل تبریدی بصورت خلاصه بیان می شود:</a:t>
            </a:r>
          </a:p>
          <a:p>
            <a:pPr algn="just" rtl="1">
              <a:lnSpc>
                <a:spcPct val="150000"/>
              </a:lnSpc>
            </a:pPr>
            <a:r>
              <a:rPr lang="fa-IR" sz="2000" dirty="0" smtClean="0">
                <a:cs typeface="B Zar" pitchFamily="2" charset="-78"/>
              </a:rPr>
              <a:t>1- مبرد گازی با فشار کم وارد کمپرسور می شود.</a:t>
            </a:r>
          </a:p>
          <a:p>
            <a:pPr algn="just" rtl="1">
              <a:lnSpc>
                <a:spcPct val="150000"/>
              </a:lnSpc>
            </a:pPr>
            <a:r>
              <a:rPr lang="fa-IR" sz="2000" dirty="0" smtClean="0">
                <a:cs typeface="B Zar" pitchFamily="2" charset="-78"/>
              </a:rPr>
              <a:t>2-مبرد در کمپرسور متراکم شده و دما و فشارش بالا می رود.</a:t>
            </a:r>
          </a:p>
          <a:p>
            <a:pPr algn="just" rtl="1">
              <a:lnSpc>
                <a:spcPct val="150000"/>
              </a:lnSpc>
            </a:pPr>
            <a:r>
              <a:rPr lang="fa-IR" sz="2000" dirty="0" smtClean="0">
                <a:cs typeface="B Zar" pitchFamily="2" charset="-78"/>
              </a:rPr>
              <a:t>3-مبرد وارد کندانسور ( چگالنده ) شده و دمایش کاهش می یابد و مایع می شود.</a:t>
            </a:r>
          </a:p>
          <a:p>
            <a:pPr algn="just" rtl="1">
              <a:lnSpc>
                <a:spcPct val="150000"/>
              </a:lnSpc>
            </a:pPr>
            <a:r>
              <a:rPr lang="fa-IR" sz="2000" dirty="0" smtClean="0">
                <a:cs typeface="B Zar" pitchFamily="2" charset="-78"/>
              </a:rPr>
              <a:t>4-مبرد مایع وارد شیر انبساط شده و افت فشار پیدا می کند.</a:t>
            </a:r>
          </a:p>
          <a:p>
            <a:pPr algn="just" rtl="1">
              <a:lnSpc>
                <a:spcPct val="150000"/>
              </a:lnSpc>
            </a:pPr>
            <a:r>
              <a:rPr lang="fa-IR" sz="2000" dirty="0" smtClean="0">
                <a:cs typeface="B Zar" pitchFamily="2" charset="-78"/>
              </a:rPr>
              <a:t>5-مبرد وارد اواپراتور شده، گرمای محیط را می گیرد و به گاز تبدیل می شود و دوباره این سیکل تکرار می شود.</a:t>
            </a:r>
          </a:p>
          <a:p>
            <a:pPr algn="just" rtl="1"/>
            <a:endParaRPr lang="fa-IR" sz="2000" dirty="0" smtClean="0">
              <a:cs typeface="B Zar" pitchFamily="2" charset="-78"/>
            </a:endParaRPr>
          </a:p>
        </p:txBody>
      </p:sp>
      <p:sp>
        <p:nvSpPr>
          <p:cNvPr id="3" name="Slide Number Placeholder 2"/>
          <p:cNvSpPr>
            <a:spLocks noGrp="1"/>
          </p:cNvSpPr>
          <p:nvPr>
            <p:ph type="sldNum" sz="quarter" idx="12"/>
          </p:nvPr>
        </p:nvSpPr>
        <p:spPr/>
        <p:txBody>
          <a:bodyPr/>
          <a:lstStyle/>
          <a:p>
            <a:fld id="{5D5C2861-8023-4EDE-AC60-4F19E60A15CB}" type="slidenum">
              <a:rPr lang="en-US" smtClean="0"/>
              <a:t>5</a:t>
            </a:fld>
            <a:endParaRPr lang="en-US"/>
          </a:p>
        </p:txBody>
      </p:sp>
    </p:spTree>
    <p:extLst>
      <p:ext uri="{BB962C8B-B14F-4D97-AF65-F5344CB8AC3E}">
        <p14:creationId xmlns:p14="http://schemas.microsoft.com/office/powerpoint/2010/main" val="1995461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بررسی عملکرد سیستم تبرید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95400" y="1859340"/>
            <a:ext cx="7467600" cy="3785652"/>
          </a:xfrm>
          <a:prstGeom prst="rect">
            <a:avLst/>
          </a:prstGeom>
        </p:spPr>
        <p:txBody>
          <a:bodyPr wrap="square">
            <a:spAutoFit/>
          </a:bodyPr>
          <a:lstStyle/>
          <a:p>
            <a:pPr marL="342900" indent="-342900" algn="just" rtl="1">
              <a:lnSpc>
                <a:spcPct val="150000"/>
              </a:lnSpc>
              <a:buFont typeface="Wingdings" pitchFamily="2" charset="2"/>
              <a:buChar char="Ø"/>
            </a:pPr>
            <a:r>
              <a:rPr lang="fa-IR" sz="2000" dirty="0">
                <a:cs typeface="B Zar" pitchFamily="2" charset="-78"/>
              </a:rPr>
              <a:t>فشار ورودی در شیر مکش خوانده شده و دمای اشباع متناظرش را از جدول دما – فشار بخوانید.</a:t>
            </a:r>
          </a:p>
          <a:p>
            <a:pPr marL="342900" indent="-342900" algn="just" rtl="1">
              <a:lnSpc>
                <a:spcPct val="150000"/>
              </a:lnSpc>
              <a:buFont typeface="Wingdings" pitchFamily="2" charset="2"/>
              <a:buChar char="Ø"/>
            </a:pPr>
            <a:r>
              <a:rPr lang="fa-IR" sz="2000" dirty="0">
                <a:cs typeface="B Zar" pitchFamily="2" charset="-78"/>
              </a:rPr>
              <a:t>دمای مکش را با کمک یک ترمومتر در فاصله 30 سانتی قبل از کمپرسور بخوانید.</a:t>
            </a:r>
          </a:p>
          <a:p>
            <a:pPr marL="342900" indent="-342900" algn="just" rtl="1">
              <a:lnSpc>
                <a:spcPct val="150000"/>
              </a:lnSpc>
              <a:buFont typeface="Wingdings" pitchFamily="2" charset="2"/>
              <a:buChar char="Ø"/>
            </a:pPr>
            <a:r>
              <a:rPr lang="fa-IR" sz="2000" dirty="0">
                <a:cs typeface="B Zar" pitchFamily="2" charset="-78"/>
              </a:rPr>
              <a:t>دمای اشباع را از دمای خوانده شده کم کنید. اختلاف دماها میزان فوق گرم است.</a:t>
            </a:r>
          </a:p>
          <a:p>
            <a:pPr marL="342900" indent="-342900" algn="just" rtl="1">
              <a:lnSpc>
                <a:spcPct val="150000"/>
              </a:lnSpc>
              <a:buFont typeface="Wingdings" pitchFamily="2" charset="2"/>
              <a:buChar char="Ø"/>
            </a:pPr>
            <a:r>
              <a:rPr lang="fa-IR" sz="2000" dirty="0">
                <a:cs typeface="B Zar" pitchFamily="2" charset="-78"/>
              </a:rPr>
              <a:t>اگر دمای فوق گرم مکش خیلی کمتر از مقدار لازم باشد، سبب بازگشت مبرد خروجی به کمپرسور می شود و این کار سبب رقیق شدن روغن روان کار ، آسیب دیدن یاتاقان ها و شیر ها و در نهایت خرابی سیستم می شود.</a:t>
            </a:r>
          </a:p>
          <a:p>
            <a:pPr marL="342900" indent="-342900" algn="just" rtl="1">
              <a:lnSpc>
                <a:spcPct val="150000"/>
              </a:lnSpc>
              <a:buFont typeface="Wingdings" pitchFamily="2" charset="2"/>
              <a:buChar char="Ø"/>
            </a:pPr>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50</a:t>
            </a:fld>
            <a:endParaRPr lang="en-US"/>
          </a:p>
        </p:txBody>
      </p:sp>
    </p:spTree>
    <p:extLst>
      <p:ext uri="{BB962C8B-B14F-4D97-AF65-F5344CB8AC3E}">
        <p14:creationId xmlns:p14="http://schemas.microsoft.com/office/powerpoint/2010/main" val="2842657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بررسی عملکرد سیستم تبرید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60" y="1524000"/>
            <a:ext cx="675894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62400" y="5638800"/>
            <a:ext cx="2286000" cy="707886"/>
          </a:xfrm>
          <a:prstGeom prst="rect">
            <a:avLst/>
          </a:prstGeom>
        </p:spPr>
        <p:txBody>
          <a:bodyPr wrap="square">
            <a:spAutoFit/>
          </a:bodyPr>
          <a:lstStyle/>
          <a:p>
            <a:pPr algn="just" rtl="1"/>
            <a:r>
              <a:rPr lang="fa-IR" sz="2000" dirty="0">
                <a:cs typeface="B Zar" pitchFamily="2" charset="-78"/>
              </a:rPr>
              <a:t>فرسودگی کمپرسور یخچال</a:t>
            </a:r>
          </a:p>
          <a:p>
            <a:pPr algn="just" rtl="1"/>
            <a:endParaRPr lang="fa-IR"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51</a:t>
            </a:fld>
            <a:endParaRPr lang="en-US"/>
          </a:p>
        </p:txBody>
      </p:sp>
    </p:spTree>
    <p:extLst>
      <p:ext uri="{BB962C8B-B14F-4D97-AF65-F5344CB8AC3E}">
        <p14:creationId xmlns:p14="http://schemas.microsoft.com/office/powerpoint/2010/main" val="2007874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بررسی عملکرد سیستم تبرید</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653540" y="2325172"/>
            <a:ext cx="6934200" cy="1938992"/>
          </a:xfrm>
          <a:prstGeom prst="rect">
            <a:avLst/>
          </a:prstGeom>
        </p:spPr>
        <p:txBody>
          <a:bodyPr wrap="square">
            <a:spAutoFit/>
          </a:bodyPr>
          <a:lstStyle/>
          <a:p>
            <a:pPr algn="just" rtl="1">
              <a:lnSpc>
                <a:spcPct val="150000"/>
              </a:lnSpc>
            </a:pPr>
            <a:r>
              <a:rPr lang="fa-IR" sz="2000" dirty="0">
                <a:cs typeface="B Zar" pitchFamily="2" charset="-78"/>
              </a:rPr>
              <a:t>اگر میزان دمای فوق گرم مکش ، بالاتر از مقدار لازم باشد، سبب دمای بالا در تخلیه شده و سپس به رینگ پیستون و دیواره سیلندر آسیب می زند. بالاترین بازدهی سیستم زمانی است که میزان دمای فوق گرم مکش تا حد امکان و نزدیک به عدد پیشنهادی تولید کننده ، پایین نگه داشته شود. بدین منظور می بایست شیر انبساط تنظیم گردد.</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52</a:t>
            </a:fld>
            <a:endParaRPr lang="en-US"/>
          </a:p>
        </p:txBody>
      </p:sp>
    </p:spTree>
    <p:extLst>
      <p:ext uri="{BB962C8B-B14F-4D97-AF65-F5344CB8AC3E}">
        <p14:creationId xmlns:p14="http://schemas.microsoft.com/office/powerpoint/2010/main" val="1786800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400110"/>
          </a:xfrm>
          <a:prstGeom prst="rect">
            <a:avLst/>
          </a:prstGeom>
        </p:spPr>
        <p:txBody>
          <a:bodyPr wrap="square">
            <a:spAutoFit/>
          </a:bodyPr>
          <a:lstStyle>
            <a:defPPr>
              <a:defRPr lang="en-US"/>
            </a:defPPr>
            <a:lvl1pPr algn="just" rtl="1">
              <a:defRPr sz="2000">
                <a:cs typeface="B Zar" pitchFamily="2" charset="-78"/>
              </a:defRPr>
            </a:lvl1pPr>
          </a:lstStyle>
          <a:p>
            <a:endParaRPr lang="en-US" dirty="0"/>
          </a:p>
        </p:txBody>
      </p:sp>
      <p:sp>
        <p:nvSpPr>
          <p:cNvPr id="7" name="Title 1"/>
          <p:cNvSpPr txBox="1">
            <a:spLocks/>
          </p:cNvSpPr>
          <p:nvPr/>
        </p:nvSpPr>
        <p:spPr>
          <a:xfrm>
            <a:off x="1828800" y="609600"/>
            <a:ext cx="6553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منابع و مراجع</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447800" y="2339072"/>
            <a:ext cx="2715079" cy="923330"/>
          </a:xfrm>
          <a:prstGeom prst="rect">
            <a:avLst/>
          </a:prstGeom>
        </p:spPr>
        <p:txBody>
          <a:bodyPr wrap="square">
            <a:spAutoFit/>
          </a:bodyPr>
          <a:lstStyle/>
          <a:p>
            <a:r>
              <a:rPr lang="fa-IR" dirty="0">
                <a:latin typeface="Times New Roman" pitchFamily="18" charset="0"/>
                <a:cs typeface="Times New Roman" pitchFamily="18" charset="0"/>
              </a:rPr>
              <a:t> </a:t>
            </a:r>
            <a:r>
              <a:rPr lang="fa-IR"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Schneider Electric</a:t>
            </a:r>
            <a:endParaRPr lang="fa-IR" dirty="0" smtClean="0">
              <a:latin typeface="Times New Roman" pitchFamily="18" charset="0"/>
              <a:cs typeface="Times New Roman" pitchFamily="18" charset="0"/>
            </a:endParaRPr>
          </a:p>
          <a:p>
            <a:r>
              <a:rPr lang="fa-IR" dirty="0" smtClean="0">
                <a:latin typeface="Times New Roman" pitchFamily="18" charset="0"/>
                <a:cs typeface="Times New Roman" pitchFamily="18" charset="0"/>
              </a:rPr>
              <a:t> -2</a:t>
            </a:r>
            <a:r>
              <a:rPr lang="en-US" dirty="0" smtClean="0">
                <a:latin typeface="Times New Roman" pitchFamily="18" charset="0"/>
                <a:cs typeface="Times New Roman" pitchFamily="18" charset="0"/>
              </a:rPr>
              <a:t>Global Spec</a:t>
            </a:r>
            <a:endParaRPr lang="fa-IR"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9" name="Rectangle 8"/>
          <p:cNvSpPr/>
          <p:nvPr/>
        </p:nvSpPr>
        <p:spPr>
          <a:xfrm>
            <a:off x="1653540" y="3318600"/>
            <a:ext cx="6934200" cy="1477328"/>
          </a:xfrm>
          <a:prstGeom prst="rect">
            <a:avLst/>
          </a:prstGeom>
        </p:spPr>
        <p:txBody>
          <a:bodyPr wrap="square">
            <a:spAutoFit/>
          </a:bodyPr>
          <a:lstStyle/>
          <a:p>
            <a:pPr algn="just" rtl="1">
              <a:lnSpc>
                <a:spcPct val="150000"/>
              </a:lnSpc>
            </a:pPr>
            <a:r>
              <a:rPr lang="fa-IR" sz="2000" dirty="0" smtClean="0">
                <a:cs typeface="B Zar" pitchFamily="2" charset="-78"/>
              </a:rPr>
              <a:t>1-اصول تبرید- مهندس اصغر سقطی، مهندس سید احمد جهفری.</a:t>
            </a:r>
          </a:p>
          <a:p>
            <a:pPr algn="just" rtl="1">
              <a:lnSpc>
                <a:spcPct val="150000"/>
              </a:lnSpc>
            </a:pPr>
            <a:r>
              <a:rPr lang="fa-IR" sz="2000" dirty="0" smtClean="0">
                <a:cs typeface="B Zar" pitchFamily="2" charset="-78"/>
              </a:rPr>
              <a:t>2-کمپرسورها- مهندس احمد کاویانی</a:t>
            </a:r>
          </a:p>
          <a:p>
            <a:pPr algn="just" rtl="1">
              <a:lnSpc>
                <a:spcPct val="150000"/>
              </a:lnSpc>
            </a:pPr>
            <a:r>
              <a:rPr lang="fa-IR" sz="2000" dirty="0" smtClean="0">
                <a:cs typeface="B Zar" pitchFamily="2" charset="-78"/>
              </a:rPr>
              <a:t>3-تحریریه کلینیک ساختمان بیلدینگ پلاس</a:t>
            </a:r>
            <a:endParaRPr lang="en-US" sz="2000" dirty="0">
              <a:cs typeface="B Zar" pitchFamily="2" charset="-78"/>
            </a:endParaRPr>
          </a:p>
        </p:txBody>
      </p:sp>
      <p:sp>
        <p:nvSpPr>
          <p:cNvPr id="8" name="Slide Number Placeholder 7"/>
          <p:cNvSpPr>
            <a:spLocks noGrp="1"/>
          </p:cNvSpPr>
          <p:nvPr>
            <p:ph type="sldNum" sz="quarter" idx="12"/>
          </p:nvPr>
        </p:nvSpPr>
        <p:spPr/>
        <p:txBody>
          <a:bodyPr/>
          <a:lstStyle/>
          <a:p>
            <a:fld id="{5D5C2861-8023-4EDE-AC60-4F19E60A15CB}" type="slidenum">
              <a:rPr lang="en-US" smtClean="0"/>
              <a:t>53</a:t>
            </a:fld>
            <a:endParaRPr lang="en-US"/>
          </a:p>
        </p:txBody>
      </p:sp>
    </p:spTree>
    <p:extLst>
      <p:ext uri="{BB962C8B-B14F-4D97-AF65-F5344CB8AC3E}">
        <p14:creationId xmlns:p14="http://schemas.microsoft.com/office/powerpoint/2010/main" val="278301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انواع کمپرسور</a:t>
            </a: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1"/>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D5C2861-8023-4EDE-AC60-4F19E60A15CB}" type="slidenum">
              <a:rPr lang="en-US" smtClean="0"/>
              <a:t>6</a:t>
            </a:fld>
            <a:endParaRPr lang="en-US"/>
          </a:p>
        </p:txBody>
      </p:sp>
    </p:spTree>
    <p:extLst>
      <p:ext uri="{BB962C8B-B14F-4D97-AF65-F5344CB8AC3E}">
        <p14:creationId xmlns:p14="http://schemas.microsoft.com/office/powerpoint/2010/main" val="44629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انواع کمپرسور</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209800" y="5889625"/>
            <a:ext cx="1912704" cy="400110"/>
          </a:xfrm>
          <a:prstGeom prst="rect">
            <a:avLst/>
          </a:prstGeom>
        </p:spPr>
        <p:txBody>
          <a:bodyPr wrap="square">
            <a:spAutoFit/>
          </a:bodyPr>
          <a:lstStyle/>
          <a:p>
            <a:pPr algn="just" rtl="1"/>
            <a:r>
              <a:rPr lang="fa-IR" sz="2000" dirty="0" smtClean="0">
                <a:cs typeface="B Zar" pitchFamily="2" charset="-78"/>
              </a:rPr>
              <a:t>کمپرسورهای اسکرال</a:t>
            </a:r>
            <a:endParaRPr lang="en-US" sz="2000" dirty="0">
              <a:cs typeface="B Zar" pitchFamily="2" charset="-78"/>
            </a:endParaRPr>
          </a:p>
        </p:txBody>
      </p:sp>
      <p:sp>
        <p:nvSpPr>
          <p:cNvPr id="4" name="Rectangle 3"/>
          <p:cNvSpPr/>
          <p:nvPr/>
        </p:nvSpPr>
        <p:spPr>
          <a:xfrm>
            <a:off x="1259840" y="1524000"/>
            <a:ext cx="7579360" cy="707886"/>
          </a:xfrm>
          <a:prstGeom prst="rect">
            <a:avLst/>
          </a:prstGeom>
        </p:spPr>
        <p:txBody>
          <a:bodyPr wrap="square">
            <a:spAutoFit/>
          </a:bodyPr>
          <a:lstStyle/>
          <a:p>
            <a:pPr algn="just" rtl="1"/>
            <a:r>
              <a:rPr lang="fa-IR" sz="2000" dirty="0">
                <a:cs typeface="B Zar" pitchFamily="2" charset="-78"/>
              </a:rPr>
              <a:t>از میان انواع مختلفی که مشاهده می شود ، 5 نوع زیر در اکثر سیستم های تبریدی بکار می روند که در ادامه توضیح داده می شوند.</a:t>
            </a:r>
            <a:endParaRPr lang="en-US" sz="2000" dirty="0">
              <a:cs typeface="B Zar" pitchFamily="2" charset="-78"/>
            </a:endParaRPr>
          </a:p>
        </p:txBody>
      </p:sp>
      <p:sp>
        <p:nvSpPr>
          <p:cNvPr id="9" name="Rectangle 8"/>
          <p:cNvSpPr/>
          <p:nvPr/>
        </p:nvSpPr>
        <p:spPr>
          <a:xfrm>
            <a:off x="5859780" y="2590800"/>
            <a:ext cx="2979420" cy="1631216"/>
          </a:xfrm>
          <a:prstGeom prst="rect">
            <a:avLst/>
          </a:prstGeom>
        </p:spPr>
        <p:txBody>
          <a:bodyPr wrap="square">
            <a:spAutoFit/>
          </a:bodyPr>
          <a:lstStyle/>
          <a:p>
            <a:pPr algn="just" rtl="1"/>
            <a:r>
              <a:rPr lang="fa-IR" sz="2000" dirty="0" smtClean="0">
                <a:cs typeface="B Zar" pitchFamily="2" charset="-78"/>
              </a:rPr>
              <a:t>1-کمپرسور </a:t>
            </a:r>
            <a:r>
              <a:rPr lang="fa-IR" sz="2000" dirty="0">
                <a:cs typeface="B Zar" pitchFamily="2" charset="-78"/>
              </a:rPr>
              <a:t>های پیستونی</a:t>
            </a:r>
          </a:p>
          <a:p>
            <a:pPr algn="just" rtl="1"/>
            <a:r>
              <a:rPr lang="fa-IR" sz="2000" dirty="0" smtClean="0">
                <a:cs typeface="B Zar" pitchFamily="2" charset="-78"/>
              </a:rPr>
              <a:t>2-کمپرسور </a:t>
            </a:r>
            <a:r>
              <a:rPr lang="fa-IR" sz="2000" dirty="0">
                <a:cs typeface="B Zar" pitchFamily="2" charset="-78"/>
              </a:rPr>
              <a:t>های پره ای (چرخشی)</a:t>
            </a:r>
          </a:p>
          <a:p>
            <a:pPr algn="just" rtl="1"/>
            <a:r>
              <a:rPr lang="fa-IR" sz="2000" dirty="0" smtClean="0">
                <a:cs typeface="B Zar" pitchFamily="2" charset="-78"/>
              </a:rPr>
              <a:t>3-کمپرسور </a:t>
            </a:r>
            <a:r>
              <a:rPr lang="fa-IR" sz="2000" dirty="0">
                <a:cs typeface="B Zar" pitchFamily="2" charset="-78"/>
              </a:rPr>
              <a:t>های اسکرو</a:t>
            </a:r>
          </a:p>
          <a:p>
            <a:pPr algn="just" rtl="1"/>
            <a:r>
              <a:rPr lang="fa-IR" sz="2000" dirty="0" smtClean="0">
                <a:cs typeface="B Zar" pitchFamily="2" charset="-78"/>
              </a:rPr>
              <a:t>4-کمپرسور </a:t>
            </a:r>
            <a:r>
              <a:rPr lang="fa-IR" sz="2000" dirty="0">
                <a:cs typeface="B Zar" pitchFamily="2" charset="-78"/>
              </a:rPr>
              <a:t>های اسکرال</a:t>
            </a:r>
          </a:p>
          <a:p>
            <a:pPr algn="just" rtl="1"/>
            <a:r>
              <a:rPr lang="fa-IR" sz="2000" dirty="0" smtClean="0">
                <a:cs typeface="B Zar" pitchFamily="2" charset="-78"/>
              </a:rPr>
              <a:t>5-کمپرسور </a:t>
            </a:r>
            <a:r>
              <a:rPr lang="fa-IR" sz="2000" dirty="0">
                <a:cs typeface="B Zar" pitchFamily="2" charset="-78"/>
              </a:rPr>
              <a:t>های سانتریفیوژ</a:t>
            </a:r>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759928"/>
            <a:ext cx="47625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5D5C2861-8023-4EDE-AC60-4F19E60A15CB}" type="slidenum">
              <a:rPr lang="en-US" smtClean="0"/>
              <a:t>7</a:t>
            </a:fld>
            <a:endParaRPr lang="en-US"/>
          </a:p>
        </p:txBody>
      </p:sp>
    </p:spTree>
    <p:extLst>
      <p:ext uri="{BB962C8B-B14F-4D97-AF65-F5344CB8AC3E}">
        <p14:creationId xmlns:p14="http://schemas.microsoft.com/office/powerpoint/2010/main" val="154421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انواع کمپرسور</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43660" y="1877943"/>
            <a:ext cx="7579360" cy="707886"/>
          </a:xfrm>
          <a:prstGeom prst="rect">
            <a:avLst/>
          </a:prstGeom>
        </p:spPr>
        <p:txBody>
          <a:bodyPr wrap="square">
            <a:spAutoFit/>
          </a:bodyPr>
          <a:lstStyle/>
          <a:p>
            <a:pPr algn="just" rtl="1"/>
            <a:r>
              <a:rPr lang="fa-IR" sz="2000" dirty="0" smtClean="0">
                <a:cs typeface="B Zar" pitchFamily="2" charset="-78"/>
              </a:rPr>
              <a:t>شرکت های سازنده کمپرسور دسته بندی های دیگری نیز از منظر های مختلف ارائه داده اند که در زیر آورده شده است:</a:t>
            </a:r>
            <a:endParaRPr lang="en-US" sz="2000" dirty="0">
              <a:cs typeface="B Zar" pitchFamily="2" charset="-78"/>
            </a:endParaRPr>
          </a:p>
        </p:txBody>
      </p:sp>
      <p:sp>
        <p:nvSpPr>
          <p:cNvPr id="9" name="Rectangle 8"/>
          <p:cNvSpPr/>
          <p:nvPr/>
        </p:nvSpPr>
        <p:spPr>
          <a:xfrm>
            <a:off x="1330960" y="3276600"/>
            <a:ext cx="7579360" cy="1938992"/>
          </a:xfrm>
          <a:prstGeom prst="rect">
            <a:avLst/>
          </a:prstGeom>
        </p:spPr>
        <p:txBody>
          <a:bodyPr wrap="square">
            <a:spAutoFit/>
          </a:bodyPr>
          <a:lstStyle/>
          <a:p>
            <a:pPr algn="just" rtl="1"/>
            <a:r>
              <a:rPr lang="fa-IR" sz="2000" dirty="0" smtClean="0">
                <a:cs typeface="B Zar" pitchFamily="2" charset="-78"/>
              </a:rPr>
              <a:t>1-تعداد مراحل عملکرد دستگاه : تک مرحله ، دو مرحله ، چند مرحله</a:t>
            </a:r>
          </a:p>
          <a:p>
            <a:pPr algn="just" rtl="1"/>
            <a:r>
              <a:rPr lang="fa-IR" sz="2000" dirty="0" smtClean="0">
                <a:cs typeface="B Zar" pitchFamily="2" charset="-78"/>
              </a:rPr>
              <a:t>2-روش خنک سازی : آب خنک ، هوا خنک ، روغن خنک</a:t>
            </a:r>
          </a:p>
          <a:p>
            <a:pPr algn="just" rtl="1"/>
            <a:r>
              <a:rPr lang="fa-IR" sz="2000" dirty="0" smtClean="0">
                <a:cs typeface="B Zar" pitchFamily="2" charset="-78"/>
              </a:rPr>
              <a:t>3-نوع محرک : مستقیم ( کوپل محور کمپرسور با موتور ) ، غیر مستقیم ( به کمک تسمه یا زنجیر )</a:t>
            </a:r>
          </a:p>
          <a:p>
            <a:pPr algn="just" rtl="1"/>
            <a:r>
              <a:rPr lang="fa-IR" sz="2000" dirty="0" smtClean="0">
                <a:cs typeface="B Zar" pitchFamily="2" charset="-78"/>
              </a:rPr>
              <a:t>4-سرعت محرک : سرعت ثابت ، سرعت متغیر</a:t>
            </a:r>
          </a:p>
          <a:p>
            <a:pPr algn="just" rtl="1"/>
            <a:endParaRPr lang="fa-IR" sz="2000" dirty="0">
              <a:cs typeface="B Zar" pitchFamily="2" charset="-78"/>
            </a:endParaRPr>
          </a:p>
          <a:p>
            <a:pPr algn="just" rtl="1"/>
            <a:r>
              <a:rPr lang="fa-IR" sz="2000" dirty="0" smtClean="0">
                <a:cs typeface="B Zar" pitchFamily="2" charset="-78"/>
              </a:rPr>
              <a:t>برای انتخاب کمپرسور باید قیمت ، بازدهی و هزینه تعمیر و نگهداری را در نظر گرفت.</a:t>
            </a:r>
            <a:endParaRPr lang="fa-IR" sz="2000" dirty="0">
              <a:cs typeface="B Zar" pitchFamily="2" charset="-78"/>
            </a:endParaRPr>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5D5C2861-8023-4EDE-AC60-4F19E60A15CB}" type="slidenum">
              <a:rPr lang="en-US" smtClean="0"/>
              <a:t>8</a:t>
            </a:fld>
            <a:endParaRPr lang="en-US"/>
          </a:p>
        </p:txBody>
      </p:sp>
    </p:spTree>
    <p:extLst>
      <p:ext uri="{BB962C8B-B14F-4D97-AF65-F5344CB8AC3E}">
        <p14:creationId xmlns:p14="http://schemas.microsoft.com/office/powerpoint/2010/main" val="2682014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7280" y="0"/>
            <a:ext cx="804672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600" dirty="0" smtClean="0">
                <a:cs typeface="B Zar" pitchFamily="2" charset="-78"/>
              </a:rPr>
              <a:t>تجهیزات حرارتی و برودتی -کمپرسورها                           دانشگاه فنی رازی اردبیل                                  تهیه و تنظیم: افشین زمزم                         </a:t>
            </a:r>
            <a:endParaRPr lang="en-US" sz="1600" dirty="0">
              <a:cs typeface="B Zar" pitchFamily="2" charset="-78"/>
            </a:endParaRPr>
          </a:p>
        </p:txBody>
      </p:sp>
      <p:sp>
        <p:nvSpPr>
          <p:cNvPr id="5" name="Title 1"/>
          <p:cNvSpPr txBox="1">
            <a:spLocks/>
          </p:cNvSpPr>
          <p:nvPr/>
        </p:nvSpPr>
        <p:spPr>
          <a:xfrm>
            <a:off x="1653540" y="2133600"/>
            <a:ext cx="6934200" cy="375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lnSpc>
                <a:spcPct val="170000"/>
              </a:lnSpc>
            </a:pPr>
            <a:endParaRPr lang="en-US" sz="2400" dirty="0">
              <a:latin typeface=" b zar"/>
              <a:cs typeface="B Zar" pitchFamily="2" charset="-78"/>
            </a:endParaRPr>
          </a:p>
        </p:txBody>
      </p:sp>
      <p:sp>
        <p:nvSpPr>
          <p:cNvPr id="7" name="Title 1"/>
          <p:cNvSpPr txBox="1">
            <a:spLocks/>
          </p:cNvSpPr>
          <p:nvPr/>
        </p:nvSpPr>
        <p:spPr>
          <a:xfrm>
            <a:off x="2871470" y="609600"/>
            <a:ext cx="44729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dirty="0" smtClean="0">
                <a:cs typeface="B Titr" pitchFamily="2" charset="-78"/>
              </a:rPr>
              <a:t>کمپرسور های پیستونی</a:t>
            </a:r>
          </a:p>
        </p:txBody>
      </p:sp>
      <p:sp>
        <p:nvSpPr>
          <p:cNvPr id="2" name="AutoShape 2" descr="انواع متراکم کننده یخچالی اسکرال پیستونی اسکرو سانتریفیو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43660" y="1877943"/>
            <a:ext cx="7579360" cy="4093428"/>
          </a:xfrm>
          <a:prstGeom prst="rect">
            <a:avLst/>
          </a:prstGeom>
        </p:spPr>
        <p:txBody>
          <a:bodyPr wrap="square">
            <a:spAutoFit/>
          </a:bodyPr>
          <a:lstStyle/>
          <a:p>
            <a:pPr algn="just" rtl="1"/>
            <a:r>
              <a:rPr lang="fa-IR" sz="2000" dirty="0" smtClean="0">
                <a:cs typeface="B Zar" pitchFamily="2" charset="-78"/>
              </a:rPr>
              <a:t>نوعی کمپرسور جابجایی مثبت هستند که با حرکت جلو و عقب یک پیستون درون یک سیلندر ، مبرد را متراکم می کنند. عملکردشان شبیه یک موتور احتراقی است. با جابجایی پیستون ، مبرد به فضای سیلندر مکیده شده ، سپس با حرکت رو به جلوی پیستون و فشرده سازی مبرد ، از خروجی تخلیه می شود. خود پیستون توسط یک میل لنگ که به محرک متصل است جابجا می شود.</a:t>
            </a:r>
          </a:p>
          <a:p>
            <a:pPr algn="just" rtl="1"/>
            <a:endParaRPr lang="fa-IR" sz="2000" dirty="0">
              <a:cs typeface="B Zar" pitchFamily="2" charset="-78"/>
            </a:endParaRPr>
          </a:p>
          <a:p>
            <a:pPr algn="just" rtl="1"/>
            <a:r>
              <a:rPr lang="fa-IR" sz="2000" dirty="0" smtClean="0">
                <a:cs typeface="B Zar" pitchFamily="2" charset="-78"/>
              </a:rPr>
              <a:t>هر سیکل از دو مرحله زیر تشکیل شده است:</a:t>
            </a:r>
          </a:p>
          <a:p>
            <a:pPr algn="just" rtl="1"/>
            <a:endParaRPr lang="fa-IR" sz="2000" dirty="0">
              <a:cs typeface="B Zar" pitchFamily="2" charset="-78"/>
            </a:endParaRPr>
          </a:p>
          <a:p>
            <a:pPr algn="just" rtl="1"/>
            <a:r>
              <a:rPr lang="fa-IR" sz="2000" dirty="0" smtClean="0">
                <a:cs typeface="B Zar" pitchFamily="2" charset="-78"/>
              </a:rPr>
              <a:t>1-مکش</a:t>
            </a:r>
          </a:p>
          <a:p>
            <a:pPr algn="just" rtl="1"/>
            <a:r>
              <a:rPr lang="fa-IR" sz="2000" dirty="0" smtClean="0">
                <a:cs typeface="B Zar" pitchFamily="2" charset="-78"/>
              </a:rPr>
              <a:t>2-تراکم و تخلیه</a:t>
            </a:r>
          </a:p>
          <a:p>
            <a:pPr algn="just" rtl="1"/>
            <a:endParaRPr lang="fa-IR" sz="2000" dirty="0">
              <a:cs typeface="B Zar" pitchFamily="2" charset="-78"/>
            </a:endParaRPr>
          </a:p>
          <a:p>
            <a:pPr algn="just" rtl="1"/>
            <a:endParaRPr lang="fa-IR" sz="2000" dirty="0" smtClean="0">
              <a:cs typeface="B Zar" pitchFamily="2" charset="-78"/>
            </a:endParaRPr>
          </a:p>
          <a:p>
            <a:pPr algn="just" rtl="1"/>
            <a:r>
              <a:rPr lang="fa-IR" sz="2000" dirty="0" smtClean="0">
                <a:cs typeface="B Zar" pitchFamily="2" charset="-78"/>
              </a:rPr>
              <a:t>در یک گردش میل لنگ ، این دو مرحله به ترتیب رخ می دهند و این شیوه عملکرد سبب ایجاد ارتعاش می شود.</a:t>
            </a:r>
            <a:endParaRPr lang="en-US" sz="2000" dirty="0">
              <a:cs typeface="B Zar" pitchFamily="2" charset="-78"/>
            </a:endParaRPr>
          </a:p>
        </p:txBody>
      </p:sp>
      <p:sp>
        <p:nvSpPr>
          <p:cNvPr id="10" name="AutoShape 5" descr="مدل متراکم کننده اسکرال هو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5D5C2861-8023-4EDE-AC60-4F19E60A15CB}" type="slidenum">
              <a:rPr lang="en-US" smtClean="0"/>
              <a:t>9</a:t>
            </a:fld>
            <a:endParaRPr lang="en-US"/>
          </a:p>
        </p:txBody>
      </p:sp>
    </p:spTree>
    <p:extLst>
      <p:ext uri="{BB962C8B-B14F-4D97-AF65-F5344CB8AC3E}">
        <p14:creationId xmlns:p14="http://schemas.microsoft.com/office/powerpoint/2010/main" val="1822998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259</TotalTime>
  <Words>4364</Words>
  <Application>Microsoft Office PowerPoint</Application>
  <PresentationFormat>On-screen Show (4:3)</PresentationFormat>
  <Paragraphs>393</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 تجهیزات حرارتی و برودتی جلسه 1- 8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تجهیزات حرارتی و برودتی</dc:title>
  <dc:creator>www.Dosya.ir</dc:creator>
  <cp:lastModifiedBy>www.Dosya.ir</cp:lastModifiedBy>
  <cp:revision>44</cp:revision>
  <dcterms:created xsi:type="dcterms:W3CDTF">2020-03-16T21:43:27Z</dcterms:created>
  <dcterms:modified xsi:type="dcterms:W3CDTF">2020-03-17T11:49:04Z</dcterms:modified>
</cp:coreProperties>
</file>